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2" name="Shape 182"/>
          <p:cNvSpPr/>
          <p:nvPr>
            <p:ph type="sldImg"/>
          </p:nvPr>
        </p:nvSpPr>
        <p:spPr>
          <a:xfrm>
            <a:off x="1143000" y="685800"/>
            <a:ext cx="4572000" cy="3429000"/>
          </a:xfrm>
          <a:prstGeom prst="rect">
            <a:avLst/>
          </a:prstGeom>
        </p:spPr>
        <p:txBody>
          <a:bodyPr/>
          <a:lstStyle/>
          <a:p>
            <a:pPr/>
          </a:p>
        </p:txBody>
      </p:sp>
      <p:sp>
        <p:nvSpPr>
          <p:cNvPr id="183" name="Shape 1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latin typeface="DIN Alternate"/>
                <a:ea typeface="DIN Alternate"/>
                <a:cs typeface="DIN Alternate"/>
                <a:sym typeface="DIN Alternate"/>
              </a:defRPr>
            </a:lvl1pPr>
            <a:lvl2pPr marL="0" indent="228600">
              <a:lnSpc>
                <a:spcPct val="80000"/>
              </a:lnSpc>
              <a:spcBef>
                <a:spcPts val="2300"/>
              </a:spcBef>
              <a:buClrTx/>
              <a:buSzTx/>
              <a:buFontTx/>
              <a:buNone/>
              <a:defRPr cap="all" sz="5400">
                <a:latin typeface="DIN Alternate"/>
                <a:ea typeface="DIN Alternate"/>
                <a:cs typeface="DIN Alternate"/>
                <a:sym typeface="DIN Alternate"/>
              </a:defRPr>
            </a:lvl2pPr>
            <a:lvl3pPr marL="0" indent="457200">
              <a:lnSpc>
                <a:spcPct val="80000"/>
              </a:lnSpc>
              <a:spcBef>
                <a:spcPts val="2300"/>
              </a:spcBef>
              <a:buClrTx/>
              <a:buSzTx/>
              <a:buFontTx/>
              <a:buNone/>
              <a:defRPr cap="all" sz="5400">
                <a:latin typeface="DIN Alternate"/>
                <a:ea typeface="DIN Alternate"/>
                <a:cs typeface="DIN Alternate"/>
                <a:sym typeface="DIN Alternate"/>
              </a:defRPr>
            </a:lvl3pPr>
            <a:lvl4pPr marL="0" indent="685800">
              <a:lnSpc>
                <a:spcPct val="80000"/>
              </a:lnSpc>
              <a:spcBef>
                <a:spcPts val="2300"/>
              </a:spcBef>
              <a:buClrTx/>
              <a:buSzTx/>
              <a:buFontTx/>
              <a:buNone/>
              <a:defRPr cap="all" sz="5400">
                <a:latin typeface="DIN Alternate"/>
                <a:ea typeface="DIN Alternate"/>
                <a:cs typeface="DIN Alternate"/>
                <a:sym typeface="DIN Alternate"/>
              </a:defRPr>
            </a:lvl4pPr>
            <a:lvl5pPr marL="0" indent="914400">
              <a:lnSpc>
                <a:spcPct val="80000"/>
              </a:lnSpc>
              <a:spcBef>
                <a:spcPts val="2300"/>
              </a:spcBef>
              <a:buClrTx/>
              <a:buSzTx/>
              <a:buFontTx/>
              <a:buNone/>
              <a:defRPr cap="all" sz="5400">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100"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101" name="Image"/>
          <p:cNvSpPr/>
          <p:nvPr>
            <p:ph type="pic" idx="14"/>
          </p:nvPr>
        </p:nvSpPr>
        <p:spPr>
          <a:xfrm>
            <a:off x="6665377" y="1219200"/>
            <a:ext cx="7445457" cy="8216900"/>
          </a:xfrm>
          <a:prstGeom prst="rect">
            <a:avLst/>
          </a:prstGeom>
        </p:spPr>
        <p:txBody>
          <a:bodyPr lIns="91439" tIns="45719" rIns="91439" bIns="45719">
            <a:noAutofit/>
          </a:bodyPr>
          <a:lstStyle/>
          <a:p>
            <a:pPr/>
          </a:p>
        </p:txBody>
      </p:sp>
      <p:sp>
        <p:nvSpPr>
          <p:cNvPr id="102" name="Title Text"/>
          <p:cNvSpPr txBox="1"/>
          <p:nvPr>
            <p:ph type="title"/>
          </p:nvPr>
        </p:nvSpPr>
        <p:spPr>
          <a:xfrm>
            <a:off x="406400" y="1536700"/>
            <a:ext cx="6299200" cy="723900"/>
          </a:xfrm>
          <a:prstGeom prst="rect">
            <a:avLst/>
          </a:prstGeom>
        </p:spPr>
        <p:txBody>
          <a:bodyPr/>
          <a:lstStyle/>
          <a:p>
            <a:pPr/>
            <a:r>
              <a:t>Title Text</a:t>
            </a:r>
          </a:p>
        </p:txBody>
      </p:sp>
      <p:sp>
        <p:nvSpPr>
          <p:cNvPr id="103" name="Body Level One…"/>
          <p:cNvSpPr txBox="1"/>
          <p:nvPr>
            <p:ph type="body" sz="half" idx="1"/>
          </p:nvPr>
        </p:nvSpPr>
        <p:spPr>
          <a:xfrm>
            <a:off x="406400" y="2743200"/>
            <a:ext cx="6299200" cy="6108700"/>
          </a:xfrm>
          <a:prstGeom prst="rect">
            <a:avLst/>
          </a:prstGeom>
        </p:spPr>
        <p:txBody>
          <a:bodyPr/>
          <a:lstStyle>
            <a:lvl1pPr>
              <a:buClr>
                <a:schemeClr val="accent1"/>
              </a:buClr>
              <a:buChar char="▸"/>
              <a:defRPr sz="2800">
                <a:solidFill>
                  <a:srgbClr val="FFFFFF"/>
                </a:solidFill>
              </a:defRPr>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2">
    <p:bg>
      <p:bgPr>
        <a:solidFill>
          <a:srgbClr val="222222"/>
        </a:solidFill>
      </p:bgPr>
    </p:bg>
    <p:spTree>
      <p:nvGrpSpPr>
        <p:cNvPr id="1" name=""/>
        <p:cNvGrpSpPr/>
        <p:nvPr/>
      </p:nvGrpSpPr>
      <p:grpSpPr>
        <a:xfrm>
          <a:off x="0" y="0"/>
          <a:ext cx="0" cy="0"/>
          <a:chOff x="0" y="0"/>
          <a:chExt cx="0" cy="0"/>
        </a:xfrm>
      </p:grpSpPr>
      <p:sp>
        <p:nvSpPr>
          <p:cNvPr id="111" name="Image"/>
          <p:cNvSpPr/>
          <p:nvPr>
            <p:ph type="pic" idx="13"/>
          </p:nvPr>
        </p:nvSpPr>
        <p:spPr>
          <a:xfrm>
            <a:off x="6816097" y="1602650"/>
            <a:ext cx="7093657" cy="7828650"/>
          </a:xfrm>
          <a:prstGeom prst="rect">
            <a:avLst/>
          </a:prstGeom>
        </p:spPr>
        <p:txBody>
          <a:bodyPr lIns="91439" tIns="45719" rIns="91439" bIns="45719">
            <a:noAutofit/>
          </a:bodyPr>
          <a:lstStyle/>
          <a:p>
            <a:pPr/>
          </a:p>
        </p:txBody>
      </p:sp>
      <p:sp>
        <p:nvSpPr>
          <p:cNvPr id="112" name="Title Text"/>
          <p:cNvSpPr txBox="1"/>
          <p:nvPr>
            <p:ph type="title"/>
          </p:nvPr>
        </p:nvSpPr>
        <p:spPr>
          <a:xfrm>
            <a:off x="406400" y="673100"/>
            <a:ext cx="6299200" cy="723900"/>
          </a:xfrm>
          <a:prstGeom prst="rect">
            <a:avLst/>
          </a:prstGeom>
        </p:spPr>
        <p:txBody>
          <a:bodyPr/>
          <a:lstStyle/>
          <a:p>
            <a:pPr/>
            <a:r>
              <a:t>Title Text</a:t>
            </a:r>
          </a:p>
        </p:txBody>
      </p:sp>
      <p:sp>
        <p:nvSpPr>
          <p:cNvPr id="113" name="Body Level One…"/>
          <p:cNvSpPr txBox="1"/>
          <p:nvPr>
            <p:ph type="body" sz="half" idx="1"/>
          </p:nvPr>
        </p:nvSpPr>
        <p:spPr>
          <a:xfrm>
            <a:off x="406400" y="1890166"/>
            <a:ext cx="6299200" cy="6961734"/>
          </a:xfrm>
          <a:prstGeom prst="rect">
            <a:avLst/>
          </a:prstGeom>
        </p:spPr>
        <p:txBody>
          <a:bodyPr/>
          <a:lstStyle>
            <a:lvl1pPr>
              <a:buClr>
                <a:schemeClr val="accent1"/>
              </a:buClr>
              <a:buChar char="▸"/>
              <a:defRPr sz="2800">
                <a:solidFill>
                  <a:srgbClr val="FFFFFF"/>
                </a:solidFill>
              </a:defRPr>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2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122" name="Body Level One…"/>
          <p:cNvSpPr txBox="1"/>
          <p:nvPr>
            <p:ph type="body" idx="1"/>
          </p:nvPr>
        </p:nvSpPr>
        <p:spPr>
          <a:prstGeom prst="rect">
            <a:avLst/>
          </a:prstGeom>
        </p:spPr>
        <p:txBody>
          <a:bodyPr/>
          <a:lstStyle>
            <a:lvl1pPr>
              <a:buClr>
                <a:schemeClr val="accent1"/>
              </a:buClr>
              <a:buChar char="▸"/>
              <a:defRPr>
                <a:solidFill>
                  <a:srgbClr val="FFFFFF"/>
                </a:solidFill>
              </a:defRP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30" name="Image"/>
          <p:cNvSpPr/>
          <p:nvPr>
            <p:ph type="pic" sz="half" idx="13"/>
          </p:nvPr>
        </p:nvSpPr>
        <p:spPr>
          <a:xfrm>
            <a:off x="5463161" y="-90805"/>
            <a:ext cx="8585201" cy="5043805"/>
          </a:xfrm>
          <a:prstGeom prst="rect">
            <a:avLst/>
          </a:prstGeom>
        </p:spPr>
        <p:txBody>
          <a:bodyPr lIns="91439" tIns="45719" rIns="91439" bIns="45719">
            <a:noAutofit/>
          </a:bodyPr>
          <a:lstStyle/>
          <a:p>
            <a:pPr/>
          </a:p>
        </p:txBody>
      </p:sp>
      <p:sp>
        <p:nvSpPr>
          <p:cNvPr id="131" name="Image"/>
          <p:cNvSpPr/>
          <p:nvPr>
            <p:ph type="pic" sz="half" idx="14"/>
          </p:nvPr>
        </p:nvSpPr>
        <p:spPr>
          <a:xfrm>
            <a:off x="5918717" y="4660900"/>
            <a:ext cx="7669766" cy="5219700"/>
          </a:xfrm>
          <a:prstGeom prst="rect">
            <a:avLst/>
          </a:prstGeom>
        </p:spPr>
        <p:txBody>
          <a:bodyPr lIns="91439" tIns="45719" rIns="91439" bIns="45719">
            <a:noAutofit/>
          </a:bodyPr>
          <a:lstStyle/>
          <a:p>
            <a:pPr/>
          </a:p>
        </p:txBody>
      </p:sp>
      <p:sp>
        <p:nvSpPr>
          <p:cNvPr id="132" name="Image"/>
          <p:cNvSpPr/>
          <p:nvPr>
            <p:ph type="pic" idx="15"/>
          </p:nvPr>
        </p:nvSpPr>
        <p:spPr>
          <a:xfrm>
            <a:off x="-1016000" y="-12700"/>
            <a:ext cx="8860898" cy="9779000"/>
          </a:xfrm>
          <a:prstGeom prst="rect">
            <a:avLst/>
          </a:prstGeom>
        </p:spPr>
        <p:txBody>
          <a:bodyPr lIns="91439" tIns="45719" rIns="91439" bIns="45719">
            <a:noAutofit/>
          </a:bodyPr>
          <a:lstStyle/>
          <a:p>
            <a:pPr/>
          </a:p>
        </p:txBody>
      </p:sp>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40"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41"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42"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solidFill>
                  <a:srgbClr val="838787"/>
                </a:solidFill>
                <a:latin typeface="+mn-lt"/>
                <a:ea typeface="+mn-ea"/>
                <a:cs typeface="+mn-cs"/>
                <a:sym typeface="DIN Condensed"/>
              </a:defRPr>
            </a:lvl1pPr>
          </a:lstStyle>
          <a:p>
            <a:pPr/>
            <a:r>
              <a:t>Johnny Appleseed</a:t>
            </a:r>
          </a:p>
        </p:txBody>
      </p:sp>
      <p:sp>
        <p:nvSpPr>
          <p:cNvPr id="143"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51"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52" name="Image"/>
          <p:cNvSpPr/>
          <p:nvPr>
            <p:ph type="pic" idx="14"/>
          </p:nvPr>
        </p:nvSpPr>
        <p:spPr>
          <a:xfrm>
            <a:off x="-1016000" y="-12700"/>
            <a:ext cx="8860898" cy="9779000"/>
          </a:xfrm>
          <a:prstGeom prst="rect">
            <a:avLst/>
          </a:prstGeom>
        </p:spPr>
        <p:txBody>
          <a:bodyPr lIns="91439" tIns="45719" rIns="91439" bIns="45719">
            <a:noAutofit/>
          </a:bodyPr>
          <a:lstStyle/>
          <a:p>
            <a:pPr/>
          </a:p>
        </p:txBody>
      </p:sp>
      <p:sp>
        <p:nvSpPr>
          <p:cNvPr id="153"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61" name="Image"/>
          <p:cNvSpPr/>
          <p:nvPr>
            <p:ph type="pic" idx="13"/>
          </p:nvPr>
        </p:nvSpPr>
        <p:spPr>
          <a:xfrm>
            <a:off x="-914400" y="-12700"/>
            <a:ext cx="14814645" cy="9779000"/>
          </a:xfrm>
          <a:prstGeom prst="rect">
            <a:avLst/>
          </a:prstGeom>
        </p:spPr>
        <p:txBody>
          <a:bodyPr lIns="91439" tIns="45719" rIns="91439" bIns="45719">
            <a:noAutofit/>
          </a:bodyPr>
          <a:lstStyle/>
          <a:p>
            <a:pPr/>
          </a:p>
        </p:txBody>
      </p:sp>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6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914400" y="-12700"/>
            <a:ext cx="14814645" cy="97790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latin typeface="DIN Alternate"/>
                <a:ea typeface="DIN Alternate"/>
                <a:cs typeface="DIN Alternate"/>
                <a:sym typeface="DIN Alternate"/>
              </a:defRPr>
            </a:lvl1pPr>
            <a:lvl2pPr marL="0" indent="228600">
              <a:lnSpc>
                <a:spcPct val="80000"/>
              </a:lnSpc>
              <a:spcBef>
                <a:spcPts val="2300"/>
              </a:spcBef>
              <a:buClrTx/>
              <a:buSzTx/>
              <a:buFontTx/>
              <a:buNone/>
              <a:defRPr cap="all" sz="5400">
                <a:latin typeface="DIN Alternate"/>
                <a:ea typeface="DIN Alternate"/>
                <a:cs typeface="DIN Alternate"/>
                <a:sym typeface="DIN Alternate"/>
              </a:defRPr>
            </a:lvl2pPr>
            <a:lvl3pPr marL="0" indent="457200">
              <a:lnSpc>
                <a:spcPct val="80000"/>
              </a:lnSpc>
              <a:spcBef>
                <a:spcPts val="2300"/>
              </a:spcBef>
              <a:buClrTx/>
              <a:buSzTx/>
              <a:buFontTx/>
              <a:buNone/>
              <a:defRPr cap="all" sz="5400">
                <a:latin typeface="DIN Alternate"/>
                <a:ea typeface="DIN Alternate"/>
                <a:cs typeface="DIN Alternate"/>
                <a:sym typeface="DIN Alternate"/>
              </a:defRPr>
            </a:lvl3pPr>
            <a:lvl4pPr marL="0" indent="685800">
              <a:lnSpc>
                <a:spcPct val="80000"/>
              </a:lnSpc>
              <a:spcBef>
                <a:spcPts val="2300"/>
              </a:spcBef>
              <a:buClrTx/>
              <a:buSzTx/>
              <a:buFontTx/>
              <a:buNone/>
              <a:defRPr cap="all" sz="5400">
                <a:latin typeface="DIN Alternate"/>
                <a:ea typeface="DIN Alternate"/>
                <a:cs typeface="DIN Alternate"/>
                <a:sym typeface="DIN Alternate"/>
              </a:defRPr>
            </a:lvl4pPr>
            <a:lvl5pPr marL="0" indent="914400">
              <a:lnSpc>
                <a:spcPct val="80000"/>
              </a:lnSpc>
              <a:spcBef>
                <a:spcPts val="2300"/>
              </a:spcBef>
              <a:buClrTx/>
              <a:buSzTx/>
              <a:buFontTx/>
              <a:buNone/>
              <a:defRPr cap="all" sz="5400">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latin typeface="DIN Alternate"/>
                <a:ea typeface="DIN Alternate"/>
                <a:cs typeface="DIN Alternate"/>
                <a:sym typeface="DIN Alternate"/>
              </a:defRPr>
            </a:lvl1pPr>
            <a:lvl2pPr marL="0" indent="228600">
              <a:lnSpc>
                <a:spcPct val="80000"/>
              </a:lnSpc>
              <a:spcBef>
                <a:spcPts val="2300"/>
              </a:spcBef>
              <a:buClrTx/>
              <a:buSzTx/>
              <a:buFontTx/>
              <a:buNone/>
              <a:defRPr cap="all" sz="5400">
                <a:latin typeface="DIN Alternate"/>
                <a:ea typeface="DIN Alternate"/>
                <a:cs typeface="DIN Alternate"/>
                <a:sym typeface="DIN Alternate"/>
              </a:defRPr>
            </a:lvl2pPr>
            <a:lvl3pPr marL="0" indent="457200">
              <a:lnSpc>
                <a:spcPct val="80000"/>
              </a:lnSpc>
              <a:spcBef>
                <a:spcPts val="2300"/>
              </a:spcBef>
              <a:buClrTx/>
              <a:buSzTx/>
              <a:buFontTx/>
              <a:buNone/>
              <a:defRPr cap="all" sz="5400">
                <a:latin typeface="DIN Alternate"/>
                <a:ea typeface="DIN Alternate"/>
                <a:cs typeface="DIN Alternate"/>
                <a:sym typeface="DIN Alternate"/>
              </a:defRPr>
            </a:lvl3pPr>
            <a:lvl4pPr marL="0" indent="685800">
              <a:lnSpc>
                <a:spcPct val="80000"/>
              </a:lnSpc>
              <a:spcBef>
                <a:spcPts val="2300"/>
              </a:spcBef>
              <a:buClrTx/>
              <a:buSzTx/>
              <a:buFontTx/>
              <a:buNone/>
              <a:defRPr cap="all" sz="5400">
                <a:latin typeface="DIN Alternate"/>
                <a:ea typeface="DIN Alternate"/>
                <a:cs typeface="DIN Alternate"/>
                <a:sym typeface="DIN Alternate"/>
              </a:defRPr>
            </a:lvl4pPr>
            <a:lvl5pPr marL="0" indent="914400">
              <a:lnSpc>
                <a:spcPct val="80000"/>
              </a:lnSpc>
              <a:spcBef>
                <a:spcPts val="2300"/>
              </a:spcBef>
              <a:buClrTx/>
              <a:buSzTx/>
              <a:buFontTx/>
              <a:buNone/>
              <a:defRPr cap="all" sz="5400">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1016000" y="-12700"/>
            <a:ext cx="8860898" cy="97790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latin typeface="DIN Alternate"/>
                <a:ea typeface="DIN Alternate"/>
                <a:cs typeface="DIN Alternate"/>
                <a:sym typeface="DIN Alternate"/>
              </a:defRPr>
            </a:lvl1pPr>
            <a:lvl2pPr marL="0" indent="228600">
              <a:lnSpc>
                <a:spcPct val="80000"/>
              </a:lnSpc>
              <a:spcBef>
                <a:spcPts val="2300"/>
              </a:spcBef>
              <a:buClrTx/>
              <a:buSzTx/>
              <a:buFontTx/>
              <a:buNone/>
              <a:defRPr cap="all" sz="5400">
                <a:latin typeface="DIN Alternate"/>
                <a:ea typeface="DIN Alternate"/>
                <a:cs typeface="DIN Alternate"/>
                <a:sym typeface="DIN Alternate"/>
              </a:defRPr>
            </a:lvl2pPr>
            <a:lvl3pPr marL="0" indent="457200">
              <a:lnSpc>
                <a:spcPct val="80000"/>
              </a:lnSpc>
              <a:spcBef>
                <a:spcPts val="2300"/>
              </a:spcBef>
              <a:buClrTx/>
              <a:buSzTx/>
              <a:buFontTx/>
              <a:buNone/>
              <a:defRPr cap="all" sz="5400">
                <a:latin typeface="DIN Alternate"/>
                <a:ea typeface="DIN Alternate"/>
                <a:cs typeface="DIN Alternate"/>
                <a:sym typeface="DIN Alternate"/>
              </a:defRPr>
            </a:lvl3pPr>
            <a:lvl4pPr marL="0" indent="685800">
              <a:lnSpc>
                <a:spcPct val="80000"/>
              </a:lnSpc>
              <a:spcBef>
                <a:spcPts val="2300"/>
              </a:spcBef>
              <a:buClrTx/>
              <a:buSzTx/>
              <a:buFontTx/>
              <a:buNone/>
              <a:defRPr cap="all" sz="5400">
                <a:latin typeface="DIN Alternate"/>
                <a:ea typeface="DIN Alternate"/>
                <a:cs typeface="DIN Alternate"/>
                <a:sym typeface="DIN Alternate"/>
              </a:defRPr>
            </a:lvl4pPr>
            <a:lvl5pPr marL="0" indent="914400">
              <a:lnSpc>
                <a:spcPct val="80000"/>
              </a:lnSpc>
              <a:spcBef>
                <a:spcPts val="2300"/>
              </a:spcBef>
              <a:buClrTx/>
              <a:buSzTx/>
              <a:buFontTx/>
              <a:buNone/>
              <a:defRPr cap="all" sz="5400">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72" name="Body Level One…"/>
          <p:cNvSpPr txBox="1"/>
          <p:nvPr>
            <p:ph type="body" idx="1"/>
          </p:nvPr>
        </p:nvSpPr>
        <p:spPr>
          <a:prstGeom prst="rect">
            <a:avLst/>
          </a:prstGeom>
        </p:spPr>
        <p:txBody>
          <a:bodyPr/>
          <a:lstStyle>
            <a:lvl1pPr>
              <a:buClr>
                <a:schemeClr val="accent1"/>
              </a:buClr>
              <a:buChar char="▸"/>
              <a:defRPr>
                <a:solidFill>
                  <a:srgbClr val="FFFFFF"/>
                </a:solidFill>
              </a:defRP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3" name="Title Text"/>
          <p:cNvSpPr txBox="1"/>
          <p:nvPr>
            <p:ph type="title"/>
          </p:nvPr>
        </p:nvSpPr>
        <p:spPr>
          <a:prstGeom prst="rect">
            <a:avLst/>
          </a:prstGeom>
        </p:spPr>
        <p:txBody>
          <a:bodyPr/>
          <a:lstStyle/>
          <a:p>
            <a:pPr/>
            <a:r>
              <a:t>Title Text</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82" name="Body Level One…"/>
          <p:cNvSpPr txBox="1"/>
          <p:nvPr>
            <p:ph type="body" idx="1"/>
          </p:nvPr>
        </p:nvSpPr>
        <p:spPr>
          <a:prstGeom prst="rect">
            <a:avLst/>
          </a:prstGeom>
        </p:spPr>
        <p:txBody>
          <a:bodyPr/>
          <a:lstStyle>
            <a:lvl1pPr>
              <a:buClr>
                <a:schemeClr val="accent1"/>
              </a:buClr>
              <a:buChar char="▸"/>
              <a:defRPr>
                <a:solidFill>
                  <a:srgbClr val="222222"/>
                </a:solidFill>
              </a:defRPr>
            </a:lvl1pPr>
            <a:lvl2pPr>
              <a:buClr>
                <a:schemeClr val="accent1"/>
              </a:buClr>
              <a:buChar char="▸"/>
              <a:defRPr>
                <a:solidFill>
                  <a:srgbClr val="838787"/>
                </a:solidFill>
              </a:defRP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3" name="Title Text"/>
          <p:cNvSpPr txBox="1"/>
          <p:nvPr>
            <p:ph type="title"/>
          </p:nvPr>
        </p:nvSpPr>
        <p:spPr>
          <a:prstGeom prst="rect">
            <a:avLst/>
          </a:prstGeom>
        </p:spPr>
        <p:txBody>
          <a:bodyPr/>
          <a:lstStyle/>
          <a:p>
            <a:pPr/>
            <a:r>
              <a:t>Title Text</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No Top">
    <p:spTree>
      <p:nvGrpSpPr>
        <p:cNvPr id="1" name=""/>
        <p:cNvGrpSpPr/>
        <p:nvPr/>
      </p:nvGrpSpPr>
      <p:grpSpPr>
        <a:xfrm>
          <a:off x="0" y="0"/>
          <a:ext cx="0" cy="0"/>
          <a:chOff x="0" y="0"/>
          <a:chExt cx="0" cy="0"/>
        </a:xfrm>
      </p:grpSpPr>
      <p:sp>
        <p:nvSpPr>
          <p:cNvPr id="91" name="Body Level One…"/>
          <p:cNvSpPr txBox="1"/>
          <p:nvPr>
            <p:ph type="body" idx="1"/>
          </p:nvPr>
        </p:nvSpPr>
        <p:spPr>
          <a:xfrm>
            <a:off x="406400" y="1905000"/>
            <a:ext cx="12192000" cy="6108700"/>
          </a:xfrm>
          <a:prstGeom prst="rect">
            <a:avLst/>
          </a:prstGeom>
        </p:spPr>
        <p:txBody>
          <a:bodyPr/>
          <a:lstStyle>
            <a:lvl1pPr>
              <a:buClr>
                <a:schemeClr val="accent1"/>
              </a:buClr>
              <a:buChar char="▸"/>
              <a:defRPr>
                <a:solidFill>
                  <a:srgbClr val="222222"/>
                </a:solidFill>
              </a:defRPr>
            </a:lvl1pPr>
            <a:lvl2pPr>
              <a:buClr>
                <a:schemeClr val="accent1"/>
              </a:buClr>
              <a:buChar char="▸"/>
              <a:defRPr>
                <a:solidFill>
                  <a:srgbClr val="838787"/>
                </a:solidFill>
              </a:defRP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92" name="Title Text"/>
          <p:cNvSpPr txBox="1"/>
          <p:nvPr>
            <p:ph type="title"/>
          </p:nvPr>
        </p:nvSpPr>
        <p:spPr>
          <a:xfrm>
            <a:off x="406400" y="673100"/>
            <a:ext cx="12192000" cy="723900"/>
          </a:xfrm>
          <a:prstGeom prst="rect">
            <a:avLst/>
          </a:prstGeom>
        </p:spPr>
        <p:txBody>
          <a:bodyPr/>
          <a:lstStyle/>
          <a:p>
            <a:pPr/>
            <a:r>
              <a:t>Title Text</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b="0" baseline="0" cap="all" i="0" spc="0" strike="noStrike" sz="6000" u="none">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A6AAA9"/>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A6AAA9"/>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A6AAA9"/>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A6AAA9"/>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A6AAA9"/>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A6AAA9"/>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A6AAA9"/>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A6AAA9"/>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solidFill>
            <a:srgbClr val="A6AAA9"/>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image" Target="../media/image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 Id="rId3"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 Id="rId3"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 Id="rId3" Type="http://schemas.openxmlformats.org/officeDocument/2006/relationships/image" Target="../media/image28.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 Id="rId3" Type="http://schemas.openxmlformats.org/officeDocument/2006/relationships/image" Target="../media/image3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 Id="rId3" Type="http://schemas.openxmlformats.org/officeDocument/2006/relationships/image" Target="../media/image6.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6.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2.png"/><Relationship Id="rId3" Type="http://schemas.openxmlformats.org/officeDocument/2006/relationships/image" Target="../media/image2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8.tif"/><Relationship Id="rId5" Type="http://schemas.openxmlformats.org/officeDocument/2006/relationships/image" Target="../media/image9.tif"/></Relationships>

</file>

<file path=ppt/slides/_rels/slide6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s>

</file>

<file path=ppt/slides/_rels/slide6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8.tif"/><Relationship Id="rId5" Type="http://schemas.openxmlformats.org/officeDocument/2006/relationships/image" Target="../media/image9.tif"/></Relationships>

</file>

<file path=ppt/slides/_rels/slide6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 Id="rId5" Type="http://schemas.openxmlformats.org/officeDocument/2006/relationships/image" Target="../media/image13.tif"/></Relationships>

</file>

<file path=ppt/slides/_rels/slide6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4.tif"/><Relationship Id="rId3" Type="http://schemas.openxmlformats.org/officeDocument/2006/relationships/image" Target="../media/image15.tif"/></Relationships>

</file>

<file path=ppt/slides/_rels/slide7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6.tif"/><Relationship Id="rId3" Type="http://schemas.openxmlformats.org/officeDocument/2006/relationships/image" Target="../media/image17.tif"/><Relationship Id="rId4" Type="http://schemas.openxmlformats.org/officeDocument/2006/relationships/image" Target="../media/image18.tif"/></Relationships>

</file>

<file path=ppt/slides/_rels/slide7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9.tif"/><Relationship Id="rId3" Type="http://schemas.openxmlformats.org/officeDocument/2006/relationships/image" Target="../media/image20.tif"/><Relationship Id="rId4" Type="http://schemas.openxmlformats.org/officeDocument/2006/relationships/image" Target="../media/image21.tif"/></Relationships>

</file>

<file path=ppt/slides/_rels/slide7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png"/><Relationship Id="rId3" Type="http://schemas.openxmlformats.org/officeDocument/2006/relationships/image" Target="../media/image41.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2">
            <a:extLst/>
          </a:blip>
          <a:stretch>
            <a:fillRect/>
          </a:stretch>
        </p:blipFill>
        <p:spPr>
          <a:xfrm>
            <a:off x="-4278646" y="-20044"/>
            <a:ext cx="21562092" cy="9793688"/>
          </a:xfrm>
          <a:prstGeom prst="rect">
            <a:avLst/>
          </a:prstGeom>
          <a:ln w="12700">
            <a:miter lim="400000"/>
          </a:ln>
        </p:spPr>
      </p:pic>
      <p:sp>
        <p:nvSpPr>
          <p:cNvPr id="186" name="Line"/>
          <p:cNvSpPr/>
          <p:nvPr>
            <p:ph type="body" idx="14"/>
          </p:nvPr>
        </p:nvSpPr>
        <p:spPr>
          <a:prstGeom prst="line">
            <a:avLst/>
          </a:prstGeom>
          <a:ln>
            <a:solidFill>
              <a:schemeClr val="accent4"/>
            </a:solidFill>
          </a:ln>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187" name="Inteligência Artificial"/>
          <p:cNvSpPr txBox="1"/>
          <p:nvPr>
            <p:ph type="title"/>
          </p:nvPr>
        </p:nvSpPr>
        <p:spPr>
          <a:prstGeom prst="rect">
            <a:avLst/>
          </a:prstGeom>
          <a:solidFill>
            <a:srgbClr val="000000">
              <a:alpha val="30000"/>
            </a:srgbClr>
          </a:solidFill>
        </p:spPr>
        <p:txBody>
          <a:bodyPr/>
          <a:lstStyle/>
          <a:p>
            <a:pPr defTabSz="420624">
              <a:defRPr sz="12240"/>
            </a:pPr>
            <a:r>
              <a:rPr>
                <a:effectLst>
                  <a:outerShdw sx="100000" sy="100000" kx="0" ky="0" algn="b" rotWithShape="0" blurRad="54864" dist="0" dir="18900000">
                    <a:srgbClr val="000000"/>
                  </a:outerShdw>
                </a:effectLst>
              </a:rPr>
              <a:t>Inteligência</a:t>
            </a:r>
            <a:r>
              <a:t> </a:t>
            </a:r>
            <a:r>
              <a:rPr>
                <a:effectLst>
                  <a:outerShdw sx="100000" sy="100000" kx="0" ky="0" algn="b" rotWithShape="0" blurRad="54864" dist="0" dir="18900000">
                    <a:srgbClr val="000000"/>
                  </a:outerShdw>
                </a:effectLst>
              </a:rPr>
              <a:t>Artificial</a:t>
            </a:r>
          </a:p>
        </p:txBody>
      </p:sp>
      <p:sp>
        <p:nvSpPr>
          <p:cNvPr id="188" name="MAC 425 / 5739"/>
          <p:cNvSpPr txBox="1"/>
          <p:nvPr>
            <p:ph type="body" sz="quarter" idx="1"/>
          </p:nvPr>
        </p:nvSpPr>
        <p:spPr>
          <a:prstGeom prst="rect">
            <a:avLst/>
          </a:prstGeom>
        </p:spPr>
        <p:txBody>
          <a:bodyPr/>
          <a:lstStyle>
            <a:lvl1pPr>
              <a:defRPr>
                <a:solidFill>
                  <a:schemeClr val="accent4"/>
                </a:solidFill>
                <a:effectLst>
                  <a:outerShdw sx="100000" sy="100000" kx="0" ky="0" algn="b" rotWithShape="0" blurRad="50800" dist="0" dir="18900000">
                    <a:srgbClr val="000000"/>
                  </a:outerShdw>
                </a:effectLst>
              </a:defRPr>
            </a:lvl1pPr>
          </a:lstStyle>
          <a:p>
            <a:pPr/>
            <a:r>
              <a:t>MAC 425 / 5739</a:t>
            </a:r>
          </a:p>
        </p:txBody>
      </p:sp>
      <p:sp>
        <p:nvSpPr>
          <p:cNvPr id="189" name="busca adversarial"/>
          <p:cNvSpPr txBox="1"/>
          <p:nvPr/>
        </p:nvSpPr>
        <p:spPr>
          <a:xfrm>
            <a:off x="517905" y="8077198"/>
            <a:ext cx="6359653" cy="863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2800"/>
              </a:spcBef>
              <a:defRPr cap="all" spc="600" sz="6000">
                <a:solidFill>
                  <a:srgbClr val="FFFFFF"/>
                </a:solidFill>
                <a:effectLst>
                  <a:outerShdw sx="100000" sy="100000" kx="0" ky="0" algn="b" rotWithShape="0" blurRad="63500" dist="0" dir="18900000">
                    <a:srgbClr val="000000"/>
                  </a:outerShdw>
                </a:effectLst>
                <a:latin typeface="+mn-lt"/>
                <a:ea typeface="+mn-ea"/>
                <a:cs typeface="+mn-cs"/>
                <a:sym typeface="DIN Condensed"/>
              </a:defRPr>
            </a:lvl1pPr>
          </a:lstStyle>
          <a:p>
            <a:pPr/>
            <a:r>
              <a:t>busca adversarial</a:t>
            </a:r>
          </a:p>
        </p:txBody>
      </p:sp>
      <p:sp>
        <p:nvSpPr>
          <p:cNvPr id="190" name="Chappie (2015)"/>
          <p:cNvSpPr txBox="1"/>
          <p:nvPr/>
        </p:nvSpPr>
        <p:spPr>
          <a:xfrm>
            <a:off x="6546153" y="159832"/>
            <a:ext cx="6235440" cy="444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a:solidFill>
                  <a:srgbClr val="D2D9DB"/>
                </a:solidFill>
              </a:defRPr>
            </a:lvl1pPr>
          </a:lstStyle>
          <a:p>
            <a:pPr/>
            <a:r>
              <a:t>Chappie (2015)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32" name="Rectangle"/>
          <p:cNvSpPr/>
          <p:nvPr/>
        </p:nvSpPr>
        <p:spPr>
          <a:xfrm>
            <a:off x="6608595" y="-76200"/>
            <a:ext cx="6399660" cy="10053440"/>
          </a:xfrm>
          <a:prstGeom prst="rect">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pic>
        <p:nvPicPr>
          <p:cNvPr id="233" name="Picture 4" descr="Picture 4"/>
          <p:cNvPicPr>
            <a:picLocks noChangeAspect="1"/>
          </p:cNvPicPr>
          <p:nvPr/>
        </p:nvPicPr>
        <p:blipFill>
          <a:blip r:embed="rId2">
            <a:extLst/>
          </a:blip>
          <a:srcRect l="10297" t="6495" r="5438" b="7372"/>
          <a:stretch>
            <a:fillRect/>
          </a:stretch>
        </p:blipFill>
        <p:spPr>
          <a:xfrm>
            <a:off x="8290782" y="1802936"/>
            <a:ext cx="3461691" cy="2242435"/>
          </a:xfrm>
          <a:custGeom>
            <a:avLst/>
            <a:gdLst/>
            <a:ahLst/>
            <a:cxnLst>
              <a:cxn ang="0">
                <a:pos x="wd2" y="hd2"/>
              </a:cxn>
              <a:cxn ang="5400000">
                <a:pos x="wd2" y="hd2"/>
              </a:cxn>
              <a:cxn ang="10800000">
                <a:pos x="wd2" y="hd2"/>
              </a:cxn>
              <a:cxn ang="16200000">
                <a:pos x="wd2" y="hd2"/>
              </a:cxn>
            </a:cxnLst>
            <a:rect l="0" t="0" r="r" b="b"/>
            <a:pathLst>
              <a:path w="21538" h="21490" fill="norm" stroke="1" extrusionOk="0">
                <a:moveTo>
                  <a:pt x="19346" y="15"/>
                </a:moveTo>
                <a:cubicBezTo>
                  <a:pt x="19036" y="-105"/>
                  <a:pt x="18351" y="526"/>
                  <a:pt x="18351" y="932"/>
                </a:cubicBezTo>
                <a:cubicBezTo>
                  <a:pt x="18351" y="1043"/>
                  <a:pt x="18256" y="1244"/>
                  <a:pt x="18136" y="1381"/>
                </a:cubicBezTo>
                <a:cubicBezTo>
                  <a:pt x="17943" y="1602"/>
                  <a:pt x="17481" y="2824"/>
                  <a:pt x="17371" y="3404"/>
                </a:cubicBezTo>
                <a:cubicBezTo>
                  <a:pt x="17335" y="3594"/>
                  <a:pt x="17277" y="3609"/>
                  <a:pt x="16914" y="3526"/>
                </a:cubicBezTo>
                <a:cubicBezTo>
                  <a:pt x="16310" y="3387"/>
                  <a:pt x="15518" y="3419"/>
                  <a:pt x="15176" y="3598"/>
                </a:cubicBezTo>
                <a:cubicBezTo>
                  <a:pt x="14496" y="3954"/>
                  <a:pt x="14139" y="4890"/>
                  <a:pt x="14042" y="6569"/>
                </a:cubicBezTo>
                <a:cubicBezTo>
                  <a:pt x="13983" y="7599"/>
                  <a:pt x="13936" y="7757"/>
                  <a:pt x="13450" y="8584"/>
                </a:cubicBezTo>
                <a:lnTo>
                  <a:pt x="13084" y="9208"/>
                </a:lnTo>
                <a:lnTo>
                  <a:pt x="12227" y="9330"/>
                </a:lnTo>
                <a:cubicBezTo>
                  <a:pt x="9347" y="9739"/>
                  <a:pt x="8444" y="10020"/>
                  <a:pt x="8005" y="10642"/>
                </a:cubicBezTo>
                <a:cubicBezTo>
                  <a:pt x="7696" y="11080"/>
                  <a:pt x="7549" y="10966"/>
                  <a:pt x="7388" y="10163"/>
                </a:cubicBezTo>
                <a:cubicBezTo>
                  <a:pt x="6963" y="8041"/>
                  <a:pt x="5639" y="5500"/>
                  <a:pt x="4511" y="4640"/>
                </a:cubicBezTo>
                <a:cubicBezTo>
                  <a:pt x="3984" y="4238"/>
                  <a:pt x="3876" y="4197"/>
                  <a:pt x="3444" y="4245"/>
                </a:cubicBezTo>
                <a:lnTo>
                  <a:pt x="2963" y="4298"/>
                </a:lnTo>
                <a:lnTo>
                  <a:pt x="2662" y="3317"/>
                </a:lnTo>
                <a:cubicBezTo>
                  <a:pt x="2496" y="2777"/>
                  <a:pt x="2268" y="2205"/>
                  <a:pt x="2155" y="2046"/>
                </a:cubicBezTo>
                <a:cubicBezTo>
                  <a:pt x="2001" y="1827"/>
                  <a:pt x="1963" y="1677"/>
                  <a:pt x="1995" y="1430"/>
                </a:cubicBezTo>
                <a:cubicBezTo>
                  <a:pt x="2031" y="1154"/>
                  <a:pt x="1986" y="1051"/>
                  <a:pt x="1718" y="765"/>
                </a:cubicBezTo>
                <a:cubicBezTo>
                  <a:pt x="1544" y="578"/>
                  <a:pt x="1259" y="398"/>
                  <a:pt x="1084" y="361"/>
                </a:cubicBezTo>
                <a:cubicBezTo>
                  <a:pt x="792" y="301"/>
                  <a:pt x="757" y="324"/>
                  <a:pt x="684" y="624"/>
                </a:cubicBezTo>
                <a:cubicBezTo>
                  <a:pt x="589" y="1007"/>
                  <a:pt x="668" y="1307"/>
                  <a:pt x="985" y="1750"/>
                </a:cubicBezTo>
                <a:cubicBezTo>
                  <a:pt x="1157" y="1990"/>
                  <a:pt x="1251" y="2026"/>
                  <a:pt x="1531" y="1974"/>
                </a:cubicBezTo>
                <a:lnTo>
                  <a:pt x="1869" y="1913"/>
                </a:lnTo>
                <a:lnTo>
                  <a:pt x="2212" y="2731"/>
                </a:lnTo>
                <a:cubicBezTo>
                  <a:pt x="2400" y="3182"/>
                  <a:pt x="2617" y="3743"/>
                  <a:pt x="2694" y="3975"/>
                </a:cubicBezTo>
                <a:cubicBezTo>
                  <a:pt x="2827" y="4378"/>
                  <a:pt x="2826" y="4401"/>
                  <a:pt x="2691" y="4522"/>
                </a:cubicBezTo>
                <a:cubicBezTo>
                  <a:pt x="1640" y="5467"/>
                  <a:pt x="674" y="7631"/>
                  <a:pt x="298" y="9881"/>
                </a:cubicBezTo>
                <a:cubicBezTo>
                  <a:pt x="209" y="10417"/>
                  <a:pt x="96" y="11669"/>
                  <a:pt x="47" y="12662"/>
                </a:cubicBezTo>
                <a:cubicBezTo>
                  <a:pt x="-49" y="14595"/>
                  <a:pt x="-16" y="14943"/>
                  <a:pt x="313" y="15511"/>
                </a:cubicBezTo>
                <a:cubicBezTo>
                  <a:pt x="526" y="15878"/>
                  <a:pt x="1235" y="16271"/>
                  <a:pt x="1684" y="16271"/>
                </a:cubicBezTo>
                <a:cubicBezTo>
                  <a:pt x="1896" y="16271"/>
                  <a:pt x="2103" y="16346"/>
                  <a:pt x="2178" y="16450"/>
                </a:cubicBezTo>
                <a:cubicBezTo>
                  <a:pt x="2364" y="16710"/>
                  <a:pt x="3524" y="16824"/>
                  <a:pt x="4113" y="16640"/>
                </a:cubicBezTo>
                <a:cubicBezTo>
                  <a:pt x="4374" y="16559"/>
                  <a:pt x="4847" y="16278"/>
                  <a:pt x="5165" y="16016"/>
                </a:cubicBezTo>
                <a:cubicBezTo>
                  <a:pt x="5736" y="15547"/>
                  <a:pt x="5755" y="15541"/>
                  <a:pt x="6600" y="15541"/>
                </a:cubicBezTo>
                <a:cubicBezTo>
                  <a:pt x="7079" y="15541"/>
                  <a:pt x="7477" y="15595"/>
                  <a:pt x="7504" y="15663"/>
                </a:cubicBezTo>
                <a:cubicBezTo>
                  <a:pt x="7530" y="15729"/>
                  <a:pt x="7720" y="15770"/>
                  <a:pt x="7924" y="15758"/>
                </a:cubicBezTo>
                <a:cubicBezTo>
                  <a:pt x="8610" y="15716"/>
                  <a:pt x="9382" y="15925"/>
                  <a:pt x="9635" y="16218"/>
                </a:cubicBezTo>
                <a:cubicBezTo>
                  <a:pt x="9992" y="16633"/>
                  <a:pt x="11212" y="17708"/>
                  <a:pt x="11924" y="18234"/>
                </a:cubicBezTo>
                <a:cubicBezTo>
                  <a:pt x="12271" y="18490"/>
                  <a:pt x="12580" y="18700"/>
                  <a:pt x="12610" y="18702"/>
                </a:cubicBezTo>
                <a:cubicBezTo>
                  <a:pt x="12702" y="18707"/>
                  <a:pt x="13096" y="17748"/>
                  <a:pt x="13578" y="16351"/>
                </a:cubicBezTo>
                <a:cubicBezTo>
                  <a:pt x="14013" y="15091"/>
                  <a:pt x="14043" y="15037"/>
                  <a:pt x="14240" y="15123"/>
                </a:cubicBezTo>
                <a:cubicBezTo>
                  <a:pt x="14695" y="15320"/>
                  <a:pt x="15175" y="15222"/>
                  <a:pt x="15672" y="14830"/>
                </a:cubicBezTo>
                <a:cubicBezTo>
                  <a:pt x="16117" y="14478"/>
                  <a:pt x="16186" y="14456"/>
                  <a:pt x="16460" y="14583"/>
                </a:cubicBezTo>
                <a:cubicBezTo>
                  <a:pt x="16721" y="14703"/>
                  <a:pt x="16845" y="14680"/>
                  <a:pt x="17408" y="14400"/>
                </a:cubicBezTo>
                <a:cubicBezTo>
                  <a:pt x="18195" y="14008"/>
                  <a:pt x="18873" y="13298"/>
                  <a:pt x="19181" y="12548"/>
                </a:cubicBezTo>
                <a:cubicBezTo>
                  <a:pt x="19306" y="12242"/>
                  <a:pt x="19500" y="11882"/>
                  <a:pt x="19611" y="11749"/>
                </a:cubicBezTo>
                <a:cubicBezTo>
                  <a:pt x="20016" y="11261"/>
                  <a:pt x="20884" y="9618"/>
                  <a:pt x="21144" y="8847"/>
                </a:cubicBezTo>
                <a:cubicBezTo>
                  <a:pt x="21418" y="8036"/>
                  <a:pt x="21551" y="7348"/>
                  <a:pt x="21537" y="6820"/>
                </a:cubicBezTo>
                <a:cubicBezTo>
                  <a:pt x="21532" y="6644"/>
                  <a:pt x="21510" y="6487"/>
                  <a:pt x="21472" y="6348"/>
                </a:cubicBezTo>
                <a:cubicBezTo>
                  <a:pt x="21410" y="6116"/>
                  <a:pt x="21258" y="5784"/>
                  <a:pt x="21137" y="5610"/>
                </a:cubicBezTo>
                <a:cubicBezTo>
                  <a:pt x="20676" y="4949"/>
                  <a:pt x="19521" y="4234"/>
                  <a:pt x="18312" y="3864"/>
                </a:cubicBezTo>
                <a:lnTo>
                  <a:pt x="17603" y="3648"/>
                </a:lnTo>
                <a:lnTo>
                  <a:pt x="17623" y="3256"/>
                </a:lnTo>
                <a:cubicBezTo>
                  <a:pt x="17656" y="2624"/>
                  <a:pt x="18421" y="1102"/>
                  <a:pt x="18546" y="1415"/>
                </a:cubicBezTo>
                <a:cubicBezTo>
                  <a:pt x="18629" y="1622"/>
                  <a:pt x="18895" y="1567"/>
                  <a:pt x="19228" y="1278"/>
                </a:cubicBezTo>
                <a:cubicBezTo>
                  <a:pt x="19500" y="1042"/>
                  <a:pt x="19536" y="962"/>
                  <a:pt x="19536" y="552"/>
                </a:cubicBezTo>
                <a:cubicBezTo>
                  <a:pt x="19536" y="166"/>
                  <a:pt x="19504" y="76"/>
                  <a:pt x="19346" y="15"/>
                </a:cubicBezTo>
                <a:close/>
                <a:moveTo>
                  <a:pt x="15786" y="1301"/>
                </a:moveTo>
                <a:cubicBezTo>
                  <a:pt x="15630" y="1301"/>
                  <a:pt x="15560" y="1585"/>
                  <a:pt x="15623" y="1970"/>
                </a:cubicBezTo>
                <a:cubicBezTo>
                  <a:pt x="15711" y="2510"/>
                  <a:pt x="15907" y="2250"/>
                  <a:pt x="15907" y="1594"/>
                </a:cubicBezTo>
                <a:cubicBezTo>
                  <a:pt x="15907" y="1411"/>
                  <a:pt x="15861" y="1301"/>
                  <a:pt x="15786" y="1301"/>
                </a:cubicBezTo>
                <a:close/>
                <a:moveTo>
                  <a:pt x="14603" y="1423"/>
                </a:moveTo>
                <a:cubicBezTo>
                  <a:pt x="14401" y="1423"/>
                  <a:pt x="14469" y="1992"/>
                  <a:pt x="14704" y="2278"/>
                </a:cubicBezTo>
                <a:cubicBezTo>
                  <a:pt x="14884" y="2497"/>
                  <a:pt x="14926" y="2508"/>
                  <a:pt x="14946" y="2354"/>
                </a:cubicBezTo>
                <a:cubicBezTo>
                  <a:pt x="14982" y="2082"/>
                  <a:pt x="14738" y="1423"/>
                  <a:pt x="14603" y="1423"/>
                </a:cubicBezTo>
                <a:close/>
                <a:moveTo>
                  <a:pt x="4109" y="2160"/>
                </a:moveTo>
                <a:cubicBezTo>
                  <a:pt x="4050" y="2176"/>
                  <a:pt x="3993" y="2269"/>
                  <a:pt x="3965" y="2427"/>
                </a:cubicBezTo>
                <a:cubicBezTo>
                  <a:pt x="3893" y="2845"/>
                  <a:pt x="3905" y="2972"/>
                  <a:pt x="4039" y="3180"/>
                </a:cubicBezTo>
                <a:cubicBezTo>
                  <a:pt x="4108" y="3285"/>
                  <a:pt x="4197" y="3370"/>
                  <a:pt x="4237" y="3370"/>
                </a:cubicBezTo>
                <a:cubicBezTo>
                  <a:pt x="4319" y="3370"/>
                  <a:pt x="4336" y="2646"/>
                  <a:pt x="4262" y="2347"/>
                </a:cubicBezTo>
                <a:cubicBezTo>
                  <a:pt x="4227" y="2206"/>
                  <a:pt x="4167" y="2144"/>
                  <a:pt x="4109" y="2160"/>
                </a:cubicBezTo>
                <a:close/>
                <a:moveTo>
                  <a:pt x="5412" y="3005"/>
                </a:moveTo>
                <a:cubicBezTo>
                  <a:pt x="5299" y="3005"/>
                  <a:pt x="5212" y="3137"/>
                  <a:pt x="5133" y="3427"/>
                </a:cubicBezTo>
                <a:cubicBezTo>
                  <a:pt x="5070" y="3659"/>
                  <a:pt x="5020" y="3878"/>
                  <a:pt x="5020" y="3914"/>
                </a:cubicBezTo>
                <a:cubicBezTo>
                  <a:pt x="5020" y="4067"/>
                  <a:pt x="5234" y="3956"/>
                  <a:pt x="5447" y="3693"/>
                </a:cubicBezTo>
                <a:cubicBezTo>
                  <a:pt x="5705" y="3374"/>
                  <a:pt x="5687" y="3005"/>
                  <a:pt x="5412" y="3005"/>
                </a:cubicBezTo>
                <a:close/>
                <a:moveTo>
                  <a:pt x="13894" y="4393"/>
                </a:moveTo>
                <a:cubicBezTo>
                  <a:pt x="13882" y="4400"/>
                  <a:pt x="13844" y="4455"/>
                  <a:pt x="13781" y="4568"/>
                </a:cubicBezTo>
                <a:cubicBezTo>
                  <a:pt x="13691" y="4726"/>
                  <a:pt x="13619" y="4918"/>
                  <a:pt x="13620" y="4994"/>
                </a:cubicBezTo>
                <a:cubicBezTo>
                  <a:pt x="13621" y="5139"/>
                  <a:pt x="13725" y="4939"/>
                  <a:pt x="13862" y="4526"/>
                </a:cubicBezTo>
                <a:cubicBezTo>
                  <a:pt x="13894" y="4431"/>
                  <a:pt x="13907" y="4386"/>
                  <a:pt x="13894" y="4393"/>
                </a:cubicBezTo>
                <a:close/>
                <a:moveTo>
                  <a:pt x="13561" y="5241"/>
                </a:moveTo>
                <a:cubicBezTo>
                  <a:pt x="13553" y="5254"/>
                  <a:pt x="13548" y="5296"/>
                  <a:pt x="13546" y="5367"/>
                </a:cubicBezTo>
                <a:cubicBezTo>
                  <a:pt x="13543" y="5495"/>
                  <a:pt x="13562" y="5567"/>
                  <a:pt x="13588" y="5526"/>
                </a:cubicBezTo>
                <a:cubicBezTo>
                  <a:pt x="13614" y="5486"/>
                  <a:pt x="13616" y="5382"/>
                  <a:pt x="13593" y="5294"/>
                </a:cubicBezTo>
                <a:cubicBezTo>
                  <a:pt x="13580" y="5246"/>
                  <a:pt x="13569" y="5228"/>
                  <a:pt x="13561" y="5241"/>
                </a:cubicBezTo>
                <a:close/>
                <a:moveTo>
                  <a:pt x="6249" y="5256"/>
                </a:moveTo>
                <a:lnTo>
                  <a:pt x="6494" y="5701"/>
                </a:lnTo>
                <a:cubicBezTo>
                  <a:pt x="6628" y="5946"/>
                  <a:pt x="6803" y="6314"/>
                  <a:pt x="6882" y="6519"/>
                </a:cubicBezTo>
                <a:cubicBezTo>
                  <a:pt x="6960" y="6724"/>
                  <a:pt x="7039" y="6870"/>
                  <a:pt x="7057" y="6842"/>
                </a:cubicBezTo>
                <a:cubicBezTo>
                  <a:pt x="7114" y="6753"/>
                  <a:pt x="6776" y="6000"/>
                  <a:pt x="6509" y="5622"/>
                </a:cubicBezTo>
                <a:lnTo>
                  <a:pt x="6249" y="5256"/>
                </a:lnTo>
                <a:close/>
                <a:moveTo>
                  <a:pt x="7049" y="5439"/>
                </a:moveTo>
                <a:cubicBezTo>
                  <a:pt x="7008" y="5439"/>
                  <a:pt x="7058" y="5547"/>
                  <a:pt x="7161" y="5679"/>
                </a:cubicBezTo>
                <a:cubicBezTo>
                  <a:pt x="7402" y="5988"/>
                  <a:pt x="7450" y="5990"/>
                  <a:pt x="7269" y="5682"/>
                </a:cubicBezTo>
                <a:cubicBezTo>
                  <a:pt x="7191" y="5549"/>
                  <a:pt x="7091" y="5439"/>
                  <a:pt x="7049" y="5439"/>
                </a:cubicBezTo>
                <a:close/>
                <a:moveTo>
                  <a:pt x="11232" y="8645"/>
                </a:moveTo>
                <a:cubicBezTo>
                  <a:pt x="11178" y="8679"/>
                  <a:pt x="11223" y="8706"/>
                  <a:pt x="11331" y="8706"/>
                </a:cubicBezTo>
                <a:cubicBezTo>
                  <a:pt x="11440" y="8706"/>
                  <a:pt x="11484" y="8679"/>
                  <a:pt x="11430" y="8645"/>
                </a:cubicBezTo>
                <a:cubicBezTo>
                  <a:pt x="11376" y="8612"/>
                  <a:pt x="11287" y="8612"/>
                  <a:pt x="11232" y="8645"/>
                </a:cubicBezTo>
                <a:close/>
                <a:moveTo>
                  <a:pt x="10864" y="8786"/>
                </a:moveTo>
                <a:cubicBezTo>
                  <a:pt x="10786" y="8780"/>
                  <a:pt x="10614" y="8790"/>
                  <a:pt x="10346" y="8813"/>
                </a:cubicBezTo>
                <a:cubicBezTo>
                  <a:pt x="9912" y="8850"/>
                  <a:pt x="9542" y="8898"/>
                  <a:pt x="9524" y="8923"/>
                </a:cubicBezTo>
                <a:cubicBezTo>
                  <a:pt x="9458" y="9012"/>
                  <a:pt x="10509" y="8954"/>
                  <a:pt x="10818" y="8851"/>
                </a:cubicBezTo>
                <a:cubicBezTo>
                  <a:pt x="10925" y="8815"/>
                  <a:pt x="10942" y="8792"/>
                  <a:pt x="10864" y="8786"/>
                </a:cubicBezTo>
                <a:close/>
                <a:moveTo>
                  <a:pt x="14531" y="16496"/>
                </a:moveTo>
                <a:cubicBezTo>
                  <a:pt x="14500" y="16511"/>
                  <a:pt x="14444" y="16628"/>
                  <a:pt x="14388" y="16808"/>
                </a:cubicBezTo>
                <a:cubicBezTo>
                  <a:pt x="14314" y="17047"/>
                  <a:pt x="14281" y="17245"/>
                  <a:pt x="14316" y="17245"/>
                </a:cubicBezTo>
                <a:cubicBezTo>
                  <a:pt x="14409" y="17245"/>
                  <a:pt x="14590" y="16689"/>
                  <a:pt x="14554" y="16518"/>
                </a:cubicBezTo>
                <a:cubicBezTo>
                  <a:pt x="14549" y="16499"/>
                  <a:pt x="14542" y="16491"/>
                  <a:pt x="14531" y="16496"/>
                </a:cubicBezTo>
                <a:close/>
                <a:moveTo>
                  <a:pt x="15119" y="16880"/>
                </a:moveTo>
                <a:cubicBezTo>
                  <a:pt x="15115" y="16874"/>
                  <a:pt x="15083" y="16911"/>
                  <a:pt x="15020" y="16986"/>
                </a:cubicBezTo>
                <a:cubicBezTo>
                  <a:pt x="14944" y="17078"/>
                  <a:pt x="14882" y="17174"/>
                  <a:pt x="14882" y="17199"/>
                </a:cubicBezTo>
                <a:cubicBezTo>
                  <a:pt x="14882" y="17299"/>
                  <a:pt x="14947" y="17235"/>
                  <a:pt x="15050" y="17032"/>
                </a:cubicBezTo>
                <a:cubicBezTo>
                  <a:pt x="15099" y="16935"/>
                  <a:pt x="15123" y="16886"/>
                  <a:pt x="15119" y="16880"/>
                </a:cubicBezTo>
                <a:close/>
                <a:moveTo>
                  <a:pt x="5943" y="20417"/>
                </a:moveTo>
                <a:cubicBezTo>
                  <a:pt x="5618" y="20423"/>
                  <a:pt x="5570" y="20447"/>
                  <a:pt x="5711" y="20535"/>
                </a:cubicBezTo>
                <a:cubicBezTo>
                  <a:pt x="5948" y="20682"/>
                  <a:pt x="5935" y="20763"/>
                  <a:pt x="5652" y="20915"/>
                </a:cubicBezTo>
                <a:cubicBezTo>
                  <a:pt x="5522" y="20985"/>
                  <a:pt x="5415" y="21091"/>
                  <a:pt x="5415" y="21151"/>
                </a:cubicBezTo>
                <a:cubicBezTo>
                  <a:pt x="5415" y="21292"/>
                  <a:pt x="5445" y="21287"/>
                  <a:pt x="5978" y="21094"/>
                </a:cubicBezTo>
                <a:cubicBezTo>
                  <a:pt x="6222" y="21005"/>
                  <a:pt x="6616" y="20961"/>
                  <a:pt x="6854" y="20991"/>
                </a:cubicBezTo>
                <a:cubicBezTo>
                  <a:pt x="7462" y="21069"/>
                  <a:pt x="7515" y="20821"/>
                  <a:pt x="6914" y="20714"/>
                </a:cubicBezTo>
                <a:cubicBezTo>
                  <a:pt x="6653" y="20667"/>
                  <a:pt x="6419" y="20580"/>
                  <a:pt x="6395" y="20520"/>
                </a:cubicBezTo>
                <a:cubicBezTo>
                  <a:pt x="6371" y="20459"/>
                  <a:pt x="6168" y="20413"/>
                  <a:pt x="5943" y="20417"/>
                </a:cubicBezTo>
                <a:close/>
                <a:moveTo>
                  <a:pt x="15396" y="20447"/>
                </a:moveTo>
                <a:cubicBezTo>
                  <a:pt x="15168" y="20456"/>
                  <a:pt x="14822" y="20494"/>
                  <a:pt x="14307" y="20569"/>
                </a:cubicBezTo>
                <a:cubicBezTo>
                  <a:pt x="12282" y="20863"/>
                  <a:pt x="11968" y="20889"/>
                  <a:pt x="11911" y="20748"/>
                </a:cubicBezTo>
                <a:cubicBezTo>
                  <a:pt x="11879" y="20668"/>
                  <a:pt x="11651" y="20647"/>
                  <a:pt x="11284" y="20695"/>
                </a:cubicBezTo>
                <a:cubicBezTo>
                  <a:pt x="10908" y="20744"/>
                  <a:pt x="10689" y="20723"/>
                  <a:pt x="10655" y="20638"/>
                </a:cubicBezTo>
                <a:cubicBezTo>
                  <a:pt x="10619" y="20549"/>
                  <a:pt x="10198" y="20531"/>
                  <a:pt x="9331" y="20577"/>
                </a:cubicBezTo>
                <a:cubicBezTo>
                  <a:pt x="8631" y="20614"/>
                  <a:pt x="7969" y="20647"/>
                  <a:pt x="7862" y="20649"/>
                </a:cubicBezTo>
                <a:cubicBezTo>
                  <a:pt x="7687" y="20653"/>
                  <a:pt x="7681" y="20671"/>
                  <a:pt x="7790" y="20839"/>
                </a:cubicBezTo>
                <a:cubicBezTo>
                  <a:pt x="7895" y="21001"/>
                  <a:pt x="7988" y="21006"/>
                  <a:pt x="8479" y="20881"/>
                </a:cubicBezTo>
                <a:cubicBezTo>
                  <a:pt x="8927" y="20767"/>
                  <a:pt x="9088" y="20770"/>
                  <a:pt x="9232" y="20889"/>
                </a:cubicBezTo>
                <a:cubicBezTo>
                  <a:pt x="9344" y="20981"/>
                  <a:pt x="9686" y="21033"/>
                  <a:pt x="10116" y="21022"/>
                </a:cubicBezTo>
                <a:cubicBezTo>
                  <a:pt x="10502" y="21012"/>
                  <a:pt x="11082" y="21040"/>
                  <a:pt x="11405" y="21086"/>
                </a:cubicBezTo>
                <a:cubicBezTo>
                  <a:pt x="11798" y="21142"/>
                  <a:pt x="12383" y="21098"/>
                  <a:pt x="13166" y="20953"/>
                </a:cubicBezTo>
                <a:cubicBezTo>
                  <a:pt x="14013" y="20797"/>
                  <a:pt x="14360" y="20773"/>
                  <a:pt x="14423" y="20870"/>
                </a:cubicBezTo>
                <a:cubicBezTo>
                  <a:pt x="14485" y="20966"/>
                  <a:pt x="14436" y="21051"/>
                  <a:pt x="14242" y="21182"/>
                </a:cubicBezTo>
                <a:lnTo>
                  <a:pt x="13973" y="21364"/>
                </a:lnTo>
                <a:lnTo>
                  <a:pt x="14252" y="21372"/>
                </a:lnTo>
                <a:cubicBezTo>
                  <a:pt x="14406" y="21377"/>
                  <a:pt x="14736" y="21301"/>
                  <a:pt x="14986" y="21201"/>
                </a:cubicBezTo>
                <a:cubicBezTo>
                  <a:pt x="15576" y="20963"/>
                  <a:pt x="16908" y="20964"/>
                  <a:pt x="18361" y="21204"/>
                </a:cubicBezTo>
                <a:cubicBezTo>
                  <a:pt x="18985" y="21308"/>
                  <a:pt x="19533" y="21415"/>
                  <a:pt x="19576" y="21440"/>
                </a:cubicBezTo>
                <a:cubicBezTo>
                  <a:pt x="19619" y="21465"/>
                  <a:pt x="19777" y="21486"/>
                  <a:pt x="19929" y="21490"/>
                </a:cubicBezTo>
                <a:cubicBezTo>
                  <a:pt x="20189" y="21495"/>
                  <a:pt x="20196" y="21486"/>
                  <a:pt x="20053" y="21318"/>
                </a:cubicBezTo>
                <a:cubicBezTo>
                  <a:pt x="19968" y="21220"/>
                  <a:pt x="19796" y="21140"/>
                  <a:pt x="19670" y="21140"/>
                </a:cubicBezTo>
                <a:cubicBezTo>
                  <a:pt x="19544" y="21140"/>
                  <a:pt x="19321" y="21050"/>
                  <a:pt x="19173" y="20942"/>
                </a:cubicBezTo>
                <a:cubicBezTo>
                  <a:pt x="19026" y="20834"/>
                  <a:pt x="18814" y="20773"/>
                  <a:pt x="18704" y="20805"/>
                </a:cubicBezTo>
                <a:cubicBezTo>
                  <a:pt x="18595" y="20837"/>
                  <a:pt x="18491" y="20826"/>
                  <a:pt x="18472" y="20778"/>
                </a:cubicBezTo>
                <a:cubicBezTo>
                  <a:pt x="18453" y="20731"/>
                  <a:pt x="18180" y="20678"/>
                  <a:pt x="17865" y="20664"/>
                </a:cubicBezTo>
                <a:cubicBezTo>
                  <a:pt x="17550" y="20650"/>
                  <a:pt x="17248" y="20583"/>
                  <a:pt x="17196" y="20516"/>
                </a:cubicBezTo>
                <a:cubicBezTo>
                  <a:pt x="17132" y="20434"/>
                  <a:pt x="16902" y="20436"/>
                  <a:pt x="16494" y="20524"/>
                </a:cubicBezTo>
                <a:cubicBezTo>
                  <a:pt x="16042" y="20621"/>
                  <a:pt x="15858" y="20621"/>
                  <a:pt x="15776" y="20516"/>
                </a:cubicBezTo>
                <a:cubicBezTo>
                  <a:pt x="15734" y="20463"/>
                  <a:pt x="15623" y="20439"/>
                  <a:pt x="15396" y="20447"/>
                </a:cubicBezTo>
                <a:close/>
                <a:moveTo>
                  <a:pt x="4565" y="20493"/>
                </a:moveTo>
                <a:cubicBezTo>
                  <a:pt x="1325" y="20647"/>
                  <a:pt x="453" y="20718"/>
                  <a:pt x="1116" y="20775"/>
                </a:cubicBezTo>
                <a:cubicBezTo>
                  <a:pt x="1626" y="20818"/>
                  <a:pt x="1819" y="20878"/>
                  <a:pt x="1805" y="20988"/>
                </a:cubicBezTo>
                <a:cubicBezTo>
                  <a:pt x="1780" y="21179"/>
                  <a:pt x="1730" y="21184"/>
                  <a:pt x="2844" y="20904"/>
                </a:cubicBezTo>
                <a:cubicBezTo>
                  <a:pt x="3761" y="20673"/>
                  <a:pt x="3967" y="20671"/>
                  <a:pt x="3874" y="20904"/>
                </a:cubicBezTo>
                <a:cubicBezTo>
                  <a:pt x="3813" y="21057"/>
                  <a:pt x="4105" y="21040"/>
                  <a:pt x="4610" y="20858"/>
                </a:cubicBezTo>
                <a:cubicBezTo>
                  <a:pt x="5159" y="20660"/>
                  <a:pt x="5135" y="20466"/>
                  <a:pt x="4565" y="20493"/>
                </a:cubicBezTo>
                <a:close/>
              </a:path>
            </a:pathLst>
          </a:custGeom>
          <a:ln w="12700">
            <a:miter lim="400000"/>
          </a:ln>
        </p:spPr>
      </p:pic>
      <p:pic>
        <p:nvPicPr>
          <p:cNvPr id="234" name="Picture 5" descr="Picture 5"/>
          <p:cNvPicPr>
            <a:picLocks noChangeAspect="1"/>
          </p:cNvPicPr>
          <p:nvPr/>
        </p:nvPicPr>
        <p:blipFill>
          <a:blip r:embed="rId3">
            <a:extLst/>
          </a:blip>
          <a:stretch>
            <a:fillRect/>
          </a:stretch>
        </p:blipFill>
        <p:spPr>
          <a:xfrm>
            <a:off x="-57349" y="1598825"/>
            <a:ext cx="6583363" cy="2673488"/>
          </a:xfrm>
          <a:prstGeom prst="rect">
            <a:avLst/>
          </a:prstGeom>
          <a:ln w="12700">
            <a:miter lim="400000"/>
          </a:ln>
        </p:spPr>
      </p:pic>
      <p:sp>
        <p:nvSpPr>
          <p:cNvPr id="235" name="Utilidades podem ser independentes…"/>
          <p:cNvSpPr txBox="1"/>
          <p:nvPr/>
        </p:nvSpPr>
        <p:spPr>
          <a:xfrm>
            <a:off x="681935" y="5010464"/>
            <a:ext cx="5104796" cy="337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spcBef>
                <a:spcPts val="2800"/>
              </a:spcBef>
              <a:buClr>
                <a:schemeClr val="accent1"/>
              </a:buClr>
              <a:buSzPct val="104999"/>
              <a:buFont typeface="Avenir Next"/>
              <a:buChar char="‣"/>
              <a:defRPr sz="3400">
                <a:solidFill>
                  <a:srgbClr val="222222"/>
                </a:solidFill>
              </a:defRPr>
            </a:pPr>
            <a:r>
              <a:t>Utilidades podem ser independentes</a:t>
            </a:r>
          </a:p>
          <a:p>
            <a:pPr marL="444500" indent="-444500">
              <a:spcBef>
                <a:spcPts val="2800"/>
              </a:spcBef>
              <a:buClr>
                <a:schemeClr val="accent1"/>
              </a:buClr>
              <a:buSzPct val="104999"/>
              <a:buFont typeface="Avenir Next"/>
              <a:buChar char="‣"/>
              <a:defRPr sz="3400">
                <a:solidFill>
                  <a:srgbClr val="222222"/>
                </a:solidFill>
              </a:defRPr>
            </a:pPr>
            <a:r>
              <a:t>Permite cooperação, competição, indiferença</a:t>
            </a:r>
          </a:p>
        </p:txBody>
      </p:sp>
      <p:sp>
        <p:nvSpPr>
          <p:cNvPr id="236" name="Agentes possuem utilidades contrárias…"/>
          <p:cNvSpPr txBox="1"/>
          <p:nvPr/>
        </p:nvSpPr>
        <p:spPr>
          <a:xfrm>
            <a:off x="7030536" y="4832664"/>
            <a:ext cx="5782580" cy="373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spcBef>
                <a:spcPts val="2800"/>
              </a:spcBef>
              <a:buClr>
                <a:schemeClr val="accent1"/>
              </a:buClr>
              <a:buSzPct val="104999"/>
              <a:buFont typeface="Avenir Next"/>
              <a:buChar char="‣"/>
              <a:defRPr sz="3400">
                <a:solidFill>
                  <a:srgbClr val="222222"/>
                </a:solidFill>
              </a:defRPr>
            </a:pPr>
            <a:r>
              <a:t>Agentes possuem utilidades contrárias</a:t>
            </a:r>
          </a:p>
          <a:p>
            <a:pPr marL="444500" indent="-444500">
              <a:spcBef>
                <a:spcPts val="2800"/>
              </a:spcBef>
              <a:buClr>
                <a:schemeClr val="accent1"/>
              </a:buClr>
              <a:buSzPct val="104999"/>
              <a:buFont typeface="Avenir Next"/>
              <a:buChar char="‣"/>
              <a:defRPr sz="3400">
                <a:solidFill>
                  <a:srgbClr val="222222"/>
                </a:solidFill>
              </a:defRPr>
            </a:pPr>
            <a:r>
              <a:t>Ganho de um agente é perda de outro</a:t>
            </a:r>
          </a:p>
          <a:p>
            <a:pPr marL="444500" indent="-444500">
              <a:spcBef>
                <a:spcPts val="2800"/>
              </a:spcBef>
              <a:buClr>
                <a:schemeClr val="accent1"/>
              </a:buClr>
              <a:buSzPct val="104999"/>
              <a:buFont typeface="Avenir Next"/>
              <a:buChar char="‣"/>
              <a:defRPr sz="3400">
                <a:solidFill>
                  <a:srgbClr val="222222"/>
                </a:solidFill>
              </a:defRPr>
            </a:pPr>
            <a:r>
              <a:t>Puramente competitivo</a:t>
            </a:r>
          </a:p>
        </p:txBody>
      </p:sp>
      <p:sp>
        <p:nvSpPr>
          <p:cNvPr id="237" name="jogos de soma zero"/>
          <p:cNvSpPr txBox="1"/>
          <p:nvPr/>
        </p:nvSpPr>
        <p:spPr>
          <a:xfrm>
            <a:off x="7303975" y="389046"/>
            <a:ext cx="5235703"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2800"/>
              </a:spcBef>
              <a:defRPr cap="all" sz="6000">
                <a:solidFill>
                  <a:srgbClr val="FFFFFF"/>
                </a:solidFill>
                <a:latin typeface="+mn-lt"/>
                <a:ea typeface="+mn-ea"/>
                <a:cs typeface="+mn-cs"/>
                <a:sym typeface="DIN Condensed"/>
              </a:defRPr>
            </a:lvl1pPr>
          </a:lstStyle>
          <a:p>
            <a:pPr/>
            <a:r>
              <a:t>jogos de soma zero</a:t>
            </a:r>
          </a:p>
        </p:txBody>
      </p:sp>
      <p:sp>
        <p:nvSpPr>
          <p:cNvPr id="238" name="jogos"/>
          <p:cNvSpPr txBox="1"/>
          <p:nvPr/>
        </p:nvSpPr>
        <p:spPr>
          <a:xfrm>
            <a:off x="2408705" y="389046"/>
            <a:ext cx="1651255"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2800"/>
              </a:spcBef>
              <a:defRPr cap="all" sz="6000">
                <a:solidFill>
                  <a:schemeClr val="accent1"/>
                </a:solidFill>
                <a:latin typeface="+mn-lt"/>
                <a:ea typeface="+mn-ea"/>
                <a:cs typeface="+mn-cs"/>
                <a:sym typeface="DIN Condensed"/>
              </a:defRPr>
            </a:lvl1pPr>
          </a:lstStyle>
          <a:p>
            <a:pPr/>
            <a:r>
              <a:t>jogos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Estados…"/>
          <p:cNvSpPr txBox="1"/>
          <p:nvPr>
            <p:ph type="body" idx="1"/>
          </p:nvPr>
        </p:nvSpPr>
        <p:spPr>
          <a:prstGeom prst="rect">
            <a:avLst/>
          </a:prstGeom>
        </p:spPr>
        <p:txBody>
          <a:bodyPr/>
          <a:lstStyle/>
          <a:p>
            <a:pPr marL="422275" indent="-422275" defTabSz="554990">
              <a:spcBef>
                <a:spcPts val="2600"/>
              </a:spcBef>
              <a:defRPr sz="3230"/>
            </a:pPr>
            <a:r>
              <a:t>Estados</a:t>
            </a:r>
          </a:p>
          <a:p>
            <a:pPr lvl="1" marL="844550" indent="-422275" defTabSz="554990">
              <a:spcBef>
                <a:spcPts val="2600"/>
              </a:spcBef>
              <a:defRPr sz="3230"/>
            </a:pPr>
            <a:r>
              <a:t>Estado inicial</a:t>
            </a:r>
          </a:p>
          <a:p>
            <a:pPr lvl="1" marL="844550" indent="-422275" defTabSz="554990">
              <a:spcBef>
                <a:spcPts val="2600"/>
              </a:spcBef>
              <a:defRPr sz="3230"/>
            </a:pPr>
            <a:r>
              <a:t>Estados terminais</a:t>
            </a:r>
          </a:p>
          <a:p>
            <a:pPr marL="422275" indent="-422275" defTabSz="554990">
              <a:spcBef>
                <a:spcPts val="2600"/>
              </a:spcBef>
              <a:defRPr sz="3230"/>
            </a:pPr>
            <a:r>
              <a:t>Jogadores</a:t>
            </a:r>
          </a:p>
          <a:p>
            <a:pPr marL="422275" indent="-422275" defTabSz="554990">
              <a:spcBef>
                <a:spcPts val="2600"/>
              </a:spcBef>
              <a:defRPr sz="3230"/>
            </a:pPr>
            <a:r>
              <a:t>Ações</a:t>
            </a:r>
          </a:p>
          <a:p>
            <a:pPr marL="422275" indent="-422275" defTabSz="554990">
              <a:spcBef>
                <a:spcPts val="2600"/>
              </a:spcBef>
              <a:defRPr sz="3230"/>
            </a:pPr>
            <a:r>
              <a:t>Transição</a:t>
            </a:r>
          </a:p>
          <a:p>
            <a:pPr marL="422275" indent="-422275" defTabSz="554990">
              <a:spcBef>
                <a:spcPts val="2600"/>
              </a:spcBef>
              <a:defRPr sz="3230"/>
            </a:pPr>
            <a:r>
              <a:t>Utilidade</a:t>
            </a:r>
          </a:p>
        </p:txBody>
      </p:sp>
      <p:sp>
        <p:nvSpPr>
          <p:cNvPr id="241" name="jogo DAS URNAS"/>
          <p:cNvSpPr txBox="1"/>
          <p:nvPr>
            <p:ph type="title"/>
          </p:nvPr>
        </p:nvSpPr>
        <p:spPr>
          <a:prstGeom prst="rect">
            <a:avLst/>
          </a:prstGeom>
        </p:spPr>
        <p:txBody>
          <a:bodyPr/>
          <a:lstStyle>
            <a:lvl1pPr defTabSz="467359">
              <a:spcBef>
                <a:spcPts val="2200"/>
              </a:spcBef>
              <a:defRPr sz="4800"/>
            </a:lvl1pPr>
          </a:lstStyle>
          <a:p>
            <a:pPr/>
            <a:r>
              <a:t>jogo DAS URNAS</a:t>
            </a:r>
          </a:p>
        </p:txBody>
      </p:sp>
      <p:sp>
        <p:nvSpPr>
          <p:cNvPr id="242" name="50…"/>
          <p:cNvSpPr/>
          <p:nvPr/>
        </p:nvSpPr>
        <p:spPr>
          <a:xfrm>
            <a:off x="8929786" y="456948"/>
            <a:ext cx="3389214" cy="3573612"/>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50</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-50</a:t>
            </a:r>
          </a:p>
        </p:txBody>
      </p:sp>
      <p:sp>
        <p:nvSpPr>
          <p:cNvPr id="243" name="1…"/>
          <p:cNvSpPr/>
          <p:nvPr/>
        </p:nvSpPr>
        <p:spPr>
          <a:xfrm>
            <a:off x="4807793" y="3523055"/>
            <a:ext cx="3389214" cy="3573612"/>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1</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3</a:t>
            </a:r>
          </a:p>
        </p:txBody>
      </p:sp>
      <p:sp>
        <p:nvSpPr>
          <p:cNvPr id="244" name="-5…"/>
          <p:cNvSpPr/>
          <p:nvPr/>
        </p:nvSpPr>
        <p:spPr>
          <a:xfrm>
            <a:off x="8929786" y="5816600"/>
            <a:ext cx="3389214" cy="3573612"/>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-5</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15</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Estados?…"/>
          <p:cNvSpPr txBox="1"/>
          <p:nvPr>
            <p:ph type="body" idx="1"/>
          </p:nvPr>
        </p:nvSpPr>
        <p:spPr>
          <a:xfrm>
            <a:off x="406400" y="1905000"/>
            <a:ext cx="12192000" cy="6759923"/>
          </a:xfrm>
          <a:prstGeom prst="rect">
            <a:avLst/>
          </a:prstGeom>
        </p:spPr>
        <p:txBody>
          <a:bodyPr/>
          <a:lstStyle/>
          <a:p>
            <a:pPr marL="408940" indent="-408940" defTabSz="537463">
              <a:spcBef>
                <a:spcPts val="2500"/>
              </a:spcBef>
              <a:defRPr sz="3128"/>
            </a:pPr>
            <a:r>
              <a:t>Estados?</a:t>
            </a:r>
          </a:p>
          <a:p>
            <a:pPr lvl="1" marL="817880" indent="-408940" defTabSz="537463">
              <a:spcBef>
                <a:spcPts val="2500"/>
              </a:spcBef>
              <a:defRPr sz="3128">
                <a:solidFill>
                  <a:schemeClr val="accent5"/>
                </a:solidFill>
              </a:defRPr>
            </a:pPr>
            <a:r>
              <a:t>Estado inicial?</a:t>
            </a:r>
          </a:p>
          <a:p>
            <a:pPr lvl="1" marL="817880" indent="-408940" defTabSz="537463">
              <a:spcBef>
                <a:spcPts val="2500"/>
              </a:spcBef>
              <a:defRPr sz="3128">
                <a:solidFill>
                  <a:schemeClr val="accent1"/>
                </a:solidFill>
              </a:defRPr>
            </a:pPr>
            <a:r>
              <a:t>Estados meta?</a:t>
            </a:r>
          </a:p>
          <a:p>
            <a:pPr marL="408940" indent="-408940" defTabSz="537463">
              <a:spcBef>
                <a:spcPts val="2500"/>
              </a:spcBef>
              <a:defRPr sz="3128"/>
            </a:pPr>
            <a:r>
              <a:t>Jogadores: </a:t>
            </a:r>
            <a:r>
              <a:rPr>
                <a:solidFill>
                  <a:schemeClr val="accent1">
                    <a:hueOff val="262910"/>
                    <a:satOff val="3867"/>
                    <a:lumOff val="-18039"/>
                  </a:schemeClr>
                </a:solidFill>
              </a:rPr>
              <a:t>MAX</a:t>
            </a:r>
            <a:r>
              <a:t>, </a:t>
            </a:r>
            <a:r>
              <a:rPr>
                <a:solidFill>
                  <a:schemeClr val="accent5"/>
                </a:solidFill>
              </a:rPr>
              <a:t>MIN</a:t>
            </a:r>
          </a:p>
          <a:p>
            <a:pPr marL="408940" indent="-408940" defTabSz="537463">
              <a:spcBef>
                <a:spcPts val="2500"/>
              </a:spcBef>
              <a:defRPr sz="3128"/>
            </a:pPr>
            <a:r>
              <a:t>Ações?</a:t>
            </a:r>
          </a:p>
          <a:p>
            <a:pPr lvl="1" marL="817880" indent="-408940" defTabSz="537463">
              <a:spcBef>
                <a:spcPts val="2500"/>
              </a:spcBef>
              <a:defRPr sz="3128"/>
            </a:pPr>
            <a:r>
              <a:t>Escolher urna {      ,       ,      }, escolher número em urna</a:t>
            </a:r>
          </a:p>
          <a:p>
            <a:pPr marL="408940" indent="-408940" defTabSz="537463">
              <a:spcBef>
                <a:spcPts val="2500"/>
              </a:spcBef>
              <a:defRPr sz="3128"/>
            </a:pPr>
            <a:r>
              <a:t>Transição?</a:t>
            </a:r>
          </a:p>
          <a:p>
            <a:pPr marL="408940" indent="-408940" defTabSz="537463">
              <a:spcBef>
                <a:spcPts val="2500"/>
              </a:spcBef>
              <a:defRPr sz="3128"/>
            </a:pPr>
            <a:r>
              <a:t>Utilidade? </a:t>
            </a:r>
          </a:p>
        </p:txBody>
      </p:sp>
      <p:sp>
        <p:nvSpPr>
          <p:cNvPr id="247" name="jogo DAS URNAS"/>
          <p:cNvSpPr txBox="1"/>
          <p:nvPr>
            <p:ph type="title"/>
          </p:nvPr>
        </p:nvSpPr>
        <p:spPr>
          <a:prstGeom prst="rect">
            <a:avLst/>
          </a:prstGeom>
        </p:spPr>
        <p:txBody>
          <a:bodyPr/>
          <a:lstStyle>
            <a:lvl1pPr defTabSz="467359">
              <a:spcBef>
                <a:spcPts val="2200"/>
              </a:spcBef>
              <a:defRPr sz="4800"/>
            </a:lvl1pPr>
          </a:lstStyle>
          <a:p>
            <a:pPr/>
            <a:r>
              <a:t>jogo DAS URNAS</a:t>
            </a:r>
          </a:p>
        </p:txBody>
      </p:sp>
      <p:sp>
        <p:nvSpPr>
          <p:cNvPr id="248" name="50…"/>
          <p:cNvSpPr/>
          <p:nvPr/>
        </p:nvSpPr>
        <p:spPr>
          <a:xfrm>
            <a:off x="3228622" y="1886567"/>
            <a:ext cx="451399" cy="475959"/>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50</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-50</a:t>
            </a:r>
          </a:p>
        </p:txBody>
      </p:sp>
      <p:sp>
        <p:nvSpPr>
          <p:cNvPr id="249" name="1…"/>
          <p:cNvSpPr/>
          <p:nvPr/>
        </p:nvSpPr>
        <p:spPr>
          <a:xfrm>
            <a:off x="3735616" y="1886567"/>
            <a:ext cx="451399" cy="475959"/>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1</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3</a:t>
            </a:r>
          </a:p>
        </p:txBody>
      </p:sp>
      <p:sp>
        <p:nvSpPr>
          <p:cNvPr id="250" name="-5…"/>
          <p:cNvSpPr/>
          <p:nvPr/>
        </p:nvSpPr>
        <p:spPr>
          <a:xfrm>
            <a:off x="4242610" y="1886567"/>
            <a:ext cx="451399" cy="475959"/>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-5</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15</a:t>
            </a:r>
          </a:p>
        </p:txBody>
      </p:sp>
      <p:sp>
        <p:nvSpPr>
          <p:cNvPr id="251" name="Oval"/>
          <p:cNvSpPr/>
          <p:nvPr/>
        </p:nvSpPr>
        <p:spPr>
          <a:xfrm>
            <a:off x="2958369" y="1560217"/>
            <a:ext cx="2005893" cy="1128659"/>
          </a:xfrm>
          <a:prstGeom prst="ellipse">
            <a:avLst/>
          </a:prstGeom>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52" name="50…"/>
          <p:cNvSpPr/>
          <p:nvPr/>
        </p:nvSpPr>
        <p:spPr>
          <a:xfrm>
            <a:off x="5488751" y="1696067"/>
            <a:ext cx="451400" cy="475959"/>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50</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-50</a:t>
            </a:r>
          </a:p>
        </p:txBody>
      </p:sp>
      <p:sp>
        <p:nvSpPr>
          <p:cNvPr id="253" name="Oval"/>
          <p:cNvSpPr/>
          <p:nvPr/>
        </p:nvSpPr>
        <p:spPr>
          <a:xfrm>
            <a:off x="5218498" y="1369717"/>
            <a:ext cx="991906" cy="1128659"/>
          </a:xfrm>
          <a:prstGeom prst="ellipse">
            <a:avLst/>
          </a:prstGeom>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54" name="1…"/>
          <p:cNvSpPr/>
          <p:nvPr/>
        </p:nvSpPr>
        <p:spPr>
          <a:xfrm>
            <a:off x="7835900" y="1696067"/>
            <a:ext cx="451400" cy="475959"/>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1</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3</a:t>
            </a:r>
          </a:p>
        </p:txBody>
      </p:sp>
      <p:sp>
        <p:nvSpPr>
          <p:cNvPr id="255" name="Oval"/>
          <p:cNvSpPr/>
          <p:nvPr/>
        </p:nvSpPr>
        <p:spPr>
          <a:xfrm>
            <a:off x="7565647" y="1369717"/>
            <a:ext cx="991906" cy="1128659"/>
          </a:xfrm>
          <a:prstGeom prst="ellipse">
            <a:avLst/>
          </a:prstGeom>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56" name="-5…"/>
          <p:cNvSpPr/>
          <p:nvPr/>
        </p:nvSpPr>
        <p:spPr>
          <a:xfrm>
            <a:off x="10183049" y="1696067"/>
            <a:ext cx="451400" cy="475959"/>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-5</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15</a:t>
            </a:r>
          </a:p>
        </p:txBody>
      </p:sp>
      <p:sp>
        <p:nvSpPr>
          <p:cNvPr id="257" name="Oval"/>
          <p:cNvSpPr/>
          <p:nvPr/>
        </p:nvSpPr>
        <p:spPr>
          <a:xfrm>
            <a:off x="9912796" y="1369717"/>
            <a:ext cx="991905" cy="1128659"/>
          </a:xfrm>
          <a:prstGeom prst="ellipse">
            <a:avLst/>
          </a:prstGeom>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58" name="50"/>
          <p:cNvSpPr/>
          <p:nvPr/>
        </p:nvSpPr>
        <p:spPr>
          <a:xfrm>
            <a:off x="4965755" y="601226"/>
            <a:ext cx="451400" cy="475959"/>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50</a:t>
            </a:r>
          </a:p>
          <a:p>
            <a:pPr algn="ctr">
              <a:lnSpc>
                <a:spcPct val="80000"/>
              </a:lnSpc>
              <a:spcBef>
                <a:spcPts val="0"/>
              </a:spcBef>
              <a:defRPr cap="all" sz="800">
                <a:solidFill>
                  <a:srgbClr val="FFFFFF"/>
                </a:solidFill>
                <a:latin typeface="+mn-lt"/>
                <a:ea typeface="+mn-ea"/>
                <a:cs typeface="+mn-cs"/>
                <a:sym typeface="DIN Condensed"/>
              </a:defRPr>
            </a:pPr>
          </a:p>
        </p:txBody>
      </p:sp>
      <p:sp>
        <p:nvSpPr>
          <p:cNvPr id="259" name="Oval"/>
          <p:cNvSpPr/>
          <p:nvPr/>
        </p:nvSpPr>
        <p:spPr>
          <a:xfrm>
            <a:off x="4693490" y="274877"/>
            <a:ext cx="995930" cy="1128658"/>
          </a:xfrm>
          <a:prstGeom prst="ellipse">
            <a:avLst/>
          </a:prstGeom>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60" name="-50"/>
          <p:cNvSpPr/>
          <p:nvPr/>
        </p:nvSpPr>
        <p:spPr>
          <a:xfrm>
            <a:off x="6022700" y="601226"/>
            <a:ext cx="451400" cy="475959"/>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-50</a:t>
            </a:r>
          </a:p>
        </p:txBody>
      </p:sp>
      <p:sp>
        <p:nvSpPr>
          <p:cNvPr id="261" name="Oval"/>
          <p:cNvSpPr/>
          <p:nvPr/>
        </p:nvSpPr>
        <p:spPr>
          <a:xfrm>
            <a:off x="5752447" y="274876"/>
            <a:ext cx="991906" cy="1128659"/>
          </a:xfrm>
          <a:prstGeom prst="ellipse">
            <a:avLst/>
          </a:prstGeom>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62" name="1"/>
          <p:cNvSpPr/>
          <p:nvPr/>
        </p:nvSpPr>
        <p:spPr>
          <a:xfrm>
            <a:off x="7213183" y="601226"/>
            <a:ext cx="451400" cy="475959"/>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1</a:t>
            </a:r>
          </a:p>
          <a:p>
            <a:pPr algn="ctr">
              <a:lnSpc>
                <a:spcPct val="80000"/>
              </a:lnSpc>
              <a:spcBef>
                <a:spcPts val="0"/>
              </a:spcBef>
              <a:defRPr cap="all" sz="800">
                <a:solidFill>
                  <a:srgbClr val="FFFFFF"/>
                </a:solidFill>
                <a:latin typeface="+mn-lt"/>
                <a:ea typeface="+mn-ea"/>
                <a:cs typeface="+mn-cs"/>
                <a:sym typeface="DIN Condensed"/>
              </a:defRPr>
            </a:pPr>
          </a:p>
        </p:txBody>
      </p:sp>
      <p:sp>
        <p:nvSpPr>
          <p:cNvPr id="263" name="Oval"/>
          <p:cNvSpPr/>
          <p:nvPr/>
        </p:nvSpPr>
        <p:spPr>
          <a:xfrm>
            <a:off x="6942931" y="274877"/>
            <a:ext cx="991906" cy="1128658"/>
          </a:xfrm>
          <a:prstGeom prst="ellipse">
            <a:avLst/>
          </a:prstGeom>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64" name="3"/>
          <p:cNvSpPr/>
          <p:nvPr/>
        </p:nvSpPr>
        <p:spPr>
          <a:xfrm>
            <a:off x="8286084" y="601226"/>
            <a:ext cx="451399" cy="475959"/>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3</a:t>
            </a:r>
          </a:p>
        </p:txBody>
      </p:sp>
      <p:sp>
        <p:nvSpPr>
          <p:cNvPr id="265" name="Oval"/>
          <p:cNvSpPr/>
          <p:nvPr/>
        </p:nvSpPr>
        <p:spPr>
          <a:xfrm>
            <a:off x="8015831" y="274877"/>
            <a:ext cx="991906" cy="1128658"/>
          </a:xfrm>
          <a:prstGeom prst="ellipse">
            <a:avLst/>
          </a:prstGeom>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66" name="-5"/>
          <p:cNvSpPr/>
          <p:nvPr/>
        </p:nvSpPr>
        <p:spPr>
          <a:xfrm>
            <a:off x="9649100" y="601226"/>
            <a:ext cx="451400" cy="475959"/>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-5</a:t>
            </a:r>
          </a:p>
          <a:p>
            <a:pPr algn="ctr">
              <a:lnSpc>
                <a:spcPct val="80000"/>
              </a:lnSpc>
              <a:spcBef>
                <a:spcPts val="0"/>
              </a:spcBef>
              <a:defRPr cap="all" sz="800">
                <a:solidFill>
                  <a:srgbClr val="FFFFFF"/>
                </a:solidFill>
                <a:latin typeface="+mn-lt"/>
                <a:ea typeface="+mn-ea"/>
                <a:cs typeface="+mn-cs"/>
                <a:sym typeface="DIN Condensed"/>
              </a:defRPr>
            </a:pPr>
          </a:p>
        </p:txBody>
      </p:sp>
      <p:sp>
        <p:nvSpPr>
          <p:cNvPr id="267" name="Oval"/>
          <p:cNvSpPr/>
          <p:nvPr/>
        </p:nvSpPr>
        <p:spPr>
          <a:xfrm>
            <a:off x="9378847" y="274876"/>
            <a:ext cx="991906" cy="1128659"/>
          </a:xfrm>
          <a:prstGeom prst="ellipse">
            <a:avLst/>
          </a:prstGeom>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68" name="15"/>
          <p:cNvSpPr/>
          <p:nvPr/>
        </p:nvSpPr>
        <p:spPr>
          <a:xfrm>
            <a:off x="10758118" y="601226"/>
            <a:ext cx="451400" cy="475959"/>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15</a:t>
            </a:r>
          </a:p>
        </p:txBody>
      </p:sp>
      <p:sp>
        <p:nvSpPr>
          <p:cNvPr id="269" name="Oval"/>
          <p:cNvSpPr/>
          <p:nvPr/>
        </p:nvSpPr>
        <p:spPr>
          <a:xfrm>
            <a:off x="10487865" y="274876"/>
            <a:ext cx="991905" cy="1128659"/>
          </a:xfrm>
          <a:prstGeom prst="ellipse">
            <a:avLst/>
          </a:prstGeom>
          <a:ln w="254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70" name="Oval"/>
          <p:cNvSpPr/>
          <p:nvPr/>
        </p:nvSpPr>
        <p:spPr>
          <a:xfrm>
            <a:off x="2950390" y="1560217"/>
            <a:ext cx="2005893" cy="1128659"/>
          </a:xfrm>
          <a:prstGeom prst="ellipse">
            <a:avLst/>
          </a:prstGeom>
          <a:ln w="25400">
            <a:solidFill>
              <a:schemeClr val="accent5"/>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71" name="Oval"/>
          <p:cNvSpPr/>
          <p:nvPr/>
        </p:nvSpPr>
        <p:spPr>
          <a:xfrm>
            <a:off x="4693490" y="274876"/>
            <a:ext cx="995930" cy="1128659"/>
          </a:xfrm>
          <a:prstGeom prst="ellipse">
            <a:avLst/>
          </a:prstGeom>
          <a:ln w="254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72" name="Oval"/>
          <p:cNvSpPr/>
          <p:nvPr/>
        </p:nvSpPr>
        <p:spPr>
          <a:xfrm>
            <a:off x="6940918" y="274876"/>
            <a:ext cx="995930" cy="1128659"/>
          </a:xfrm>
          <a:prstGeom prst="ellipse">
            <a:avLst/>
          </a:prstGeom>
          <a:ln w="254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73" name="Oval"/>
          <p:cNvSpPr/>
          <p:nvPr/>
        </p:nvSpPr>
        <p:spPr>
          <a:xfrm>
            <a:off x="10485852" y="274876"/>
            <a:ext cx="995930" cy="1128659"/>
          </a:xfrm>
          <a:prstGeom prst="ellipse">
            <a:avLst/>
          </a:prstGeom>
          <a:ln w="25400">
            <a:solidFill>
              <a:schemeClr val="accent1"/>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274" name="50…"/>
          <p:cNvSpPr/>
          <p:nvPr/>
        </p:nvSpPr>
        <p:spPr>
          <a:xfrm>
            <a:off x="4000681" y="6287808"/>
            <a:ext cx="451399" cy="475959"/>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50</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-50</a:t>
            </a:r>
          </a:p>
        </p:txBody>
      </p:sp>
      <p:sp>
        <p:nvSpPr>
          <p:cNvPr id="275" name="1…"/>
          <p:cNvSpPr/>
          <p:nvPr/>
        </p:nvSpPr>
        <p:spPr>
          <a:xfrm>
            <a:off x="4785315" y="6287808"/>
            <a:ext cx="451399" cy="475959"/>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1</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3</a:t>
            </a:r>
          </a:p>
        </p:txBody>
      </p:sp>
      <p:sp>
        <p:nvSpPr>
          <p:cNvPr id="276" name="-5…"/>
          <p:cNvSpPr/>
          <p:nvPr/>
        </p:nvSpPr>
        <p:spPr>
          <a:xfrm>
            <a:off x="5641700" y="6287808"/>
            <a:ext cx="451400" cy="475959"/>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800">
                <a:solidFill>
                  <a:srgbClr val="FFFFFF"/>
                </a:solidFill>
                <a:latin typeface="+mn-lt"/>
                <a:ea typeface="+mn-ea"/>
                <a:cs typeface="+mn-cs"/>
                <a:sym typeface="DIN Condensed"/>
              </a:defRPr>
            </a:pPr>
            <a:r>
              <a:t>-5</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15</a:t>
            </a:r>
          </a:p>
        </p:txBody>
      </p:sp>
      <p:grpSp>
        <p:nvGrpSpPr>
          <p:cNvPr id="281" name="Group"/>
          <p:cNvGrpSpPr/>
          <p:nvPr/>
        </p:nvGrpSpPr>
        <p:grpSpPr>
          <a:xfrm>
            <a:off x="3482030" y="7914744"/>
            <a:ext cx="2005893" cy="1128658"/>
            <a:chOff x="0" y="0"/>
            <a:chExt cx="2005892" cy="1128657"/>
          </a:xfrm>
        </p:grpSpPr>
        <p:sp>
          <p:nvSpPr>
            <p:cNvPr id="277" name="50…"/>
            <p:cNvSpPr/>
            <p:nvPr/>
          </p:nvSpPr>
          <p:spPr>
            <a:xfrm>
              <a:off x="278231" y="326349"/>
              <a:ext cx="451400" cy="475959"/>
            </a:xfrm>
            <a:prstGeom prst="roundRect">
              <a:avLst>
                <a:gd name="adj" fmla="val 15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80000"/>
                </a:lnSpc>
                <a:spcBef>
                  <a:spcPts val="0"/>
                </a:spcBef>
                <a:defRPr cap="all" sz="800">
                  <a:solidFill>
                    <a:srgbClr val="FFFFFF"/>
                  </a:solidFill>
                  <a:latin typeface="+mn-lt"/>
                  <a:ea typeface="+mn-ea"/>
                  <a:cs typeface="+mn-cs"/>
                  <a:sym typeface="DIN Condensed"/>
                </a:defRPr>
              </a:pPr>
              <a:r>
                <a:t>50</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-50</a:t>
              </a:r>
            </a:p>
          </p:txBody>
        </p:sp>
        <p:sp>
          <p:nvSpPr>
            <p:cNvPr id="278" name="1…"/>
            <p:cNvSpPr/>
            <p:nvPr/>
          </p:nvSpPr>
          <p:spPr>
            <a:xfrm>
              <a:off x="785225" y="326349"/>
              <a:ext cx="451400" cy="475959"/>
            </a:xfrm>
            <a:prstGeom prst="roundRect">
              <a:avLst>
                <a:gd name="adj" fmla="val 15000"/>
              </a:avLst>
            </a:prstGeom>
            <a:solidFill>
              <a:schemeClr val="accent4"/>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80000"/>
                </a:lnSpc>
                <a:spcBef>
                  <a:spcPts val="0"/>
                </a:spcBef>
                <a:defRPr cap="all" sz="800">
                  <a:solidFill>
                    <a:srgbClr val="FFFFFF"/>
                  </a:solidFill>
                  <a:latin typeface="+mn-lt"/>
                  <a:ea typeface="+mn-ea"/>
                  <a:cs typeface="+mn-cs"/>
                  <a:sym typeface="DIN Condensed"/>
                </a:defRPr>
              </a:pPr>
              <a:r>
                <a:t>1</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3</a:t>
              </a:r>
            </a:p>
          </p:txBody>
        </p:sp>
        <p:sp>
          <p:nvSpPr>
            <p:cNvPr id="279" name="-5…"/>
            <p:cNvSpPr/>
            <p:nvPr/>
          </p:nvSpPr>
          <p:spPr>
            <a:xfrm>
              <a:off x="1292219" y="326349"/>
              <a:ext cx="451400" cy="475959"/>
            </a:xfrm>
            <a:prstGeom prst="roundRect">
              <a:avLst>
                <a:gd name="adj" fmla="val 15000"/>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80000"/>
                </a:lnSpc>
                <a:spcBef>
                  <a:spcPts val="0"/>
                </a:spcBef>
                <a:defRPr cap="all" sz="800">
                  <a:solidFill>
                    <a:srgbClr val="FFFFFF"/>
                  </a:solidFill>
                  <a:latin typeface="+mn-lt"/>
                  <a:ea typeface="+mn-ea"/>
                  <a:cs typeface="+mn-cs"/>
                  <a:sym typeface="DIN Condensed"/>
                </a:defRPr>
              </a:pPr>
              <a:r>
                <a:t>-5</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15</a:t>
              </a:r>
            </a:p>
          </p:txBody>
        </p:sp>
        <p:sp>
          <p:nvSpPr>
            <p:cNvPr id="280" name="Oval"/>
            <p:cNvSpPr/>
            <p:nvPr/>
          </p:nvSpPr>
          <p:spPr>
            <a:xfrm>
              <a:off x="0" y="0"/>
              <a:ext cx="2005893" cy="1128658"/>
            </a:xfrm>
            <a:prstGeom prst="ellipse">
              <a:avLst/>
            </a:prstGeom>
            <a:noFill/>
            <a:ln w="25400" cap="flat">
              <a:solidFill>
                <a:srgbClr val="5B5854"/>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grpSp>
        <p:nvGrpSpPr>
          <p:cNvPr id="284" name="Group"/>
          <p:cNvGrpSpPr/>
          <p:nvPr/>
        </p:nvGrpSpPr>
        <p:grpSpPr>
          <a:xfrm>
            <a:off x="6022784" y="6963753"/>
            <a:ext cx="991906" cy="1128658"/>
            <a:chOff x="0" y="0"/>
            <a:chExt cx="991905" cy="1128657"/>
          </a:xfrm>
        </p:grpSpPr>
        <p:sp>
          <p:nvSpPr>
            <p:cNvPr id="282" name="50…"/>
            <p:cNvSpPr/>
            <p:nvPr/>
          </p:nvSpPr>
          <p:spPr>
            <a:xfrm>
              <a:off x="270253" y="326349"/>
              <a:ext cx="451399" cy="475959"/>
            </a:xfrm>
            <a:prstGeom prst="roundRect">
              <a:avLst>
                <a:gd name="adj" fmla="val 15000"/>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80000"/>
                </a:lnSpc>
                <a:spcBef>
                  <a:spcPts val="0"/>
                </a:spcBef>
                <a:defRPr cap="all" sz="800">
                  <a:solidFill>
                    <a:srgbClr val="FFFFFF"/>
                  </a:solidFill>
                  <a:latin typeface="+mn-lt"/>
                  <a:ea typeface="+mn-ea"/>
                  <a:cs typeface="+mn-cs"/>
                  <a:sym typeface="DIN Condensed"/>
                </a:defRPr>
              </a:pPr>
              <a:r>
                <a:t>50</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-50</a:t>
              </a:r>
            </a:p>
          </p:txBody>
        </p:sp>
        <p:sp>
          <p:nvSpPr>
            <p:cNvPr id="283" name="Oval"/>
            <p:cNvSpPr/>
            <p:nvPr/>
          </p:nvSpPr>
          <p:spPr>
            <a:xfrm>
              <a:off x="0" y="0"/>
              <a:ext cx="991906" cy="1128658"/>
            </a:xfrm>
            <a:prstGeom prst="ellipse">
              <a:avLst/>
            </a:prstGeom>
            <a:noFill/>
            <a:ln w="25400" cap="flat">
              <a:solidFill>
                <a:srgbClr val="5B5854"/>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grpSp>
        <p:nvGrpSpPr>
          <p:cNvPr id="287" name="Group"/>
          <p:cNvGrpSpPr/>
          <p:nvPr/>
        </p:nvGrpSpPr>
        <p:grpSpPr>
          <a:xfrm>
            <a:off x="7260902" y="7675959"/>
            <a:ext cx="991906" cy="1128658"/>
            <a:chOff x="0" y="0"/>
            <a:chExt cx="991904" cy="1128657"/>
          </a:xfrm>
        </p:grpSpPr>
        <p:sp>
          <p:nvSpPr>
            <p:cNvPr id="285" name="1…"/>
            <p:cNvSpPr/>
            <p:nvPr/>
          </p:nvSpPr>
          <p:spPr>
            <a:xfrm>
              <a:off x="270253" y="326349"/>
              <a:ext cx="451399" cy="475959"/>
            </a:xfrm>
            <a:prstGeom prst="roundRect">
              <a:avLst>
                <a:gd name="adj" fmla="val 15000"/>
              </a:avLst>
            </a:prstGeom>
            <a:solidFill>
              <a:schemeClr val="accent4"/>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80000"/>
                </a:lnSpc>
                <a:spcBef>
                  <a:spcPts val="0"/>
                </a:spcBef>
                <a:defRPr cap="all" sz="800">
                  <a:solidFill>
                    <a:srgbClr val="FFFFFF"/>
                  </a:solidFill>
                  <a:latin typeface="+mn-lt"/>
                  <a:ea typeface="+mn-ea"/>
                  <a:cs typeface="+mn-cs"/>
                  <a:sym typeface="DIN Condensed"/>
                </a:defRPr>
              </a:pPr>
              <a:r>
                <a:t>1</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3</a:t>
              </a:r>
            </a:p>
          </p:txBody>
        </p:sp>
        <p:sp>
          <p:nvSpPr>
            <p:cNvPr id="286" name="Oval"/>
            <p:cNvSpPr/>
            <p:nvPr/>
          </p:nvSpPr>
          <p:spPr>
            <a:xfrm>
              <a:off x="0" y="0"/>
              <a:ext cx="991905" cy="1128658"/>
            </a:xfrm>
            <a:prstGeom prst="ellipse">
              <a:avLst/>
            </a:prstGeom>
            <a:noFill/>
            <a:ln w="25400" cap="flat">
              <a:solidFill>
                <a:srgbClr val="5B5854"/>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grpSp>
        <p:nvGrpSpPr>
          <p:cNvPr id="290" name="Group"/>
          <p:cNvGrpSpPr/>
          <p:nvPr/>
        </p:nvGrpSpPr>
        <p:grpSpPr>
          <a:xfrm>
            <a:off x="6134986" y="8496300"/>
            <a:ext cx="991906" cy="1128658"/>
            <a:chOff x="0" y="0"/>
            <a:chExt cx="991904" cy="1128657"/>
          </a:xfrm>
        </p:grpSpPr>
        <p:sp>
          <p:nvSpPr>
            <p:cNvPr id="288" name="-5…"/>
            <p:cNvSpPr/>
            <p:nvPr/>
          </p:nvSpPr>
          <p:spPr>
            <a:xfrm>
              <a:off x="270253" y="326349"/>
              <a:ext cx="451399" cy="475959"/>
            </a:xfrm>
            <a:prstGeom prst="roundRect">
              <a:avLst>
                <a:gd name="adj" fmla="val 15000"/>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80000"/>
                </a:lnSpc>
                <a:spcBef>
                  <a:spcPts val="0"/>
                </a:spcBef>
                <a:defRPr cap="all" sz="800">
                  <a:solidFill>
                    <a:srgbClr val="FFFFFF"/>
                  </a:solidFill>
                  <a:latin typeface="+mn-lt"/>
                  <a:ea typeface="+mn-ea"/>
                  <a:cs typeface="+mn-cs"/>
                  <a:sym typeface="DIN Condensed"/>
                </a:defRPr>
              </a:pPr>
              <a:r>
                <a:t>-5</a:t>
              </a: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15</a:t>
              </a:r>
            </a:p>
          </p:txBody>
        </p:sp>
        <p:sp>
          <p:nvSpPr>
            <p:cNvPr id="289" name="Oval"/>
            <p:cNvSpPr/>
            <p:nvPr/>
          </p:nvSpPr>
          <p:spPr>
            <a:xfrm>
              <a:off x="0" y="0"/>
              <a:ext cx="991905" cy="1128658"/>
            </a:xfrm>
            <a:prstGeom prst="ellipse">
              <a:avLst/>
            </a:prstGeom>
            <a:noFill/>
            <a:ln w="25400" cap="flat">
              <a:solidFill>
                <a:srgbClr val="5B5854"/>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sp>
        <p:nvSpPr>
          <p:cNvPr id="302" name="Connection Line"/>
          <p:cNvSpPr/>
          <p:nvPr/>
        </p:nvSpPr>
        <p:spPr>
          <a:xfrm>
            <a:off x="4781601" y="7399680"/>
            <a:ext cx="1238852" cy="527333"/>
          </a:xfrm>
          <a:custGeom>
            <a:avLst/>
            <a:gdLst/>
            <a:ahLst/>
            <a:cxnLst>
              <a:cxn ang="0">
                <a:pos x="wd2" y="hd2"/>
              </a:cxn>
              <a:cxn ang="5400000">
                <a:pos x="wd2" y="hd2"/>
              </a:cxn>
              <a:cxn ang="10800000">
                <a:pos x="wd2" y="hd2"/>
              </a:cxn>
              <a:cxn ang="16200000">
                <a:pos x="wd2" y="hd2"/>
              </a:cxn>
            </a:cxnLst>
            <a:rect l="0" t="0" r="r" b="b"/>
            <a:pathLst>
              <a:path w="21600" h="19782" fill="norm" stroke="1" extrusionOk="0">
                <a:moveTo>
                  <a:pt x="0" y="19782"/>
                </a:moveTo>
                <a:cubicBezTo>
                  <a:pt x="5308" y="4630"/>
                  <a:pt x="12508" y="-1818"/>
                  <a:pt x="21600" y="439"/>
                </a:cubicBezTo>
              </a:path>
            </a:pathLst>
          </a:custGeom>
          <a:ln w="25400">
            <a:solidFill>
              <a:srgbClr val="222222"/>
            </a:solidFill>
            <a:miter lim="400000"/>
            <a:tailEnd type="triangle"/>
          </a:ln>
        </p:spPr>
        <p:txBody>
          <a:bodyPr/>
          <a:lstStyle/>
          <a:p>
            <a:pPr/>
          </a:p>
        </p:txBody>
      </p:sp>
      <p:sp>
        <p:nvSpPr>
          <p:cNvPr id="303" name="Connection Line"/>
          <p:cNvSpPr/>
          <p:nvPr/>
        </p:nvSpPr>
        <p:spPr>
          <a:xfrm>
            <a:off x="5492357" y="8277334"/>
            <a:ext cx="1756876" cy="1282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222222"/>
            </a:solidFill>
            <a:miter lim="400000"/>
            <a:tailEnd type="triangle"/>
          </a:ln>
        </p:spPr>
        <p:txBody>
          <a:bodyPr/>
          <a:lstStyle/>
          <a:p>
            <a:pPr/>
          </a:p>
        </p:txBody>
      </p:sp>
      <p:sp>
        <p:nvSpPr>
          <p:cNvPr id="304" name="Connection Line"/>
          <p:cNvSpPr/>
          <p:nvPr/>
        </p:nvSpPr>
        <p:spPr>
          <a:xfrm>
            <a:off x="5082695" y="8946049"/>
            <a:ext cx="1060074" cy="287470"/>
          </a:xfrm>
          <a:custGeom>
            <a:avLst/>
            <a:gdLst/>
            <a:ahLst/>
            <a:cxnLst>
              <a:cxn ang="0">
                <a:pos x="wd2" y="hd2"/>
              </a:cxn>
              <a:cxn ang="5400000">
                <a:pos x="wd2" y="hd2"/>
              </a:cxn>
              <a:cxn ang="10800000">
                <a:pos x="wd2" y="hd2"/>
              </a:cxn>
              <a:cxn ang="16200000">
                <a:pos x="wd2" y="hd2"/>
              </a:cxn>
            </a:cxnLst>
            <a:rect l="0" t="0" r="r" b="b"/>
            <a:pathLst>
              <a:path w="21600" h="19427" fill="norm" stroke="1" extrusionOk="0">
                <a:moveTo>
                  <a:pt x="0" y="0"/>
                </a:moveTo>
                <a:cubicBezTo>
                  <a:pt x="7566" y="15346"/>
                  <a:pt x="14766" y="21600"/>
                  <a:pt x="21600" y="18763"/>
                </a:cubicBezTo>
              </a:path>
            </a:pathLst>
          </a:custGeom>
          <a:ln w="25400">
            <a:solidFill>
              <a:srgbClr val="222222"/>
            </a:solidFill>
            <a:miter lim="400000"/>
            <a:tailEnd type="triangle"/>
          </a:ln>
        </p:spPr>
        <p:txBody>
          <a:bodyPr/>
          <a:lstStyle/>
          <a:p>
            <a:pPr/>
          </a:p>
        </p:txBody>
      </p:sp>
      <p:grpSp>
        <p:nvGrpSpPr>
          <p:cNvPr id="296" name="Group"/>
          <p:cNvGrpSpPr/>
          <p:nvPr/>
        </p:nvGrpSpPr>
        <p:grpSpPr>
          <a:xfrm>
            <a:off x="9126167" y="8477065"/>
            <a:ext cx="991906" cy="1128658"/>
            <a:chOff x="0" y="0"/>
            <a:chExt cx="991904" cy="1128657"/>
          </a:xfrm>
        </p:grpSpPr>
        <p:sp>
          <p:nvSpPr>
            <p:cNvPr id="294" name="3"/>
            <p:cNvSpPr/>
            <p:nvPr/>
          </p:nvSpPr>
          <p:spPr>
            <a:xfrm>
              <a:off x="270252" y="326349"/>
              <a:ext cx="451400" cy="475959"/>
            </a:xfrm>
            <a:prstGeom prst="roundRect">
              <a:avLst>
                <a:gd name="adj" fmla="val 15000"/>
              </a:avLst>
            </a:prstGeom>
            <a:solidFill>
              <a:schemeClr val="accent4"/>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p>
            <a:p>
              <a:pPr algn="ctr">
                <a:lnSpc>
                  <a:spcPct val="80000"/>
                </a:lnSpc>
                <a:spcBef>
                  <a:spcPts val="0"/>
                </a:spcBef>
                <a:defRPr cap="all" sz="800">
                  <a:solidFill>
                    <a:srgbClr val="FFFFFF"/>
                  </a:solidFill>
                  <a:latin typeface="+mn-lt"/>
                  <a:ea typeface="+mn-ea"/>
                  <a:cs typeface="+mn-cs"/>
                  <a:sym typeface="DIN Condensed"/>
                </a:defRPr>
              </a:pPr>
              <a:r>
                <a:t>3</a:t>
              </a:r>
            </a:p>
          </p:txBody>
        </p:sp>
        <p:sp>
          <p:nvSpPr>
            <p:cNvPr id="295" name="Oval"/>
            <p:cNvSpPr/>
            <p:nvPr/>
          </p:nvSpPr>
          <p:spPr>
            <a:xfrm>
              <a:off x="0" y="0"/>
              <a:ext cx="991905" cy="1128658"/>
            </a:xfrm>
            <a:prstGeom prst="ellipse">
              <a:avLst/>
            </a:prstGeom>
            <a:noFill/>
            <a:ln w="25400" cap="flat">
              <a:solidFill>
                <a:srgbClr val="5B5854"/>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grpSp>
        <p:nvGrpSpPr>
          <p:cNvPr id="299" name="Group"/>
          <p:cNvGrpSpPr/>
          <p:nvPr/>
        </p:nvGrpSpPr>
        <p:grpSpPr>
          <a:xfrm>
            <a:off x="9126167" y="6860764"/>
            <a:ext cx="995930" cy="1128658"/>
            <a:chOff x="0" y="0"/>
            <a:chExt cx="995928" cy="1128657"/>
          </a:xfrm>
        </p:grpSpPr>
        <p:sp>
          <p:nvSpPr>
            <p:cNvPr id="297" name="1"/>
            <p:cNvSpPr/>
            <p:nvPr/>
          </p:nvSpPr>
          <p:spPr>
            <a:xfrm>
              <a:off x="272264" y="326349"/>
              <a:ext cx="451400" cy="475959"/>
            </a:xfrm>
            <a:prstGeom prst="roundRect">
              <a:avLst>
                <a:gd name="adj" fmla="val 15000"/>
              </a:avLst>
            </a:prstGeom>
            <a:solidFill>
              <a:schemeClr val="accent4"/>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80000"/>
                </a:lnSpc>
                <a:spcBef>
                  <a:spcPts val="0"/>
                </a:spcBef>
                <a:defRPr cap="all" sz="800">
                  <a:solidFill>
                    <a:srgbClr val="FFFFFF"/>
                  </a:solidFill>
                  <a:latin typeface="+mn-lt"/>
                  <a:ea typeface="+mn-ea"/>
                  <a:cs typeface="+mn-cs"/>
                  <a:sym typeface="DIN Condensed"/>
                </a:defRPr>
              </a:pPr>
              <a:r>
                <a:t>1</a:t>
              </a:r>
            </a:p>
            <a:p>
              <a:pPr algn="ctr">
                <a:lnSpc>
                  <a:spcPct val="80000"/>
                </a:lnSpc>
                <a:spcBef>
                  <a:spcPts val="0"/>
                </a:spcBef>
                <a:defRPr cap="all" sz="800">
                  <a:solidFill>
                    <a:srgbClr val="FFFFFF"/>
                  </a:solidFill>
                  <a:latin typeface="+mn-lt"/>
                  <a:ea typeface="+mn-ea"/>
                  <a:cs typeface="+mn-cs"/>
                  <a:sym typeface="DIN Condensed"/>
                </a:defRPr>
              </a:pPr>
            </a:p>
          </p:txBody>
        </p:sp>
        <p:sp>
          <p:nvSpPr>
            <p:cNvPr id="298" name="Oval"/>
            <p:cNvSpPr/>
            <p:nvPr/>
          </p:nvSpPr>
          <p:spPr>
            <a:xfrm>
              <a:off x="0" y="0"/>
              <a:ext cx="995929" cy="1128658"/>
            </a:xfrm>
            <a:prstGeom prst="ellipse">
              <a:avLst/>
            </a:prstGeom>
            <a:noFill/>
            <a:ln w="25400" cap="flat">
              <a:solidFill>
                <a:srgbClr val="5B5854"/>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sp>
        <p:nvSpPr>
          <p:cNvPr id="305" name="Connection Line"/>
          <p:cNvSpPr/>
          <p:nvPr/>
        </p:nvSpPr>
        <p:spPr>
          <a:xfrm>
            <a:off x="8265160" y="7424420"/>
            <a:ext cx="847091" cy="8153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3083" y="21600"/>
                </a:lnTo>
                <a:lnTo>
                  <a:pt x="13083" y="0"/>
                </a:lnTo>
                <a:lnTo>
                  <a:pt x="21600" y="0"/>
                </a:lnTo>
              </a:path>
            </a:pathLst>
          </a:custGeom>
          <a:ln w="25400">
            <a:solidFill>
              <a:srgbClr val="000000"/>
            </a:solidFill>
            <a:miter lim="400000"/>
            <a:tailEnd type="triangle"/>
          </a:ln>
        </p:spPr>
        <p:txBody>
          <a:bodyPr/>
          <a:lstStyle/>
          <a:p>
            <a:pPr/>
          </a:p>
        </p:txBody>
      </p:sp>
      <p:sp>
        <p:nvSpPr>
          <p:cNvPr id="306" name="Connection Line"/>
          <p:cNvSpPr/>
          <p:nvPr/>
        </p:nvSpPr>
        <p:spPr>
          <a:xfrm>
            <a:off x="8265160" y="8239760"/>
            <a:ext cx="847091" cy="8013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3051" y="0"/>
                </a:lnTo>
                <a:lnTo>
                  <a:pt x="13051" y="21600"/>
                </a:lnTo>
                <a:lnTo>
                  <a:pt x="21600" y="21600"/>
                </a:lnTo>
              </a:path>
            </a:pathLst>
          </a:custGeom>
          <a:ln w="25400">
            <a:solidFill>
              <a:srgbClr val="000000"/>
            </a:solidFill>
            <a:miter lim="400000"/>
            <a:tailEnd type="triangle"/>
          </a:ln>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26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3" fill="hold">
                                  <p:stCondLst>
                                    <p:cond delay="0"/>
                                  </p:stCondLst>
                                  <p:iterate type="el" backwards="0">
                                    <p:tmAbs val="0"/>
                                  </p:iterate>
                                  <p:childTnLst>
                                    <p:set>
                                      <p:cBhvr>
                                        <p:cTn id="15" fill="hold"/>
                                        <p:tgtEl>
                                          <p:spTgt spid="269"/>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4" fill="hold">
                                  <p:stCondLst>
                                    <p:cond delay="0"/>
                                  </p:stCondLst>
                                  <p:iterate type="el" backwards="0">
                                    <p:tmAbs val="0"/>
                                  </p:iterate>
                                  <p:childTnLst>
                                    <p:set>
                                      <p:cBhvr>
                                        <p:cTn id="18" fill="hold"/>
                                        <p:tgtEl>
                                          <p:spTgt spid="267"/>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259"/>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265"/>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263"/>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248"/>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266"/>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0" fill="hold">
                                  <p:stCondLst>
                                    <p:cond delay="0"/>
                                  </p:stCondLst>
                                  <p:iterate type="el" backwards="0">
                                    <p:tmAbs val="0"/>
                                  </p:iterate>
                                  <p:childTnLst>
                                    <p:set>
                                      <p:cBhvr>
                                        <p:cTn id="36" fill="hold"/>
                                        <p:tgtEl>
                                          <p:spTgt spid="268"/>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1" fill="hold">
                                  <p:stCondLst>
                                    <p:cond delay="0"/>
                                  </p:stCondLst>
                                  <p:iterate type="el" backwards="0">
                                    <p:tmAbs val="0"/>
                                  </p:iterate>
                                  <p:childTnLst>
                                    <p:set>
                                      <p:cBhvr>
                                        <p:cTn id="39" fill="hold"/>
                                        <p:tgtEl>
                                          <p:spTgt spid="260"/>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258"/>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264"/>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262"/>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257"/>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6" fill="hold">
                                  <p:stCondLst>
                                    <p:cond delay="0"/>
                                  </p:stCondLst>
                                  <p:iterate type="el" backwards="0">
                                    <p:tmAbs val="0"/>
                                  </p:iterate>
                                  <p:childTnLst>
                                    <p:set>
                                      <p:cBhvr>
                                        <p:cTn id="54" fill="hold"/>
                                        <p:tgtEl>
                                          <p:spTgt spid="253"/>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7" fill="hold">
                                  <p:stCondLst>
                                    <p:cond delay="0"/>
                                  </p:stCondLst>
                                  <p:iterate type="el" backwards="0">
                                    <p:tmAbs val="0"/>
                                  </p:iterate>
                                  <p:childTnLst>
                                    <p:set>
                                      <p:cBhvr>
                                        <p:cTn id="57" fill="hold"/>
                                        <p:tgtEl>
                                          <p:spTgt spid="255"/>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8" fill="hold">
                                  <p:stCondLst>
                                    <p:cond delay="0"/>
                                  </p:stCondLst>
                                  <p:iterate type="el" backwards="0">
                                    <p:tmAbs val="0"/>
                                  </p:iterate>
                                  <p:childTnLst>
                                    <p:set>
                                      <p:cBhvr>
                                        <p:cTn id="60" fill="hold"/>
                                        <p:tgtEl>
                                          <p:spTgt spid="251"/>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9" fill="hold">
                                  <p:stCondLst>
                                    <p:cond delay="0"/>
                                  </p:stCondLst>
                                  <p:iterate type="el" backwards="0">
                                    <p:tmAbs val="0"/>
                                  </p:iterate>
                                  <p:childTnLst>
                                    <p:set>
                                      <p:cBhvr>
                                        <p:cTn id="63" fill="hold"/>
                                        <p:tgtEl>
                                          <p:spTgt spid="254"/>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20" fill="hold">
                                  <p:stCondLst>
                                    <p:cond delay="0"/>
                                  </p:stCondLst>
                                  <p:iterate type="el" backwards="0">
                                    <p:tmAbs val="0"/>
                                  </p:iterate>
                                  <p:childTnLst>
                                    <p:set>
                                      <p:cBhvr>
                                        <p:cTn id="66" fill="hold"/>
                                        <p:tgtEl>
                                          <p:spTgt spid="256"/>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21" fill="hold">
                                  <p:stCondLst>
                                    <p:cond delay="0"/>
                                  </p:stCondLst>
                                  <p:iterate type="el" backwards="0">
                                    <p:tmAbs val="0"/>
                                  </p:iterate>
                                  <p:childTnLst>
                                    <p:set>
                                      <p:cBhvr>
                                        <p:cTn id="69" fill="hold"/>
                                        <p:tgtEl>
                                          <p:spTgt spid="252"/>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22" fill="hold">
                                  <p:stCondLst>
                                    <p:cond delay="0"/>
                                  </p:stCondLst>
                                  <p:iterate type="el" backwards="0">
                                    <p:tmAbs val="0"/>
                                  </p:iterate>
                                  <p:childTnLst>
                                    <p:set>
                                      <p:cBhvr>
                                        <p:cTn id="72" fill="hold"/>
                                        <p:tgtEl>
                                          <p:spTgt spid="249"/>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23" fill="hold">
                                  <p:stCondLst>
                                    <p:cond delay="0"/>
                                  </p:stCondLst>
                                  <p:iterate type="el" backwards="0">
                                    <p:tmAbs val="0"/>
                                  </p:iterate>
                                  <p:childTnLst>
                                    <p:set>
                                      <p:cBhvr>
                                        <p:cTn id="75" fill="hold"/>
                                        <p:tgtEl>
                                          <p:spTgt spid="25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0" presetID="1" grpId="1" fill="hold">
                                  <p:stCondLst>
                                    <p:cond delay="0"/>
                                  </p:stCondLst>
                                  <p:iterate type="el" backwards="0">
                                    <p:tmAbs val="0"/>
                                  </p:iterate>
                                  <p:childTnLst>
                                    <p:set>
                                      <p:cBhvr>
                                        <p:cTn id="79" fill="hold"/>
                                        <p:tgtEl>
                                          <p:spTgt spid="246">
                                            <p:txEl>
                                              <p:pRg st="1" end="1"/>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Class="entr" nodeType="clickEffect" presetSubtype="0" presetID="1" grpId="24" fill="hold">
                                  <p:stCondLst>
                                    <p:cond delay="0"/>
                                  </p:stCondLst>
                                  <p:iterate type="el" backwards="0">
                                    <p:tmAbs val="0"/>
                                  </p:iterate>
                                  <p:childTnLst>
                                    <p:set>
                                      <p:cBhvr>
                                        <p:cTn id="83" fill="hold"/>
                                        <p:tgtEl>
                                          <p:spTgt spid="27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Class="entr" nodeType="clickEffect" presetSubtype="0" presetID="1" grpId="1" fill="hold">
                                  <p:stCondLst>
                                    <p:cond delay="0"/>
                                  </p:stCondLst>
                                  <p:iterate type="el" backwards="0">
                                    <p:tmAbs val="0"/>
                                  </p:iterate>
                                  <p:childTnLst>
                                    <p:set>
                                      <p:cBhvr>
                                        <p:cTn id="87" fill="hold"/>
                                        <p:tgtEl>
                                          <p:spTgt spid="246">
                                            <p:txEl>
                                              <p:pRg st="2" end="2"/>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Class="entr" nodeType="clickEffect" presetSubtype="0" presetID="1" grpId="25" fill="hold">
                                  <p:stCondLst>
                                    <p:cond delay="0"/>
                                  </p:stCondLst>
                                  <p:iterate type="el" backwards="0">
                                    <p:tmAbs val="0"/>
                                  </p:iterate>
                                  <p:childTnLst>
                                    <p:set>
                                      <p:cBhvr>
                                        <p:cTn id="91" fill="hold"/>
                                        <p:tgtEl>
                                          <p:spTgt spid="271"/>
                                        </p:tgtEl>
                                        <p:attrNameLst>
                                          <p:attrName>style.visibility</p:attrName>
                                        </p:attrNameLst>
                                      </p:cBhvr>
                                      <p:to>
                                        <p:strVal val="visible"/>
                                      </p:to>
                                    </p:set>
                                  </p:childTnLst>
                                </p:cTn>
                              </p:par>
                            </p:childTnLst>
                          </p:cTn>
                        </p:par>
                        <p:par>
                          <p:cTn id="92" fill="hold">
                            <p:stCondLst>
                              <p:cond delay="0"/>
                            </p:stCondLst>
                            <p:childTnLst>
                              <p:par>
                                <p:cTn id="93" presetClass="entr" nodeType="afterEffect" presetSubtype="0" presetID="1" grpId="26" fill="hold">
                                  <p:stCondLst>
                                    <p:cond delay="0"/>
                                  </p:stCondLst>
                                  <p:iterate type="el" backwards="0">
                                    <p:tmAbs val="0"/>
                                  </p:iterate>
                                  <p:childTnLst>
                                    <p:set>
                                      <p:cBhvr>
                                        <p:cTn id="94" fill="hold"/>
                                        <p:tgtEl>
                                          <p:spTgt spid="272"/>
                                        </p:tgtEl>
                                        <p:attrNameLst>
                                          <p:attrName>style.visibility</p:attrName>
                                        </p:attrNameLst>
                                      </p:cBhvr>
                                      <p:to>
                                        <p:strVal val="visible"/>
                                      </p:to>
                                    </p:set>
                                  </p:childTnLst>
                                </p:cTn>
                              </p:par>
                            </p:childTnLst>
                          </p:cTn>
                        </p:par>
                        <p:par>
                          <p:cTn id="95" fill="hold">
                            <p:stCondLst>
                              <p:cond delay="0"/>
                            </p:stCondLst>
                            <p:childTnLst>
                              <p:par>
                                <p:cTn id="96" presetClass="entr" nodeType="afterEffect" presetSubtype="0" presetID="1" grpId="27" fill="hold">
                                  <p:stCondLst>
                                    <p:cond delay="0"/>
                                  </p:stCondLst>
                                  <p:iterate type="el" backwards="0">
                                    <p:tmAbs val="0"/>
                                  </p:iterate>
                                  <p:childTnLst>
                                    <p:set>
                                      <p:cBhvr>
                                        <p:cTn id="97" fill="hold"/>
                                        <p:tgtEl>
                                          <p:spTgt spid="27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Class="entr" nodeType="clickEffect" presetSubtype="0" presetID="1" grpId="1" fill="hold">
                                  <p:stCondLst>
                                    <p:cond delay="0"/>
                                  </p:stCondLst>
                                  <p:iterate type="el" backwards="0">
                                    <p:tmAbs val="0"/>
                                  </p:iterate>
                                  <p:childTnLst>
                                    <p:set>
                                      <p:cBhvr>
                                        <p:cTn id="101" fill="hold"/>
                                        <p:tgtEl>
                                          <p:spTgt spid="246">
                                            <p:txEl>
                                              <p:pRg st="3" end="3"/>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Class="entr" nodeType="clickEffect" presetSubtype="0" presetID="1" grpId="1" fill="hold">
                                  <p:stCondLst>
                                    <p:cond delay="0"/>
                                  </p:stCondLst>
                                  <p:iterate type="el" backwards="0">
                                    <p:tmAbs val="0"/>
                                  </p:iterate>
                                  <p:childTnLst>
                                    <p:set>
                                      <p:cBhvr>
                                        <p:cTn id="105" fill="hold"/>
                                        <p:tgtEl>
                                          <p:spTgt spid="246">
                                            <p:txEl>
                                              <p:pRg st="4" end="4"/>
                                            </p:txEl>
                                          </p:spTgt>
                                        </p:tgtEl>
                                        <p:attrNameLst>
                                          <p:attrName>style.visibility</p:attrName>
                                        </p:attrNameLst>
                                      </p:cBhvr>
                                      <p:to>
                                        <p:strVal val="visible"/>
                                      </p:to>
                                    </p:set>
                                  </p:childTnLst>
                                </p:cTn>
                              </p:par>
                            </p:childTnLst>
                          </p:cTn>
                        </p:par>
                        <p:par>
                          <p:cTn id="106" fill="hold">
                            <p:stCondLst>
                              <p:cond delay="0"/>
                            </p:stCondLst>
                            <p:childTnLst>
                              <p:par>
                                <p:cTn id="107" presetClass="entr" nodeType="afterEffect" presetSubtype="0" presetID="1" grpId="28" fill="hold">
                                  <p:stCondLst>
                                    <p:cond delay="0"/>
                                  </p:stCondLst>
                                  <p:iterate type="el" backwards="0">
                                    <p:tmAbs val="0"/>
                                  </p:iterate>
                                  <p:childTnLst>
                                    <p:set>
                                      <p:cBhvr>
                                        <p:cTn id="108" fill="hold"/>
                                        <p:tgtEl>
                                          <p:spTgt spid="274"/>
                                        </p:tgtEl>
                                        <p:attrNameLst>
                                          <p:attrName>style.visibility</p:attrName>
                                        </p:attrNameLst>
                                      </p:cBhvr>
                                      <p:to>
                                        <p:strVal val="visible"/>
                                      </p:to>
                                    </p:set>
                                  </p:childTnLst>
                                </p:cTn>
                              </p:par>
                            </p:childTnLst>
                          </p:cTn>
                        </p:par>
                        <p:par>
                          <p:cTn id="109" fill="hold">
                            <p:stCondLst>
                              <p:cond delay="0"/>
                            </p:stCondLst>
                            <p:childTnLst>
                              <p:par>
                                <p:cTn id="110" presetClass="entr" nodeType="afterEffect" presetSubtype="0" presetID="1" grpId="29" fill="hold">
                                  <p:stCondLst>
                                    <p:cond delay="0"/>
                                  </p:stCondLst>
                                  <p:iterate type="el" backwards="0">
                                    <p:tmAbs val="0"/>
                                  </p:iterate>
                                  <p:childTnLst>
                                    <p:set>
                                      <p:cBhvr>
                                        <p:cTn id="111" fill="hold"/>
                                        <p:tgtEl>
                                          <p:spTgt spid="275"/>
                                        </p:tgtEl>
                                        <p:attrNameLst>
                                          <p:attrName>style.visibility</p:attrName>
                                        </p:attrNameLst>
                                      </p:cBhvr>
                                      <p:to>
                                        <p:strVal val="visible"/>
                                      </p:to>
                                    </p:set>
                                  </p:childTnLst>
                                </p:cTn>
                              </p:par>
                            </p:childTnLst>
                          </p:cTn>
                        </p:par>
                        <p:par>
                          <p:cTn id="112" fill="hold">
                            <p:stCondLst>
                              <p:cond delay="0"/>
                            </p:stCondLst>
                            <p:childTnLst>
                              <p:par>
                                <p:cTn id="113" presetClass="entr" nodeType="afterEffect" presetSubtype="0" presetID="1" grpId="30" fill="hold">
                                  <p:stCondLst>
                                    <p:cond delay="0"/>
                                  </p:stCondLst>
                                  <p:iterate type="el" backwards="0">
                                    <p:tmAbs val="0"/>
                                  </p:iterate>
                                  <p:childTnLst>
                                    <p:set>
                                      <p:cBhvr>
                                        <p:cTn id="114" fill="hold"/>
                                        <p:tgtEl>
                                          <p:spTgt spid="27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Class="entr" nodeType="clickEffect" presetSubtype="0" presetID="1" grpId="1" fill="hold">
                                  <p:stCondLst>
                                    <p:cond delay="0"/>
                                  </p:stCondLst>
                                  <p:iterate type="el" backwards="0">
                                    <p:tmAbs val="0"/>
                                  </p:iterate>
                                  <p:childTnLst>
                                    <p:set>
                                      <p:cBhvr>
                                        <p:cTn id="118" fill="hold"/>
                                        <p:tgtEl>
                                          <p:spTgt spid="246">
                                            <p:txEl>
                                              <p:pRg st="5" end="5"/>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Class="entr" nodeType="clickEffect" presetSubtype="0" presetID="1" grpId="1" fill="hold">
                                  <p:stCondLst>
                                    <p:cond delay="0"/>
                                  </p:stCondLst>
                                  <p:iterate type="el" backwards="0">
                                    <p:tmAbs val="0"/>
                                  </p:iterate>
                                  <p:childTnLst>
                                    <p:set>
                                      <p:cBhvr>
                                        <p:cTn id="122" fill="hold"/>
                                        <p:tgtEl>
                                          <p:spTgt spid="246">
                                            <p:txEl>
                                              <p:pRg st="6" end="6"/>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Class="entr" nodeType="clickEffect" presetSubtype="0" presetID="1" grpId="1" fill="hold">
                                  <p:stCondLst>
                                    <p:cond delay="0"/>
                                  </p:stCondLst>
                                  <p:iterate type="el" backwards="0">
                                    <p:tmAbs val="0"/>
                                  </p:iterate>
                                  <p:childTnLst>
                                    <p:set>
                                      <p:cBhvr>
                                        <p:cTn id="126" fill="hold"/>
                                        <p:tgtEl>
                                          <p:spTgt spid="246">
                                            <p:txEl>
                                              <p:pRg st="7" end="7"/>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Class="entr" nodeType="clickEffect" presetSubtype="0" presetID="1" grpId="31" fill="hold">
                                  <p:stCondLst>
                                    <p:cond delay="0"/>
                                  </p:stCondLst>
                                  <p:iterate type="el" backwards="0">
                                    <p:tmAbs val="0"/>
                                  </p:iterate>
                                  <p:childTnLst>
                                    <p:set>
                                      <p:cBhvr>
                                        <p:cTn id="130" fill="hold"/>
                                        <p:tgtEl>
                                          <p:spTgt spid="299"/>
                                        </p:tgtEl>
                                        <p:attrNameLst>
                                          <p:attrName>style.visibility</p:attrName>
                                        </p:attrNameLst>
                                      </p:cBhvr>
                                      <p:to>
                                        <p:strVal val="visible"/>
                                      </p:to>
                                    </p:set>
                                  </p:childTnLst>
                                </p:cTn>
                              </p:par>
                            </p:childTnLst>
                          </p:cTn>
                        </p:par>
                        <p:par>
                          <p:cTn id="131" fill="hold">
                            <p:stCondLst>
                              <p:cond delay="0"/>
                            </p:stCondLst>
                            <p:childTnLst>
                              <p:par>
                                <p:cTn id="132" presetClass="entr" nodeType="afterEffect" presetSubtype="0" presetID="1" grpId="32" fill="hold">
                                  <p:stCondLst>
                                    <p:cond delay="0"/>
                                  </p:stCondLst>
                                  <p:iterate type="el" backwards="0">
                                    <p:tmAbs val="0"/>
                                  </p:iterate>
                                  <p:childTnLst>
                                    <p:set>
                                      <p:cBhvr>
                                        <p:cTn id="133" fill="hold"/>
                                        <p:tgtEl>
                                          <p:spTgt spid="284"/>
                                        </p:tgtEl>
                                        <p:attrNameLst>
                                          <p:attrName>style.visibility</p:attrName>
                                        </p:attrNameLst>
                                      </p:cBhvr>
                                      <p:to>
                                        <p:strVal val="visible"/>
                                      </p:to>
                                    </p:set>
                                  </p:childTnLst>
                                </p:cTn>
                              </p:par>
                            </p:childTnLst>
                          </p:cTn>
                        </p:par>
                        <p:par>
                          <p:cTn id="134" fill="hold">
                            <p:stCondLst>
                              <p:cond delay="0"/>
                            </p:stCondLst>
                            <p:childTnLst>
                              <p:par>
                                <p:cTn id="135" presetClass="entr" nodeType="afterEffect" presetSubtype="0" presetID="1" grpId="33" fill="hold">
                                  <p:stCondLst>
                                    <p:cond delay="0"/>
                                  </p:stCondLst>
                                  <p:iterate type="el" backwards="0">
                                    <p:tmAbs val="0"/>
                                  </p:iterate>
                                  <p:childTnLst>
                                    <p:set>
                                      <p:cBhvr>
                                        <p:cTn id="136" fill="hold"/>
                                        <p:tgtEl>
                                          <p:spTgt spid="302"/>
                                        </p:tgtEl>
                                        <p:attrNameLst>
                                          <p:attrName>style.visibility</p:attrName>
                                        </p:attrNameLst>
                                      </p:cBhvr>
                                      <p:to>
                                        <p:strVal val="visible"/>
                                      </p:to>
                                    </p:set>
                                  </p:childTnLst>
                                </p:cTn>
                              </p:par>
                            </p:childTnLst>
                          </p:cTn>
                        </p:par>
                        <p:par>
                          <p:cTn id="137" fill="hold">
                            <p:stCondLst>
                              <p:cond delay="0"/>
                            </p:stCondLst>
                            <p:childTnLst>
                              <p:par>
                                <p:cTn id="138" presetClass="entr" nodeType="afterEffect" presetSubtype="0" presetID="1" grpId="34" fill="hold">
                                  <p:stCondLst>
                                    <p:cond delay="0"/>
                                  </p:stCondLst>
                                  <p:iterate type="el" backwards="0">
                                    <p:tmAbs val="0"/>
                                  </p:iterate>
                                  <p:childTnLst>
                                    <p:set>
                                      <p:cBhvr>
                                        <p:cTn id="139" fill="hold"/>
                                        <p:tgtEl>
                                          <p:spTgt spid="305"/>
                                        </p:tgtEl>
                                        <p:attrNameLst>
                                          <p:attrName>style.visibility</p:attrName>
                                        </p:attrNameLst>
                                      </p:cBhvr>
                                      <p:to>
                                        <p:strVal val="visible"/>
                                      </p:to>
                                    </p:set>
                                  </p:childTnLst>
                                </p:cTn>
                              </p:par>
                            </p:childTnLst>
                          </p:cTn>
                        </p:par>
                        <p:par>
                          <p:cTn id="140" fill="hold">
                            <p:stCondLst>
                              <p:cond delay="0"/>
                            </p:stCondLst>
                            <p:childTnLst>
                              <p:par>
                                <p:cTn id="141" presetClass="entr" nodeType="afterEffect" presetSubtype="0" presetID="1" grpId="35" fill="hold">
                                  <p:stCondLst>
                                    <p:cond delay="0"/>
                                  </p:stCondLst>
                                  <p:iterate type="el" backwards="0">
                                    <p:tmAbs val="0"/>
                                  </p:iterate>
                                  <p:childTnLst>
                                    <p:set>
                                      <p:cBhvr>
                                        <p:cTn id="142" fill="hold"/>
                                        <p:tgtEl>
                                          <p:spTgt spid="287"/>
                                        </p:tgtEl>
                                        <p:attrNameLst>
                                          <p:attrName>style.visibility</p:attrName>
                                        </p:attrNameLst>
                                      </p:cBhvr>
                                      <p:to>
                                        <p:strVal val="visible"/>
                                      </p:to>
                                    </p:set>
                                  </p:childTnLst>
                                </p:cTn>
                              </p:par>
                            </p:childTnLst>
                          </p:cTn>
                        </p:par>
                        <p:par>
                          <p:cTn id="143" fill="hold">
                            <p:stCondLst>
                              <p:cond delay="0"/>
                            </p:stCondLst>
                            <p:childTnLst>
                              <p:par>
                                <p:cTn id="144" presetClass="entr" nodeType="afterEffect" presetSubtype="0" presetID="1" grpId="36" fill="hold">
                                  <p:stCondLst>
                                    <p:cond delay="0"/>
                                  </p:stCondLst>
                                  <p:iterate type="el" backwards="0">
                                    <p:tmAbs val="0"/>
                                  </p:iterate>
                                  <p:childTnLst>
                                    <p:set>
                                      <p:cBhvr>
                                        <p:cTn id="145" fill="hold"/>
                                        <p:tgtEl>
                                          <p:spTgt spid="281"/>
                                        </p:tgtEl>
                                        <p:attrNameLst>
                                          <p:attrName>style.visibility</p:attrName>
                                        </p:attrNameLst>
                                      </p:cBhvr>
                                      <p:to>
                                        <p:strVal val="visible"/>
                                      </p:to>
                                    </p:set>
                                  </p:childTnLst>
                                </p:cTn>
                              </p:par>
                            </p:childTnLst>
                          </p:cTn>
                        </p:par>
                        <p:par>
                          <p:cTn id="146" fill="hold">
                            <p:stCondLst>
                              <p:cond delay="0"/>
                            </p:stCondLst>
                            <p:childTnLst>
                              <p:par>
                                <p:cTn id="147" presetClass="entr" nodeType="afterEffect" presetSubtype="0" presetID="1" grpId="37" fill="hold">
                                  <p:stCondLst>
                                    <p:cond delay="0"/>
                                  </p:stCondLst>
                                  <p:iterate type="el" backwards="0">
                                    <p:tmAbs val="0"/>
                                  </p:iterate>
                                  <p:childTnLst>
                                    <p:set>
                                      <p:cBhvr>
                                        <p:cTn id="148" fill="hold"/>
                                        <p:tgtEl>
                                          <p:spTgt spid="306"/>
                                        </p:tgtEl>
                                        <p:attrNameLst>
                                          <p:attrName>style.visibility</p:attrName>
                                        </p:attrNameLst>
                                      </p:cBhvr>
                                      <p:to>
                                        <p:strVal val="visible"/>
                                      </p:to>
                                    </p:set>
                                  </p:childTnLst>
                                </p:cTn>
                              </p:par>
                            </p:childTnLst>
                          </p:cTn>
                        </p:par>
                        <p:par>
                          <p:cTn id="149" fill="hold">
                            <p:stCondLst>
                              <p:cond delay="0"/>
                            </p:stCondLst>
                            <p:childTnLst>
                              <p:par>
                                <p:cTn id="150" presetClass="entr" nodeType="afterEffect" presetSubtype="0" presetID="1" grpId="38" fill="hold">
                                  <p:stCondLst>
                                    <p:cond delay="0"/>
                                  </p:stCondLst>
                                  <p:iterate type="el" backwards="0">
                                    <p:tmAbs val="0"/>
                                  </p:iterate>
                                  <p:childTnLst>
                                    <p:set>
                                      <p:cBhvr>
                                        <p:cTn id="151" fill="hold"/>
                                        <p:tgtEl>
                                          <p:spTgt spid="303"/>
                                        </p:tgtEl>
                                        <p:attrNameLst>
                                          <p:attrName>style.visibility</p:attrName>
                                        </p:attrNameLst>
                                      </p:cBhvr>
                                      <p:to>
                                        <p:strVal val="visible"/>
                                      </p:to>
                                    </p:set>
                                  </p:childTnLst>
                                </p:cTn>
                              </p:par>
                            </p:childTnLst>
                          </p:cTn>
                        </p:par>
                        <p:par>
                          <p:cTn id="152" fill="hold">
                            <p:stCondLst>
                              <p:cond delay="0"/>
                            </p:stCondLst>
                            <p:childTnLst>
                              <p:par>
                                <p:cTn id="153" presetClass="entr" nodeType="afterEffect" presetSubtype="0" presetID="1" grpId="39" fill="hold">
                                  <p:stCondLst>
                                    <p:cond delay="0"/>
                                  </p:stCondLst>
                                  <p:iterate type="el" backwards="0">
                                    <p:tmAbs val="0"/>
                                  </p:iterate>
                                  <p:childTnLst>
                                    <p:set>
                                      <p:cBhvr>
                                        <p:cTn id="154" fill="hold"/>
                                        <p:tgtEl>
                                          <p:spTgt spid="296"/>
                                        </p:tgtEl>
                                        <p:attrNameLst>
                                          <p:attrName>style.visibility</p:attrName>
                                        </p:attrNameLst>
                                      </p:cBhvr>
                                      <p:to>
                                        <p:strVal val="visible"/>
                                      </p:to>
                                    </p:set>
                                  </p:childTnLst>
                                </p:cTn>
                              </p:par>
                            </p:childTnLst>
                          </p:cTn>
                        </p:par>
                        <p:par>
                          <p:cTn id="155" fill="hold">
                            <p:stCondLst>
                              <p:cond delay="0"/>
                            </p:stCondLst>
                            <p:childTnLst>
                              <p:par>
                                <p:cTn id="156" presetClass="entr" nodeType="afterEffect" presetSubtype="0" presetID="1" grpId="40" fill="hold">
                                  <p:stCondLst>
                                    <p:cond delay="0"/>
                                  </p:stCondLst>
                                  <p:iterate type="el" backwards="0">
                                    <p:tmAbs val="0"/>
                                  </p:iterate>
                                  <p:childTnLst>
                                    <p:set>
                                      <p:cBhvr>
                                        <p:cTn id="157" fill="hold"/>
                                        <p:tgtEl>
                                          <p:spTgt spid="290"/>
                                        </p:tgtEl>
                                        <p:attrNameLst>
                                          <p:attrName>style.visibility</p:attrName>
                                        </p:attrNameLst>
                                      </p:cBhvr>
                                      <p:to>
                                        <p:strVal val="visible"/>
                                      </p:to>
                                    </p:set>
                                  </p:childTnLst>
                                </p:cTn>
                              </p:par>
                            </p:childTnLst>
                          </p:cTn>
                        </p:par>
                        <p:par>
                          <p:cTn id="158" fill="hold">
                            <p:stCondLst>
                              <p:cond delay="0"/>
                            </p:stCondLst>
                            <p:childTnLst>
                              <p:par>
                                <p:cTn id="159" presetClass="entr" nodeType="afterEffect" presetSubtype="0" presetID="1" grpId="41" fill="hold">
                                  <p:stCondLst>
                                    <p:cond delay="0"/>
                                  </p:stCondLst>
                                  <p:iterate type="el" backwards="0">
                                    <p:tmAbs val="0"/>
                                  </p:iterate>
                                  <p:childTnLst>
                                    <p:set>
                                      <p:cBhvr>
                                        <p:cTn id="160" fill="hold"/>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9" grpId="31"/>
      <p:bldP build="whole" bldLvl="1" animBg="1" rev="0" advAuto="0" spid="255" grpId="17"/>
      <p:bldP build="whole" bldLvl="1" animBg="1" rev="0" advAuto="0" spid="276" grpId="30"/>
      <p:bldP build="whole" bldLvl="1" animBg="1" rev="0" advAuto="0" spid="287" grpId="35"/>
      <p:bldP build="whole" bldLvl="1" animBg="1" rev="0" advAuto="0" spid="302" grpId="33"/>
      <p:bldP build="whole" bldLvl="1" animBg="1" rev="0" advAuto="0" spid="306" grpId="37"/>
      <p:bldP build="whole" bldLvl="1" animBg="1" rev="0" advAuto="0" spid="270" grpId="24"/>
      <p:bldP build="whole" bldLvl="1" animBg="1" rev="0" advAuto="0" spid="266" grpId="9"/>
      <p:bldP build="whole" bldLvl="1" animBg="1" rev="0" advAuto="0" spid="262" grpId="14"/>
      <p:bldP build="whole" bldLvl="1" animBg="1" rev="0" advAuto="0" spid="260" grpId="11"/>
      <p:bldP build="whole" bldLvl="1" animBg="1" rev="0" advAuto="0" spid="281" grpId="36"/>
      <p:bldP build="whole" bldLvl="1" animBg="1" rev="0" advAuto="0" spid="263" grpId="7"/>
      <p:bldP build="whole" bldLvl="1" animBg="1" rev="0" advAuto="0" spid="272" grpId="26"/>
      <p:bldP build="whole" bldLvl="1" animBg="1" rev="0" advAuto="0" spid="268" grpId="10"/>
      <p:bldP build="whole" bldLvl="1" animBg="1" rev="0" advAuto="0" spid="265" grpId="6"/>
      <p:bldP build="whole" bldLvl="1" animBg="1" rev="0" advAuto="0" spid="251" grpId="18"/>
      <p:bldP build="whole" bldLvl="1" animBg="1" rev="0" advAuto="0" spid="275" grpId="29"/>
      <p:bldP build="whole" bldLvl="1" animBg="1" rev="0" advAuto="0" spid="274" grpId="28"/>
      <p:bldP build="whole" bldLvl="1" animBg="1" rev="0" advAuto="0" spid="264" grpId="13"/>
      <p:bldP build="whole" bldLvl="1" animBg="1" rev="0" advAuto="0" spid="296" grpId="39"/>
      <p:bldP build="whole" bldLvl="1" animBg="1" rev="0" advAuto="0" spid="261" grpId="2"/>
      <p:bldP build="whole" bldLvl="1" animBg="1" rev="0" advAuto="0" spid="256" grpId="20"/>
      <p:bldP build="whole" bldLvl="1" animBg="1" rev="0" advAuto="0" spid="284" grpId="32"/>
      <p:bldP build="whole" bldLvl="1" animBg="1" rev="0" advAuto="0" spid="303" grpId="38"/>
      <p:bldP build="whole" bldLvl="1" animBg="1" rev="0" advAuto="0" spid="290" grpId="40"/>
      <p:bldP build="whole" bldLvl="1" animBg="1" rev="0" advAuto="0" spid="248" grpId="8"/>
      <p:bldP build="whole" bldLvl="1" animBg="1" rev="0" advAuto="0" spid="258" grpId="12"/>
      <p:bldP build="whole" bldLvl="1" animBg="1" rev="0" advAuto="0" spid="252" grpId="21"/>
      <p:bldP build="whole" bldLvl="1" animBg="1" rev="0" advAuto="0" spid="249" grpId="22"/>
      <p:bldP build="whole" bldLvl="1" animBg="1" rev="0" advAuto="0" spid="305" grpId="34"/>
      <p:bldP build="whole" bldLvl="1" animBg="1" rev="0" advAuto="0" spid="304" grpId="41"/>
      <p:bldP build="p" bldLvl="5" animBg="1" rev="0" advAuto="0" spid="246" grpId="1"/>
      <p:bldP build="whole" bldLvl="1" animBg="1" rev="0" advAuto="0" spid="267" grpId="4"/>
      <p:bldP build="whole" bldLvl="1" animBg="1" rev="0" advAuto="0" spid="271" grpId="25"/>
      <p:bldP build="whole" bldLvl="1" animBg="1" rev="0" advAuto="0" spid="253" grpId="16"/>
      <p:bldP build="whole" bldLvl="1" animBg="1" rev="0" advAuto="0" spid="259" grpId="5"/>
      <p:bldP build="whole" bldLvl="1" animBg="1" rev="0" advAuto="0" spid="273" grpId="27"/>
      <p:bldP build="whole" bldLvl="1" animBg="1" rev="0" advAuto="0" spid="254" grpId="19"/>
      <p:bldP build="whole" bldLvl="1" animBg="1" rev="0" advAuto="0" spid="257" grpId="15"/>
      <p:bldP build="whole" bldLvl="1" animBg="1" rev="0" advAuto="0" spid="250" grpId="23"/>
      <p:bldP build="whole" bldLvl="1" animBg="1" rev="0" advAuto="0" spid="269" grpId="3"/>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Estados…"/>
          <p:cNvSpPr txBox="1"/>
          <p:nvPr>
            <p:ph type="body" idx="1"/>
          </p:nvPr>
        </p:nvSpPr>
        <p:spPr>
          <a:prstGeom prst="rect">
            <a:avLst/>
          </a:prstGeom>
        </p:spPr>
        <p:txBody>
          <a:bodyPr/>
          <a:lstStyle/>
          <a:p>
            <a:pPr marL="422275" indent="-422275" defTabSz="554990">
              <a:spcBef>
                <a:spcPts val="2600"/>
              </a:spcBef>
              <a:defRPr sz="3230"/>
            </a:pPr>
            <a:r>
              <a:t>Estados</a:t>
            </a:r>
          </a:p>
          <a:p>
            <a:pPr lvl="1" marL="844550" indent="-422275" defTabSz="554990">
              <a:spcBef>
                <a:spcPts val="2600"/>
              </a:spcBef>
              <a:defRPr sz="3230"/>
            </a:pPr>
            <a:r>
              <a:t>Estado inicial</a:t>
            </a:r>
          </a:p>
          <a:p>
            <a:pPr lvl="1" marL="844550" indent="-422275" defTabSz="554990">
              <a:spcBef>
                <a:spcPts val="2600"/>
              </a:spcBef>
              <a:defRPr sz="3230"/>
            </a:pPr>
            <a:r>
              <a:t>Estados terminais</a:t>
            </a:r>
          </a:p>
          <a:p>
            <a:pPr marL="422275" indent="-422275" defTabSz="554990">
              <a:spcBef>
                <a:spcPts val="2600"/>
              </a:spcBef>
              <a:defRPr sz="3230"/>
            </a:pPr>
            <a:r>
              <a:t>Jogadores: </a:t>
            </a:r>
            <a:r>
              <a:rPr>
                <a:solidFill>
                  <a:schemeClr val="accent1">
                    <a:hueOff val="262910"/>
                    <a:satOff val="3867"/>
                    <a:lumOff val="-18039"/>
                  </a:schemeClr>
                </a:solidFill>
              </a:rPr>
              <a:t>X</a:t>
            </a:r>
            <a:r>
              <a:t>,</a:t>
            </a:r>
            <a:r>
              <a:rPr>
                <a:solidFill>
                  <a:schemeClr val="accent1">
                    <a:hueOff val="262910"/>
                    <a:satOff val="3867"/>
                    <a:lumOff val="-18039"/>
                  </a:schemeClr>
                </a:solidFill>
              </a:rPr>
              <a:t> </a:t>
            </a:r>
            <a:r>
              <a:rPr>
                <a:solidFill>
                  <a:schemeClr val="accent5"/>
                </a:solidFill>
              </a:rPr>
              <a:t>O</a:t>
            </a:r>
          </a:p>
          <a:p>
            <a:pPr marL="422275" indent="-422275" defTabSz="554990">
              <a:spcBef>
                <a:spcPts val="2600"/>
              </a:spcBef>
              <a:defRPr sz="3230"/>
            </a:pPr>
            <a:r>
              <a:t>Ações</a:t>
            </a:r>
          </a:p>
          <a:p>
            <a:pPr marL="422275" indent="-422275" defTabSz="554990">
              <a:spcBef>
                <a:spcPts val="2600"/>
              </a:spcBef>
              <a:defRPr sz="3230"/>
            </a:pPr>
            <a:r>
              <a:t>Transição</a:t>
            </a:r>
          </a:p>
          <a:p>
            <a:pPr marL="422275" indent="-422275" defTabSz="554990">
              <a:spcBef>
                <a:spcPts val="2600"/>
              </a:spcBef>
              <a:defRPr sz="3230"/>
            </a:pPr>
            <a:r>
              <a:t>Utilidade</a:t>
            </a:r>
          </a:p>
        </p:txBody>
      </p:sp>
      <p:sp>
        <p:nvSpPr>
          <p:cNvPr id="309" name="jogo da velha"/>
          <p:cNvSpPr txBox="1"/>
          <p:nvPr>
            <p:ph type="title"/>
          </p:nvPr>
        </p:nvSpPr>
        <p:spPr>
          <a:prstGeom prst="rect">
            <a:avLst/>
          </a:prstGeom>
        </p:spPr>
        <p:txBody>
          <a:bodyPr/>
          <a:lstStyle>
            <a:lvl1pPr defTabSz="467359">
              <a:spcBef>
                <a:spcPts val="2200"/>
              </a:spcBef>
              <a:defRPr sz="4800"/>
            </a:lvl1pPr>
          </a:lstStyle>
          <a:p>
            <a:pPr/>
            <a:r>
              <a:t>jogo da velha</a:t>
            </a:r>
          </a:p>
        </p:txBody>
      </p:sp>
      <p:grpSp>
        <p:nvGrpSpPr>
          <p:cNvPr id="318" name="Group"/>
          <p:cNvGrpSpPr/>
          <p:nvPr/>
        </p:nvGrpSpPr>
        <p:grpSpPr>
          <a:xfrm>
            <a:off x="6468553" y="2748272"/>
            <a:ext cx="5069113" cy="4422156"/>
            <a:chOff x="0" y="0"/>
            <a:chExt cx="5069112" cy="4422154"/>
          </a:xfrm>
        </p:grpSpPr>
        <p:sp>
          <p:nvSpPr>
            <p:cNvPr id="310" name="Line"/>
            <p:cNvSpPr/>
            <p:nvPr/>
          </p:nvSpPr>
          <p:spPr>
            <a:xfrm flipH="1">
              <a:off x="1658307" y="0"/>
              <a:ext cx="1" cy="4422155"/>
            </a:xfrm>
            <a:prstGeom prst="line">
              <a:avLst/>
            </a:prstGeom>
            <a:noFill/>
            <a:ln w="38100" cap="flat">
              <a:solidFill>
                <a:srgbClr val="222222"/>
              </a:solidFill>
              <a:prstDash val="solid"/>
              <a:round/>
            </a:ln>
            <a:effectLst/>
          </p:spPr>
          <p:txBody>
            <a:bodyPr wrap="square" lIns="45719" tIns="45719" rIns="45719" bIns="45719" numCol="1" anchor="t">
              <a:noAutofit/>
            </a:bodyPr>
            <a:lstStyle/>
            <a:p>
              <a:pPr defTabSz="914400">
                <a:spcBef>
                  <a:spcPts val="0"/>
                </a:spcBef>
                <a:defRPr sz="1800">
                  <a:solidFill>
                    <a:srgbClr val="000000"/>
                  </a:solidFill>
                  <a:latin typeface="Tw Cen MT"/>
                  <a:ea typeface="Tw Cen MT"/>
                  <a:cs typeface="Tw Cen MT"/>
                  <a:sym typeface="Tw Cen MT"/>
                </a:defRPr>
              </a:pPr>
            </a:p>
          </p:txBody>
        </p:sp>
        <p:sp>
          <p:nvSpPr>
            <p:cNvPr id="311" name="Line"/>
            <p:cNvSpPr/>
            <p:nvPr/>
          </p:nvSpPr>
          <p:spPr>
            <a:xfrm flipH="1">
              <a:off x="3454808" y="0"/>
              <a:ext cx="1" cy="4422155"/>
            </a:xfrm>
            <a:prstGeom prst="line">
              <a:avLst/>
            </a:prstGeom>
            <a:noFill/>
            <a:ln w="38100" cap="flat">
              <a:solidFill>
                <a:srgbClr val="222222"/>
              </a:solidFill>
              <a:prstDash val="solid"/>
              <a:round/>
            </a:ln>
            <a:effectLst/>
          </p:spPr>
          <p:txBody>
            <a:bodyPr wrap="square" lIns="45719" tIns="45719" rIns="45719" bIns="45719" numCol="1" anchor="t">
              <a:noAutofit/>
            </a:bodyPr>
            <a:lstStyle/>
            <a:p>
              <a:pPr defTabSz="914400">
                <a:spcBef>
                  <a:spcPts val="0"/>
                </a:spcBef>
                <a:defRPr sz="1800">
                  <a:solidFill>
                    <a:srgbClr val="000000"/>
                  </a:solidFill>
                  <a:latin typeface="Tw Cen MT"/>
                  <a:ea typeface="Tw Cen MT"/>
                  <a:cs typeface="Tw Cen MT"/>
                  <a:sym typeface="Tw Cen MT"/>
                </a:defRPr>
              </a:pPr>
            </a:p>
          </p:txBody>
        </p:sp>
        <p:sp>
          <p:nvSpPr>
            <p:cNvPr id="312" name="Line"/>
            <p:cNvSpPr/>
            <p:nvPr/>
          </p:nvSpPr>
          <p:spPr>
            <a:xfrm>
              <a:off x="0" y="1381923"/>
              <a:ext cx="4974924" cy="1"/>
            </a:xfrm>
            <a:prstGeom prst="line">
              <a:avLst/>
            </a:prstGeom>
            <a:noFill/>
            <a:ln w="38100" cap="flat">
              <a:solidFill>
                <a:srgbClr val="222222"/>
              </a:solidFill>
              <a:prstDash val="solid"/>
              <a:round/>
            </a:ln>
            <a:effectLst/>
          </p:spPr>
          <p:txBody>
            <a:bodyPr wrap="square" lIns="45719" tIns="45719" rIns="45719" bIns="45719" numCol="1" anchor="t">
              <a:noAutofit/>
            </a:bodyPr>
            <a:lstStyle/>
            <a:p>
              <a:pPr defTabSz="914400">
                <a:spcBef>
                  <a:spcPts val="0"/>
                </a:spcBef>
                <a:defRPr sz="1800">
                  <a:solidFill>
                    <a:srgbClr val="000000"/>
                  </a:solidFill>
                  <a:latin typeface="Tw Cen MT"/>
                  <a:ea typeface="Tw Cen MT"/>
                  <a:cs typeface="Tw Cen MT"/>
                  <a:sym typeface="Tw Cen MT"/>
                </a:defRPr>
              </a:pPr>
            </a:p>
          </p:txBody>
        </p:sp>
        <p:sp>
          <p:nvSpPr>
            <p:cNvPr id="313" name="Line"/>
            <p:cNvSpPr/>
            <p:nvPr/>
          </p:nvSpPr>
          <p:spPr>
            <a:xfrm>
              <a:off x="0" y="2902039"/>
              <a:ext cx="5069113" cy="1"/>
            </a:xfrm>
            <a:prstGeom prst="line">
              <a:avLst/>
            </a:prstGeom>
            <a:noFill/>
            <a:ln w="38100" cap="flat">
              <a:solidFill>
                <a:srgbClr val="222222"/>
              </a:solidFill>
              <a:prstDash val="solid"/>
              <a:round/>
            </a:ln>
            <a:effectLst/>
          </p:spPr>
          <p:txBody>
            <a:bodyPr wrap="square" lIns="45719" tIns="45719" rIns="45719" bIns="45719" numCol="1" anchor="t">
              <a:noAutofit/>
            </a:bodyPr>
            <a:lstStyle/>
            <a:p>
              <a:pPr defTabSz="914400">
                <a:spcBef>
                  <a:spcPts val="0"/>
                </a:spcBef>
                <a:defRPr sz="1800">
                  <a:solidFill>
                    <a:srgbClr val="000000"/>
                  </a:solidFill>
                  <a:latin typeface="Tw Cen MT"/>
                  <a:ea typeface="Tw Cen MT"/>
                  <a:cs typeface="Tw Cen MT"/>
                  <a:sym typeface="Tw Cen MT"/>
                </a:defRPr>
              </a:pPr>
            </a:p>
          </p:txBody>
        </p:sp>
        <p:sp>
          <p:nvSpPr>
            <p:cNvPr id="314" name="Shape"/>
            <p:cNvSpPr/>
            <p:nvPr/>
          </p:nvSpPr>
          <p:spPr>
            <a:xfrm>
              <a:off x="276384" y="138192"/>
              <a:ext cx="1105540" cy="1105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5"/>
            </a:solidFill>
            <a:ln w="12700" cap="flat">
              <a:noFill/>
              <a:miter lim="400000"/>
            </a:ln>
            <a:effectLst/>
          </p:spPr>
          <p:txBody>
            <a:bodyPr wrap="square" lIns="45719" tIns="45719" rIns="45719" bIns="45719"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15" name="Shape"/>
            <p:cNvSpPr/>
            <p:nvPr/>
          </p:nvSpPr>
          <p:spPr>
            <a:xfrm>
              <a:off x="3738029" y="3109327"/>
              <a:ext cx="1105540" cy="11055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5"/>
            </a:solidFill>
            <a:ln w="12700" cap="flat">
              <a:noFill/>
              <a:miter lim="400000"/>
            </a:ln>
            <a:effectLst/>
          </p:spPr>
          <p:txBody>
            <a:bodyPr wrap="square" lIns="45719" tIns="45719" rIns="45719" bIns="45719"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16" name="Shape"/>
            <p:cNvSpPr/>
            <p:nvPr/>
          </p:nvSpPr>
          <p:spPr>
            <a:xfrm>
              <a:off x="1960925" y="1522708"/>
              <a:ext cx="1147261" cy="1169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020"/>
                  </a:moveTo>
                  <a:lnTo>
                    <a:pt x="5309" y="0"/>
                  </a:lnTo>
                  <a:lnTo>
                    <a:pt x="10800" y="5588"/>
                  </a:lnTo>
                  <a:lnTo>
                    <a:pt x="16291" y="0"/>
                  </a:lnTo>
                  <a:lnTo>
                    <a:pt x="21600" y="5020"/>
                  </a:lnTo>
                  <a:lnTo>
                    <a:pt x="15921" y="10800"/>
                  </a:lnTo>
                  <a:lnTo>
                    <a:pt x="21600" y="16580"/>
                  </a:lnTo>
                  <a:lnTo>
                    <a:pt x="16291" y="21600"/>
                  </a:lnTo>
                  <a:lnTo>
                    <a:pt x="10800" y="16012"/>
                  </a:lnTo>
                  <a:lnTo>
                    <a:pt x="5309" y="21600"/>
                  </a:lnTo>
                  <a:lnTo>
                    <a:pt x="0" y="16580"/>
                  </a:lnTo>
                  <a:lnTo>
                    <a:pt x="5679" y="10800"/>
                  </a:lnTo>
                  <a:close/>
                </a:path>
              </a:pathLst>
            </a:custGeom>
            <a:solidFill>
              <a:schemeClr val="accent1">
                <a:hueOff val="262910"/>
                <a:satOff val="3867"/>
                <a:lumOff val="-18039"/>
              </a:schemeClr>
            </a:solidFill>
            <a:ln w="15875" cap="flat">
              <a:solidFill>
                <a:schemeClr val="accent1">
                  <a:hueOff val="262910"/>
                  <a:satOff val="3867"/>
                  <a:lumOff val="-18039"/>
                </a:schemeClr>
              </a:solidFill>
              <a:prstDash val="solid"/>
              <a:round/>
            </a:ln>
            <a:effectLst/>
          </p:spPr>
          <p:txBody>
            <a:bodyPr wrap="square" lIns="45719" tIns="45719" rIns="45719" bIns="45719" numCol="1" anchor="ctr">
              <a:noAutofit/>
            </a:bodyPr>
            <a:lstStyle/>
            <a:p>
              <a:pPr algn="ctr" defTabSz="914400">
                <a:spcBef>
                  <a:spcPts val="0"/>
                </a:spcBef>
                <a:defRPr sz="1800">
                  <a:solidFill>
                    <a:srgbClr val="FFFFFF"/>
                  </a:solidFill>
                  <a:latin typeface="Tw Cen MT"/>
                  <a:ea typeface="Tw Cen MT"/>
                  <a:cs typeface="Tw Cen MT"/>
                  <a:sym typeface="Tw Cen MT"/>
                </a:defRPr>
              </a:pPr>
            </a:p>
          </p:txBody>
        </p:sp>
        <p:sp>
          <p:nvSpPr>
            <p:cNvPr id="317" name="Shape"/>
            <p:cNvSpPr/>
            <p:nvPr/>
          </p:nvSpPr>
          <p:spPr>
            <a:xfrm>
              <a:off x="255524" y="3111920"/>
              <a:ext cx="1147261" cy="1169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020"/>
                  </a:moveTo>
                  <a:lnTo>
                    <a:pt x="5309" y="0"/>
                  </a:lnTo>
                  <a:lnTo>
                    <a:pt x="10800" y="5588"/>
                  </a:lnTo>
                  <a:lnTo>
                    <a:pt x="16291" y="0"/>
                  </a:lnTo>
                  <a:lnTo>
                    <a:pt x="21600" y="5020"/>
                  </a:lnTo>
                  <a:lnTo>
                    <a:pt x="15921" y="10800"/>
                  </a:lnTo>
                  <a:lnTo>
                    <a:pt x="21600" y="16580"/>
                  </a:lnTo>
                  <a:lnTo>
                    <a:pt x="16291" y="21600"/>
                  </a:lnTo>
                  <a:lnTo>
                    <a:pt x="10800" y="16012"/>
                  </a:lnTo>
                  <a:lnTo>
                    <a:pt x="5309" y="21600"/>
                  </a:lnTo>
                  <a:lnTo>
                    <a:pt x="0" y="16580"/>
                  </a:lnTo>
                  <a:lnTo>
                    <a:pt x="5679" y="10800"/>
                  </a:lnTo>
                  <a:close/>
                </a:path>
              </a:pathLst>
            </a:custGeom>
            <a:solidFill>
              <a:schemeClr val="accent1">
                <a:hueOff val="262910"/>
                <a:satOff val="3867"/>
                <a:lumOff val="-18039"/>
              </a:schemeClr>
            </a:solidFill>
            <a:ln w="15875" cap="flat">
              <a:solidFill>
                <a:schemeClr val="accent1">
                  <a:hueOff val="262910"/>
                  <a:satOff val="3867"/>
                  <a:lumOff val="-18039"/>
                </a:schemeClr>
              </a:solidFill>
              <a:prstDash val="solid"/>
              <a:round/>
            </a:ln>
            <a:effectLst/>
          </p:spPr>
          <p:txBody>
            <a:bodyPr wrap="square" lIns="45719" tIns="45719" rIns="45719" bIns="45719" numCol="1" anchor="ctr">
              <a:noAutofit/>
            </a:bodyPr>
            <a:lstStyle/>
            <a:p>
              <a:pPr algn="ctr" defTabSz="914400">
                <a:spcBef>
                  <a:spcPts val="0"/>
                </a:spcBef>
                <a:defRPr sz="1800">
                  <a:solidFill>
                    <a:srgbClr val="FFFFFF"/>
                  </a:solidFill>
                  <a:latin typeface="Tw Cen MT"/>
                  <a:ea typeface="Tw Cen MT"/>
                  <a:cs typeface="Tw Cen MT"/>
                  <a:sym typeface="Tw Cen MT"/>
                </a:defRPr>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Estados…"/>
          <p:cNvSpPr txBox="1"/>
          <p:nvPr>
            <p:ph type="body" idx="1"/>
          </p:nvPr>
        </p:nvSpPr>
        <p:spPr>
          <a:prstGeom prst="rect">
            <a:avLst/>
          </a:prstGeom>
        </p:spPr>
        <p:txBody>
          <a:bodyPr/>
          <a:lstStyle/>
          <a:p>
            <a:pPr marL="422275" indent="-422275" defTabSz="554990">
              <a:spcBef>
                <a:spcPts val="2600"/>
              </a:spcBef>
              <a:defRPr sz="3230"/>
            </a:pPr>
            <a:r>
              <a:t>Estados</a:t>
            </a:r>
          </a:p>
          <a:p>
            <a:pPr lvl="1" marL="844550" indent="-422275" defTabSz="554990">
              <a:spcBef>
                <a:spcPts val="2600"/>
              </a:spcBef>
              <a:defRPr sz="3230"/>
            </a:pPr>
            <a:r>
              <a:t>Estado inicial</a:t>
            </a:r>
          </a:p>
          <a:p>
            <a:pPr lvl="1" marL="844550" indent="-422275" defTabSz="554990">
              <a:spcBef>
                <a:spcPts val="2600"/>
              </a:spcBef>
              <a:defRPr sz="3230"/>
            </a:pPr>
            <a:r>
              <a:t>Estados terminais</a:t>
            </a:r>
          </a:p>
          <a:p>
            <a:pPr marL="422275" indent="-422275" defTabSz="554990">
              <a:spcBef>
                <a:spcPts val="2600"/>
              </a:spcBef>
              <a:defRPr sz="3230"/>
            </a:pPr>
            <a:r>
              <a:t>Jogadores: </a:t>
            </a:r>
            <a:r>
              <a:rPr>
                <a:solidFill>
                  <a:schemeClr val="accent1">
                    <a:hueOff val="104794"/>
                    <a:lumOff val="-8431"/>
                  </a:schemeClr>
                </a:solidFill>
              </a:rPr>
              <a:t>Brancas</a:t>
            </a:r>
            <a:r>
              <a:t>, </a:t>
            </a:r>
            <a:r>
              <a:rPr>
                <a:solidFill>
                  <a:schemeClr val="accent5">
                    <a:hueOff val="-180946"/>
                    <a:satOff val="-2351"/>
                    <a:lumOff val="-8716"/>
                  </a:schemeClr>
                </a:solidFill>
              </a:rPr>
              <a:t>Pretas</a:t>
            </a:r>
          </a:p>
          <a:p>
            <a:pPr marL="422275" indent="-422275" defTabSz="554990">
              <a:spcBef>
                <a:spcPts val="2600"/>
              </a:spcBef>
              <a:defRPr sz="3230"/>
            </a:pPr>
            <a:r>
              <a:t>Ações</a:t>
            </a:r>
          </a:p>
          <a:p>
            <a:pPr marL="422275" indent="-422275" defTabSz="554990">
              <a:spcBef>
                <a:spcPts val="2600"/>
              </a:spcBef>
              <a:defRPr sz="3230"/>
            </a:pPr>
            <a:r>
              <a:t>Transição</a:t>
            </a:r>
          </a:p>
          <a:p>
            <a:pPr marL="422275" indent="-422275" defTabSz="554990">
              <a:spcBef>
                <a:spcPts val="2600"/>
              </a:spcBef>
              <a:defRPr sz="3230"/>
            </a:pPr>
            <a:r>
              <a:t>Utilidade</a:t>
            </a:r>
          </a:p>
        </p:txBody>
      </p:sp>
      <p:sp>
        <p:nvSpPr>
          <p:cNvPr id="321" name="XADREZ"/>
          <p:cNvSpPr txBox="1"/>
          <p:nvPr>
            <p:ph type="title"/>
          </p:nvPr>
        </p:nvSpPr>
        <p:spPr>
          <a:prstGeom prst="rect">
            <a:avLst/>
          </a:prstGeom>
        </p:spPr>
        <p:txBody>
          <a:bodyPr/>
          <a:lstStyle>
            <a:lvl1pPr defTabSz="467359">
              <a:spcBef>
                <a:spcPts val="2200"/>
              </a:spcBef>
              <a:defRPr sz="4800"/>
            </a:lvl1pPr>
          </a:lstStyle>
          <a:p>
            <a:pPr/>
            <a:r>
              <a:t>XADREZ</a:t>
            </a:r>
          </a:p>
        </p:txBody>
      </p:sp>
      <p:pic>
        <p:nvPicPr>
          <p:cNvPr id="322" name="Image" descr="Image"/>
          <p:cNvPicPr>
            <a:picLocks noChangeAspect="1"/>
          </p:cNvPicPr>
          <p:nvPr/>
        </p:nvPicPr>
        <p:blipFill>
          <a:blip r:embed="rId2">
            <a:extLst/>
          </a:blip>
          <a:stretch>
            <a:fillRect/>
          </a:stretch>
        </p:blipFill>
        <p:spPr>
          <a:xfrm>
            <a:off x="6088329" y="2476500"/>
            <a:ext cx="5918201" cy="48006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Cada nó representa uma decisão/ação de um jogador…"/>
          <p:cNvSpPr txBox="1"/>
          <p:nvPr>
            <p:ph type="body" idx="1"/>
          </p:nvPr>
        </p:nvSpPr>
        <p:spPr>
          <a:prstGeom prst="rect">
            <a:avLst/>
          </a:prstGeom>
        </p:spPr>
        <p:txBody>
          <a:bodyPr/>
          <a:lstStyle/>
          <a:p>
            <a:pPr/>
            <a:r>
              <a:t>Cada nó representa uma decisão/ação de um jogador</a:t>
            </a:r>
          </a:p>
          <a:p>
            <a:pPr/>
            <a:r>
              <a:t>Cada caminho da raiz a uma folha representa um experimento/partida/simulação</a:t>
            </a:r>
          </a:p>
        </p:txBody>
      </p:sp>
      <p:sp>
        <p:nvSpPr>
          <p:cNvPr id="325" name="árvore de jogo"/>
          <p:cNvSpPr txBox="1"/>
          <p:nvPr>
            <p:ph type="title"/>
          </p:nvPr>
        </p:nvSpPr>
        <p:spPr>
          <a:prstGeom prst="rect">
            <a:avLst/>
          </a:prstGeom>
        </p:spPr>
        <p:txBody>
          <a:bodyPr/>
          <a:lstStyle>
            <a:lvl1pPr defTabSz="467359">
              <a:spcBef>
                <a:spcPts val="2200"/>
              </a:spcBef>
              <a:defRPr sz="4800"/>
            </a:lvl1pPr>
          </a:lstStyle>
          <a:p>
            <a:pPr/>
            <a:r>
              <a:t>árvore de jogo</a:t>
            </a:r>
          </a:p>
        </p:txBody>
      </p:sp>
      <p:sp>
        <p:nvSpPr>
          <p:cNvPr id="326" name="50…"/>
          <p:cNvSpPr/>
          <p:nvPr/>
        </p:nvSpPr>
        <p:spPr>
          <a:xfrm>
            <a:off x="4377058" y="5483052"/>
            <a:ext cx="608585" cy="641696"/>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50</a:t>
            </a:r>
          </a:p>
          <a:p>
            <a:pPr algn="ctr">
              <a:lnSpc>
                <a:spcPct val="80000"/>
              </a:lnSpc>
              <a:spcBef>
                <a:spcPts val="0"/>
              </a:spcBef>
              <a:defRPr cap="all" sz="1700">
                <a:solidFill>
                  <a:srgbClr val="FFFFFF"/>
                </a:solidFill>
                <a:latin typeface="+mn-lt"/>
                <a:ea typeface="+mn-ea"/>
                <a:cs typeface="+mn-cs"/>
                <a:sym typeface="DIN Condensed"/>
              </a:defRPr>
            </a:pPr>
            <a:r>
              <a:t>-50</a:t>
            </a:r>
          </a:p>
        </p:txBody>
      </p:sp>
      <p:sp>
        <p:nvSpPr>
          <p:cNvPr id="327" name="1…"/>
          <p:cNvSpPr/>
          <p:nvPr/>
        </p:nvSpPr>
        <p:spPr>
          <a:xfrm>
            <a:off x="6705443" y="6081630"/>
            <a:ext cx="608585" cy="641696"/>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1</a:t>
            </a:r>
          </a:p>
          <a:p>
            <a:pPr algn="ctr">
              <a:lnSpc>
                <a:spcPct val="80000"/>
              </a:lnSpc>
              <a:spcBef>
                <a:spcPts val="0"/>
              </a:spcBef>
              <a:defRPr cap="all" sz="1700">
                <a:solidFill>
                  <a:srgbClr val="FFFFFF"/>
                </a:solidFill>
                <a:latin typeface="+mn-lt"/>
                <a:ea typeface="+mn-ea"/>
                <a:cs typeface="+mn-cs"/>
                <a:sym typeface="DIN Condensed"/>
              </a:defRPr>
            </a:pPr>
            <a:r>
              <a:t>3</a:t>
            </a:r>
          </a:p>
        </p:txBody>
      </p:sp>
      <p:sp>
        <p:nvSpPr>
          <p:cNvPr id="328" name="-5…"/>
          <p:cNvSpPr/>
          <p:nvPr/>
        </p:nvSpPr>
        <p:spPr>
          <a:xfrm>
            <a:off x="8006804" y="5288261"/>
            <a:ext cx="608585" cy="641697"/>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a:t>
            </a:r>
          </a:p>
          <a:p>
            <a:pPr algn="ctr">
              <a:lnSpc>
                <a:spcPct val="80000"/>
              </a:lnSpc>
              <a:spcBef>
                <a:spcPts val="0"/>
              </a:spcBef>
              <a:defRPr cap="all" sz="1700">
                <a:solidFill>
                  <a:srgbClr val="FFFFFF"/>
                </a:solidFill>
                <a:latin typeface="+mn-lt"/>
                <a:ea typeface="+mn-ea"/>
                <a:cs typeface="+mn-cs"/>
                <a:sym typeface="DIN Condensed"/>
              </a:defRPr>
            </a:pPr>
            <a:r>
              <a:t>15</a:t>
            </a:r>
          </a:p>
        </p:txBody>
      </p:sp>
      <p:sp>
        <p:nvSpPr>
          <p:cNvPr id="329" name="MAX"/>
          <p:cNvSpPr txBox="1"/>
          <p:nvPr/>
        </p:nvSpPr>
        <p:spPr>
          <a:xfrm>
            <a:off x="11896597" y="4737100"/>
            <a:ext cx="6939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MAX</a:t>
            </a:r>
          </a:p>
        </p:txBody>
      </p:sp>
      <p:sp>
        <p:nvSpPr>
          <p:cNvPr id="330" name="MIN"/>
          <p:cNvSpPr txBox="1"/>
          <p:nvPr/>
        </p:nvSpPr>
        <p:spPr>
          <a:xfrm>
            <a:off x="11939269" y="7243173"/>
            <a:ext cx="60858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MIN</a:t>
            </a:r>
          </a:p>
        </p:txBody>
      </p:sp>
      <p:sp>
        <p:nvSpPr>
          <p:cNvPr id="331" name="Terminal"/>
          <p:cNvSpPr txBox="1"/>
          <p:nvPr/>
        </p:nvSpPr>
        <p:spPr>
          <a:xfrm>
            <a:off x="11451699" y="8661400"/>
            <a:ext cx="111455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Terminal</a:t>
            </a:r>
          </a:p>
        </p:txBody>
      </p:sp>
      <p:grpSp>
        <p:nvGrpSpPr>
          <p:cNvPr id="354" name="Group"/>
          <p:cNvGrpSpPr/>
          <p:nvPr/>
        </p:nvGrpSpPr>
        <p:grpSpPr>
          <a:xfrm>
            <a:off x="2210854" y="4425478"/>
            <a:ext cx="8521791" cy="4832822"/>
            <a:chOff x="0" y="0"/>
            <a:chExt cx="8521789" cy="4832821"/>
          </a:xfrm>
        </p:grpSpPr>
        <p:cxnSp>
          <p:nvCxnSpPr>
            <p:cNvPr id="332" name="Connection Line"/>
            <p:cNvCxnSpPr>
              <a:stCxn id="335" idx="0"/>
              <a:endCxn id="343" idx="0"/>
            </p:cNvCxnSpPr>
            <p:nvPr/>
          </p:nvCxnSpPr>
          <p:spPr>
            <a:xfrm>
              <a:off x="4386905" y="546571"/>
              <a:ext cx="1" cy="2506074"/>
            </a:xfrm>
            <a:prstGeom prst="straightConnector1">
              <a:avLst/>
            </a:prstGeom>
            <a:ln w="38100" cap="flat">
              <a:solidFill>
                <a:srgbClr val="222222"/>
              </a:solidFill>
              <a:prstDash val="solid"/>
              <a:miter lim="400000"/>
            </a:ln>
            <a:effectLst/>
          </p:spPr>
        </p:cxnSp>
        <p:cxnSp>
          <p:nvCxnSpPr>
            <p:cNvPr id="333" name="Connection Line"/>
            <p:cNvCxnSpPr>
              <a:stCxn id="342" idx="0"/>
              <a:endCxn id="335" idx="0"/>
            </p:cNvCxnSpPr>
            <p:nvPr/>
          </p:nvCxnSpPr>
          <p:spPr>
            <a:xfrm flipV="1">
              <a:off x="1313505" y="546571"/>
              <a:ext cx="3073401" cy="2506074"/>
            </a:xfrm>
            <a:prstGeom prst="straightConnector1">
              <a:avLst/>
            </a:prstGeom>
            <a:ln w="38100" cap="flat">
              <a:solidFill>
                <a:srgbClr val="222222"/>
              </a:solidFill>
              <a:prstDash val="solid"/>
              <a:miter lim="400000"/>
            </a:ln>
            <a:effectLst/>
          </p:spPr>
        </p:cxnSp>
        <p:cxnSp>
          <p:nvCxnSpPr>
            <p:cNvPr id="334" name="Connection Line"/>
            <p:cNvCxnSpPr>
              <a:stCxn id="335" idx="0"/>
              <a:endCxn id="344" idx="0"/>
            </p:cNvCxnSpPr>
            <p:nvPr/>
          </p:nvCxnSpPr>
          <p:spPr>
            <a:xfrm>
              <a:off x="4386905" y="546571"/>
              <a:ext cx="3073401" cy="2506074"/>
            </a:xfrm>
            <a:prstGeom prst="straightConnector1">
              <a:avLst/>
            </a:prstGeom>
            <a:ln w="38100" cap="flat">
              <a:solidFill>
                <a:srgbClr val="222222"/>
              </a:solidFill>
              <a:prstDash val="solid"/>
              <a:miter lim="400000"/>
            </a:ln>
            <a:effectLst/>
          </p:spPr>
        </p:cxnSp>
        <p:sp>
          <p:nvSpPr>
            <p:cNvPr id="335" name="s0"/>
            <p:cNvSpPr/>
            <p:nvPr/>
          </p:nvSpPr>
          <p:spPr>
            <a:xfrm>
              <a:off x="3840334" y="0"/>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336" name="50"/>
            <p:cNvSpPr/>
            <p:nvPr/>
          </p:nvSpPr>
          <p:spPr>
            <a:xfrm>
              <a:off x="0" y="4108921"/>
              <a:ext cx="723900"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337" name="-50"/>
            <p:cNvSpPr/>
            <p:nvPr/>
          </p:nvSpPr>
          <p:spPr>
            <a:xfrm>
              <a:off x="1806406"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338" name="1"/>
            <p:cNvSpPr/>
            <p:nvPr/>
          </p:nvSpPr>
          <p:spPr>
            <a:xfrm>
              <a:off x="3261700"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339" name="3"/>
            <p:cNvSpPr/>
            <p:nvPr/>
          </p:nvSpPr>
          <p:spPr>
            <a:xfrm>
              <a:off x="4802147"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340" name="-5"/>
            <p:cNvSpPr/>
            <p:nvPr/>
          </p:nvSpPr>
          <p:spPr>
            <a:xfrm>
              <a:off x="6354933"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341" name="15"/>
            <p:cNvSpPr/>
            <p:nvPr/>
          </p:nvSpPr>
          <p:spPr>
            <a:xfrm>
              <a:off x="7797889"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342" name="Triangle"/>
            <p:cNvSpPr/>
            <p:nvPr/>
          </p:nvSpPr>
          <p:spPr>
            <a:xfrm rot="10800000">
              <a:off x="766933" y="2506073"/>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43" name="Triangle"/>
            <p:cNvSpPr/>
            <p:nvPr/>
          </p:nvSpPr>
          <p:spPr>
            <a:xfrm rot="10800000">
              <a:off x="3840334" y="2506073"/>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44" name="Triangle"/>
            <p:cNvSpPr/>
            <p:nvPr/>
          </p:nvSpPr>
          <p:spPr>
            <a:xfrm rot="10800000">
              <a:off x="6913733" y="2506073"/>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345" name="Connection Line"/>
            <p:cNvCxnSpPr>
              <a:stCxn id="344" idx="0"/>
              <a:endCxn id="341" idx="0"/>
            </p:cNvCxnSpPr>
            <p:nvPr/>
          </p:nvCxnSpPr>
          <p:spPr>
            <a:xfrm>
              <a:off x="7460305" y="3052644"/>
              <a:ext cx="699535" cy="1418228"/>
            </a:xfrm>
            <a:prstGeom prst="straightConnector1">
              <a:avLst/>
            </a:prstGeom>
            <a:ln w="38100" cap="flat">
              <a:solidFill>
                <a:srgbClr val="222222"/>
              </a:solidFill>
              <a:prstDash val="solid"/>
              <a:miter lim="400000"/>
            </a:ln>
            <a:effectLst/>
          </p:spPr>
        </p:cxnSp>
        <p:cxnSp>
          <p:nvCxnSpPr>
            <p:cNvPr id="346" name="Connection Line"/>
            <p:cNvCxnSpPr>
              <a:stCxn id="342" idx="0"/>
              <a:endCxn id="337" idx="0"/>
            </p:cNvCxnSpPr>
            <p:nvPr/>
          </p:nvCxnSpPr>
          <p:spPr>
            <a:xfrm>
              <a:off x="1313505" y="3052644"/>
              <a:ext cx="854852" cy="1418228"/>
            </a:xfrm>
            <a:prstGeom prst="straightConnector1">
              <a:avLst/>
            </a:prstGeom>
            <a:ln w="38100" cap="flat">
              <a:solidFill>
                <a:srgbClr val="222222"/>
              </a:solidFill>
              <a:prstDash val="solid"/>
              <a:miter lim="400000"/>
            </a:ln>
            <a:effectLst/>
          </p:spPr>
        </p:cxnSp>
        <p:cxnSp>
          <p:nvCxnSpPr>
            <p:cNvPr id="347" name="Connection Line"/>
            <p:cNvCxnSpPr>
              <a:stCxn id="336" idx="0"/>
              <a:endCxn id="342" idx="0"/>
            </p:cNvCxnSpPr>
            <p:nvPr/>
          </p:nvCxnSpPr>
          <p:spPr>
            <a:xfrm flipV="1">
              <a:off x="361950" y="3052644"/>
              <a:ext cx="951556" cy="1418228"/>
            </a:xfrm>
            <a:prstGeom prst="straightConnector1">
              <a:avLst/>
            </a:prstGeom>
            <a:ln w="38100" cap="flat">
              <a:solidFill>
                <a:srgbClr val="222222"/>
              </a:solidFill>
              <a:prstDash val="solid"/>
              <a:miter lim="400000"/>
            </a:ln>
            <a:effectLst/>
          </p:spPr>
        </p:cxnSp>
        <p:cxnSp>
          <p:nvCxnSpPr>
            <p:cNvPr id="348" name="Connection Line"/>
            <p:cNvCxnSpPr>
              <a:stCxn id="340" idx="0"/>
              <a:endCxn id="344" idx="0"/>
            </p:cNvCxnSpPr>
            <p:nvPr/>
          </p:nvCxnSpPr>
          <p:spPr>
            <a:xfrm flipV="1">
              <a:off x="6716883" y="3052644"/>
              <a:ext cx="743423" cy="1418228"/>
            </a:xfrm>
            <a:prstGeom prst="straightConnector1">
              <a:avLst/>
            </a:prstGeom>
            <a:ln w="38100" cap="flat">
              <a:solidFill>
                <a:srgbClr val="222222"/>
              </a:solidFill>
              <a:prstDash val="solid"/>
              <a:miter lim="400000"/>
            </a:ln>
            <a:effectLst/>
          </p:spPr>
        </p:cxnSp>
        <p:cxnSp>
          <p:nvCxnSpPr>
            <p:cNvPr id="349" name="Connection Line"/>
            <p:cNvCxnSpPr>
              <a:stCxn id="343" idx="0"/>
              <a:endCxn id="339" idx="0"/>
            </p:cNvCxnSpPr>
            <p:nvPr/>
          </p:nvCxnSpPr>
          <p:spPr>
            <a:xfrm>
              <a:off x="4386905" y="3052644"/>
              <a:ext cx="777193" cy="1418228"/>
            </a:xfrm>
            <a:prstGeom prst="straightConnector1">
              <a:avLst/>
            </a:prstGeom>
            <a:ln w="38100" cap="flat">
              <a:solidFill>
                <a:srgbClr val="222222"/>
              </a:solidFill>
              <a:prstDash val="solid"/>
              <a:miter lim="400000"/>
            </a:ln>
            <a:effectLst/>
          </p:spPr>
        </p:cxnSp>
        <p:cxnSp>
          <p:nvCxnSpPr>
            <p:cNvPr id="350" name="Connection Line"/>
            <p:cNvCxnSpPr>
              <a:stCxn id="338" idx="0"/>
              <a:endCxn id="343" idx="0"/>
            </p:cNvCxnSpPr>
            <p:nvPr/>
          </p:nvCxnSpPr>
          <p:spPr>
            <a:xfrm flipV="1">
              <a:off x="3623650" y="3052644"/>
              <a:ext cx="763256" cy="1418228"/>
            </a:xfrm>
            <a:prstGeom prst="straightConnector1">
              <a:avLst/>
            </a:prstGeom>
            <a:ln w="38100" cap="flat">
              <a:solidFill>
                <a:srgbClr val="222222"/>
              </a:solidFill>
              <a:prstDash val="solid"/>
              <a:miter lim="400000"/>
            </a:ln>
            <a:effectLst/>
          </p:spPr>
        </p:cxnSp>
        <p:sp>
          <p:nvSpPr>
            <p:cNvPr id="351" name="s1"/>
            <p:cNvSpPr txBox="1"/>
            <p:nvPr/>
          </p:nvSpPr>
          <p:spPr>
            <a:xfrm>
              <a:off x="1140073" y="2659209"/>
              <a:ext cx="346864" cy="4622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352" name="s2"/>
            <p:cNvSpPr txBox="1"/>
            <p:nvPr/>
          </p:nvSpPr>
          <p:spPr>
            <a:xfrm>
              <a:off x="4213474" y="2659209"/>
              <a:ext cx="346863" cy="4622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353" name="s3"/>
            <p:cNvSpPr txBox="1"/>
            <p:nvPr/>
          </p:nvSpPr>
          <p:spPr>
            <a:xfrm>
              <a:off x="7286874" y="2659209"/>
              <a:ext cx="346863" cy="4622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grpSp>
      <p:sp>
        <p:nvSpPr>
          <p:cNvPr id="355" name="Árvore E/OU com MAX=OU e MIN=E"/>
          <p:cNvSpPr/>
          <p:nvPr/>
        </p:nvSpPr>
        <p:spPr>
          <a:xfrm>
            <a:off x="152400" y="1902060"/>
            <a:ext cx="12638700" cy="2329980"/>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defTabSz="457200">
              <a:spcBef>
                <a:spcPts val="0"/>
              </a:spcBef>
              <a:defRPr spc="107" sz="5400">
                <a:solidFill>
                  <a:srgbClr val="000000"/>
                </a:solidFill>
                <a:latin typeface="Helvetica Neue"/>
                <a:ea typeface="Helvetica Neue"/>
                <a:cs typeface="Helvetica Neue"/>
                <a:sym typeface="Helvetica Neue"/>
              </a:defRPr>
            </a:pPr>
            <a:r>
              <a:t>Árvore E/OU com </a:t>
            </a:r>
            <a:r>
              <a:rPr>
                <a:solidFill>
                  <a:schemeClr val="accent1">
                    <a:hueOff val="262910"/>
                    <a:satOff val="3867"/>
                    <a:lumOff val="-18039"/>
                  </a:schemeClr>
                </a:solidFill>
              </a:rPr>
              <a:t>MAX</a:t>
            </a:r>
            <a:r>
              <a:t>=OU e </a:t>
            </a:r>
            <a:r>
              <a:rPr>
                <a:solidFill>
                  <a:schemeClr val="accent5"/>
                </a:solidFill>
              </a:rPr>
              <a:t>MIN</a:t>
            </a:r>
            <a:r>
              <a:t>=E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5"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árvore de jogo"/>
          <p:cNvSpPr txBox="1"/>
          <p:nvPr>
            <p:ph type="title"/>
          </p:nvPr>
        </p:nvSpPr>
        <p:spPr>
          <a:prstGeom prst="rect">
            <a:avLst/>
          </a:prstGeom>
        </p:spPr>
        <p:txBody>
          <a:bodyPr/>
          <a:lstStyle>
            <a:lvl1pPr defTabSz="467359">
              <a:spcBef>
                <a:spcPts val="2200"/>
              </a:spcBef>
              <a:defRPr sz="4800"/>
            </a:lvl1pPr>
          </a:lstStyle>
          <a:p>
            <a:pPr/>
            <a:r>
              <a:t>árvore de jogo</a:t>
            </a:r>
          </a:p>
        </p:txBody>
      </p:sp>
      <p:pic>
        <p:nvPicPr>
          <p:cNvPr id="358" name="Picture 3" descr="Picture 3"/>
          <p:cNvPicPr>
            <a:picLocks noChangeAspect="1"/>
          </p:cNvPicPr>
          <p:nvPr/>
        </p:nvPicPr>
        <p:blipFill>
          <a:blip r:embed="rId2">
            <a:extLst/>
          </a:blip>
          <a:stretch>
            <a:fillRect/>
          </a:stretch>
        </p:blipFill>
        <p:spPr>
          <a:xfrm>
            <a:off x="1954982" y="1874821"/>
            <a:ext cx="9360404" cy="6777943"/>
          </a:xfrm>
          <a:prstGeom prst="rect">
            <a:avLst/>
          </a:prstGeom>
          <a:ln w="12700">
            <a:miter lim="400000"/>
          </a:ln>
        </p:spPr>
      </p:pic>
      <p:pic>
        <p:nvPicPr>
          <p:cNvPr id="359" name="Picture 3" descr="Picture 3"/>
          <p:cNvPicPr>
            <a:picLocks noChangeAspect="1"/>
          </p:cNvPicPr>
          <p:nvPr/>
        </p:nvPicPr>
        <p:blipFill>
          <a:blip r:embed="rId3">
            <a:extLst/>
          </a:blip>
          <a:stretch>
            <a:fillRect/>
          </a:stretch>
        </p:blipFill>
        <p:spPr>
          <a:xfrm>
            <a:off x="773627" y="1637168"/>
            <a:ext cx="1045621" cy="1033463"/>
          </a:xfrm>
          <a:prstGeom prst="rect">
            <a:avLst/>
          </a:prstGeom>
          <a:ln w="12700">
            <a:miter lim="400000"/>
          </a:ln>
        </p:spPr>
      </p:pic>
      <p:pic>
        <p:nvPicPr>
          <p:cNvPr id="360" name="Picture 3" descr="Picture 3"/>
          <p:cNvPicPr>
            <a:picLocks noChangeAspect="1"/>
          </p:cNvPicPr>
          <p:nvPr/>
        </p:nvPicPr>
        <p:blipFill>
          <a:blip r:embed="rId4">
            <a:extLst/>
          </a:blip>
          <a:stretch>
            <a:fillRect/>
          </a:stretch>
        </p:blipFill>
        <p:spPr>
          <a:xfrm>
            <a:off x="928565" y="2820838"/>
            <a:ext cx="928885" cy="1032094"/>
          </a:xfrm>
          <a:prstGeom prst="rect">
            <a:avLst/>
          </a:prstGeom>
          <a:ln w="12700">
            <a:miter lim="400000"/>
          </a:ln>
        </p:spPr>
      </p:pic>
      <p:pic>
        <p:nvPicPr>
          <p:cNvPr id="361" name="Picture 3" descr="Picture 3"/>
          <p:cNvPicPr>
            <a:picLocks noChangeAspect="1"/>
          </p:cNvPicPr>
          <p:nvPr/>
        </p:nvPicPr>
        <p:blipFill>
          <a:blip r:embed="rId3">
            <a:extLst/>
          </a:blip>
          <a:stretch>
            <a:fillRect/>
          </a:stretch>
        </p:blipFill>
        <p:spPr>
          <a:xfrm>
            <a:off x="773627" y="4003140"/>
            <a:ext cx="1045621" cy="1033463"/>
          </a:xfrm>
          <a:prstGeom prst="rect">
            <a:avLst/>
          </a:prstGeom>
          <a:ln w="12700">
            <a:miter lim="400000"/>
          </a:ln>
        </p:spPr>
      </p:pic>
      <p:pic>
        <p:nvPicPr>
          <p:cNvPr id="362" name="Picture 3" descr="Picture 3"/>
          <p:cNvPicPr>
            <a:picLocks noChangeAspect="1"/>
          </p:cNvPicPr>
          <p:nvPr/>
        </p:nvPicPr>
        <p:blipFill>
          <a:blip r:embed="rId4">
            <a:extLst/>
          </a:blip>
          <a:stretch>
            <a:fillRect/>
          </a:stretch>
        </p:blipFill>
        <p:spPr>
          <a:xfrm>
            <a:off x="928565" y="5186810"/>
            <a:ext cx="928885" cy="1032094"/>
          </a:xfrm>
          <a:prstGeom prst="rect">
            <a:avLst/>
          </a:prstGeom>
          <a:ln w="12700">
            <a:miter lim="400000"/>
          </a:ln>
        </p:spPr>
      </p:pic>
      <p:grpSp>
        <p:nvGrpSpPr>
          <p:cNvPr id="365" name="Group"/>
          <p:cNvGrpSpPr/>
          <p:nvPr/>
        </p:nvGrpSpPr>
        <p:grpSpPr>
          <a:xfrm>
            <a:off x="7374679" y="4496987"/>
            <a:ext cx="5084139" cy="4976561"/>
            <a:chOff x="0" y="0"/>
            <a:chExt cx="5084137" cy="4976559"/>
          </a:xfrm>
        </p:grpSpPr>
        <p:pic>
          <p:nvPicPr>
            <p:cNvPr id="363" name="image5.png" descr="image5.png"/>
            <p:cNvPicPr>
              <a:picLocks noChangeAspect="1"/>
            </p:cNvPicPr>
            <p:nvPr/>
          </p:nvPicPr>
          <p:blipFill>
            <a:blip r:embed="rId5">
              <a:extLst/>
            </a:blip>
            <a:stretch>
              <a:fillRect/>
            </a:stretch>
          </p:blipFill>
          <p:spPr>
            <a:xfrm>
              <a:off x="155206" y="0"/>
              <a:ext cx="4369669" cy="4369669"/>
            </a:xfrm>
            <a:prstGeom prst="rect">
              <a:avLst/>
            </a:prstGeom>
            <a:ln w="12700" cap="flat">
              <a:noFill/>
              <a:miter lim="400000"/>
            </a:ln>
            <a:effectLst/>
          </p:spPr>
        </p:pic>
        <p:sp>
          <p:nvSpPr>
            <p:cNvPr id="364" name="Árvore possui 9!=362 880 nós terminais"/>
            <p:cNvSpPr txBox="1"/>
            <p:nvPr/>
          </p:nvSpPr>
          <p:spPr>
            <a:xfrm>
              <a:off x="0" y="4542219"/>
              <a:ext cx="5084138" cy="434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defTabSz="914400">
                <a:spcBef>
                  <a:spcPts val="0"/>
                </a:spcBef>
                <a:defRPr sz="2400">
                  <a:solidFill>
                    <a:srgbClr val="1CADE4"/>
                  </a:solidFill>
                  <a:latin typeface="Tw Cen MT"/>
                  <a:ea typeface="Tw Cen MT"/>
                  <a:cs typeface="Tw Cen MT"/>
                  <a:sym typeface="Tw Cen MT"/>
                </a:defRPr>
              </a:lvl1pPr>
            </a:lstStyle>
            <a:p>
              <a:pPr/>
              <a:r>
                <a:t>Árvore possui 9!=362 880 nós terminais</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Política:  mapeia cada estado em uma ação…"/>
          <p:cNvSpPr txBox="1"/>
          <p:nvPr>
            <p:ph type="body" sz="quarter" idx="1"/>
          </p:nvPr>
        </p:nvSpPr>
        <p:spPr>
          <a:xfrm>
            <a:off x="406400" y="1778000"/>
            <a:ext cx="12192000" cy="1783143"/>
          </a:xfrm>
          <a:prstGeom prst="rect">
            <a:avLst/>
          </a:prstGeom>
        </p:spPr>
        <p:txBody>
          <a:bodyPr/>
          <a:lstStyle/>
          <a:p>
            <a:pPr/>
            <a:r>
              <a:rPr>
                <a:solidFill>
                  <a:schemeClr val="accent1">
                    <a:hueOff val="104794"/>
                    <a:lumOff val="-8431"/>
                  </a:schemeClr>
                </a:solidFill>
              </a:rPr>
              <a:t>Política</a:t>
            </a:r>
            <a:r>
              <a:t>:  mapeia cada estado em uma ação</a:t>
            </a:r>
          </a:p>
          <a:p>
            <a:pPr/>
            <a:r>
              <a:t>Seleciona uma aresta de saída para cada nó</a:t>
            </a:r>
          </a:p>
        </p:txBody>
      </p:sp>
      <p:sp>
        <p:nvSpPr>
          <p:cNvPr id="368" name="árvore de jogo: solução"/>
          <p:cNvSpPr txBox="1"/>
          <p:nvPr>
            <p:ph type="title"/>
          </p:nvPr>
        </p:nvSpPr>
        <p:spPr>
          <a:prstGeom prst="rect">
            <a:avLst/>
          </a:prstGeom>
        </p:spPr>
        <p:txBody>
          <a:bodyPr/>
          <a:lstStyle>
            <a:lvl1pPr defTabSz="467359">
              <a:spcBef>
                <a:spcPts val="2200"/>
              </a:spcBef>
              <a:defRPr sz="4800"/>
            </a:lvl1pPr>
          </a:lstStyle>
          <a:p>
            <a:pPr/>
            <a:r>
              <a:t>árvore de jogo: solução</a:t>
            </a:r>
          </a:p>
        </p:txBody>
      </p:sp>
      <p:sp>
        <p:nvSpPr>
          <p:cNvPr id="369" name="50…"/>
          <p:cNvSpPr/>
          <p:nvPr/>
        </p:nvSpPr>
        <p:spPr>
          <a:xfrm>
            <a:off x="4377058" y="5483052"/>
            <a:ext cx="608585" cy="641696"/>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50</a:t>
            </a:r>
          </a:p>
          <a:p>
            <a:pPr algn="ctr">
              <a:lnSpc>
                <a:spcPct val="80000"/>
              </a:lnSpc>
              <a:spcBef>
                <a:spcPts val="0"/>
              </a:spcBef>
              <a:defRPr cap="all" sz="1700">
                <a:solidFill>
                  <a:srgbClr val="FFFFFF"/>
                </a:solidFill>
                <a:latin typeface="+mn-lt"/>
                <a:ea typeface="+mn-ea"/>
                <a:cs typeface="+mn-cs"/>
                <a:sym typeface="DIN Condensed"/>
              </a:defRPr>
            </a:pPr>
            <a:r>
              <a:t>-50</a:t>
            </a:r>
          </a:p>
        </p:txBody>
      </p:sp>
      <p:sp>
        <p:nvSpPr>
          <p:cNvPr id="370" name="1…"/>
          <p:cNvSpPr/>
          <p:nvPr/>
        </p:nvSpPr>
        <p:spPr>
          <a:xfrm>
            <a:off x="6705443" y="6081630"/>
            <a:ext cx="608585" cy="641696"/>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1</a:t>
            </a:r>
          </a:p>
          <a:p>
            <a:pPr algn="ctr">
              <a:lnSpc>
                <a:spcPct val="80000"/>
              </a:lnSpc>
              <a:spcBef>
                <a:spcPts val="0"/>
              </a:spcBef>
              <a:defRPr cap="all" sz="1700">
                <a:solidFill>
                  <a:srgbClr val="FFFFFF"/>
                </a:solidFill>
                <a:latin typeface="+mn-lt"/>
                <a:ea typeface="+mn-ea"/>
                <a:cs typeface="+mn-cs"/>
                <a:sym typeface="DIN Condensed"/>
              </a:defRPr>
            </a:pPr>
            <a:r>
              <a:t>3</a:t>
            </a:r>
          </a:p>
        </p:txBody>
      </p:sp>
      <p:sp>
        <p:nvSpPr>
          <p:cNvPr id="371" name="-5…"/>
          <p:cNvSpPr/>
          <p:nvPr/>
        </p:nvSpPr>
        <p:spPr>
          <a:xfrm>
            <a:off x="8006804" y="5288261"/>
            <a:ext cx="608585" cy="641697"/>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a:t>
            </a:r>
          </a:p>
          <a:p>
            <a:pPr algn="ctr">
              <a:lnSpc>
                <a:spcPct val="80000"/>
              </a:lnSpc>
              <a:spcBef>
                <a:spcPts val="0"/>
              </a:spcBef>
              <a:defRPr cap="all" sz="1700">
                <a:solidFill>
                  <a:srgbClr val="FFFFFF"/>
                </a:solidFill>
                <a:latin typeface="+mn-lt"/>
                <a:ea typeface="+mn-ea"/>
                <a:cs typeface="+mn-cs"/>
                <a:sym typeface="DIN Condensed"/>
              </a:defRPr>
            </a:pPr>
            <a:r>
              <a:t>15</a:t>
            </a:r>
          </a:p>
        </p:txBody>
      </p:sp>
      <p:cxnSp>
        <p:nvCxnSpPr>
          <p:cNvPr id="372" name="Connection Line"/>
          <p:cNvCxnSpPr>
            <a:stCxn id="375" idx="0"/>
            <a:endCxn id="383" idx="0"/>
          </p:cNvCxnSpPr>
          <p:nvPr/>
        </p:nvCxnSpPr>
        <p:spPr>
          <a:xfrm>
            <a:off x="6597760" y="4959350"/>
            <a:ext cx="1" cy="2506074"/>
          </a:xfrm>
          <a:prstGeom prst="straightConnector1">
            <a:avLst/>
          </a:prstGeom>
          <a:ln w="38100">
            <a:solidFill>
              <a:srgbClr val="222222"/>
            </a:solidFill>
            <a:miter lim="400000"/>
          </a:ln>
        </p:spPr>
      </p:cxnSp>
      <p:cxnSp>
        <p:nvCxnSpPr>
          <p:cNvPr id="373" name="Connection Line"/>
          <p:cNvCxnSpPr>
            <a:stCxn id="382" idx="0"/>
            <a:endCxn id="375" idx="0"/>
          </p:cNvCxnSpPr>
          <p:nvPr/>
        </p:nvCxnSpPr>
        <p:spPr>
          <a:xfrm flipV="1">
            <a:off x="3524360" y="4959350"/>
            <a:ext cx="3073401" cy="2506074"/>
          </a:xfrm>
          <a:prstGeom prst="straightConnector1">
            <a:avLst/>
          </a:prstGeom>
          <a:ln w="101600" cap="rnd">
            <a:solidFill>
              <a:schemeClr val="accent4"/>
            </a:solidFill>
            <a:miter lim="400000"/>
          </a:ln>
        </p:spPr>
      </p:cxnSp>
      <p:cxnSp>
        <p:nvCxnSpPr>
          <p:cNvPr id="374" name="Connection Line"/>
          <p:cNvCxnSpPr>
            <a:stCxn id="375" idx="0"/>
            <a:endCxn id="384" idx="0"/>
          </p:cNvCxnSpPr>
          <p:nvPr/>
        </p:nvCxnSpPr>
        <p:spPr>
          <a:xfrm>
            <a:off x="6597760" y="4959350"/>
            <a:ext cx="3073401" cy="2506074"/>
          </a:xfrm>
          <a:prstGeom prst="straightConnector1">
            <a:avLst/>
          </a:prstGeom>
          <a:ln w="38100">
            <a:solidFill>
              <a:srgbClr val="222222"/>
            </a:solidFill>
            <a:miter lim="400000"/>
          </a:ln>
        </p:spPr>
      </p:cxnSp>
      <p:sp>
        <p:nvSpPr>
          <p:cNvPr id="375" name="s0"/>
          <p:cNvSpPr/>
          <p:nvPr/>
        </p:nvSpPr>
        <p:spPr>
          <a:xfrm>
            <a:off x="6051189" y="4412778"/>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376" name="50"/>
          <p:cNvSpPr/>
          <p:nvPr/>
        </p:nvSpPr>
        <p:spPr>
          <a:xfrm>
            <a:off x="221085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377" name="-50"/>
          <p:cNvSpPr/>
          <p:nvPr/>
        </p:nvSpPr>
        <p:spPr>
          <a:xfrm>
            <a:off x="4017261"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378" name="1"/>
          <p:cNvSpPr/>
          <p:nvPr/>
        </p:nvSpPr>
        <p:spPr>
          <a:xfrm>
            <a:off x="5472555"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379" name="3"/>
          <p:cNvSpPr/>
          <p:nvPr/>
        </p:nvSpPr>
        <p:spPr>
          <a:xfrm>
            <a:off x="7013002"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380" name="-5"/>
          <p:cNvSpPr/>
          <p:nvPr/>
        </p:nvSpPr>
        <p:spPr>
          <a:xfrm>
            <a:off x="8565788"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381" name="15"/>
          <p:cNvSpPr/>
          <p:nvPr/>
        </p:nvSpPr>
        <p:spPr>
          <a:xfrm>
            <a:off x="1000874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382" name="Triangle"/>
          <p:cNvSpPr/>
          <p:nvPr/>
        </p:nvSpPr>
        <p:spPr>
          <a:xfrm rot="10800000">
            <a:off x="29777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3" name="Triangle"/>
          <p:cNvSpPr/>
          <p:nvPr/>
        </p:nvSpPr>
        <p:spPr>
          <a:xfrm rot="10800000">
            <a:off x="6051189" y="6918852"/>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384" name="Triangle"/>
          <p:cNvSpPr/>
          <p:nvPr/>
        </p:nvSpPr>
        <p:spPr>
          <a:xfrm rot="10800000">
            <a:off x="91245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385" name="Connection Line"/>
          <p:cNvCxnSpPr>
            <a:stCxn id="384" idx="0"/>
            <a:endCxn id="381" idx="0"/>
          </p:cNvCxnSpPr>
          <p:nvPr/>
        </p:nvCxnSpPr>
        <p:spPr>
          <a:xfrm>
            <a:off x="9671160" y="7465423"/>
            <a:ext cx="699535" cy="1418227"/>
          </a:xfrm>
          <a:prstGeom prst="straightConnector1">
            <a:avLst/>
          </a:prstGeom>
          <a:ln w="101600" cap="rnd">
            <a:solidFill>
              <a:schemeClr val="accent4"/>
            </a:solidFill>
            <a:miter lim="400000"/>
          </a:ln>
        </p:spPr>
      </p:cxnSp>
      <p:cxnSp>
        <p:nvCxnSpPr>
          <p:cNvPr id="386" name="Connection Line"/>
          <p:cNvCxnSpPr>
            <a:stCxn id="382" idx="0"/>
            <a:endCxn id="377" idx="0"/>
          </p:cNvCxnSpPr>
          <p:nvPr/>
        </p:nvCxnSpPr>
        <p:spPr>
          <a:xfrm>
            <a:off x="3524360" y="7465423"/>
            <a:ext cx="854852" cy="1418227"/>
          </a:xfrm>
          <a:prstGeom prst="straightConnector1">
            <a:avLst/>
          </a:prstGeom>
          <a:ln w="101600" cap="rnd">
            <a:solidFill>
              <a:schemeClr val="accent4"/>
            </a:solidFill>
            <a:miter lim="400000"/>
          </a:ln>
        </p:spPr>
      </p:cxnSp>
      <p:cxnSp>
        <p:nvCxnSpPr>
          <p:cNvPr id="387" name="Connection Line"/>
          <p:cNvCxnSpPr>
            <a:stCxn id="376" idx="0"/>
            <a:endCxn id="382" idx="0"/>
          </p:cNvCxnSpPr>
          <p:nvPr/>
        </p:nvCxnSpPr>
        <p:spPr>
          <a:xfrm flipV="1">
            <a:off x="2572804" y="7465423"/>
            <a:ext cx="951557" cy="1418227"/>
          </a:xfrm>
          <a:prstGeom prst="straightConnector1">
            <a:avLst/>
          </a:prstGeom>
          <a:ln w="38100">
            <a:solidFill>
              <a:srgbClr val="222222"/>
            </a:solidFill>
            <a:miter lim="400000"/>
          </a:ln>
        </p:spPr>
      </p:cxnSp>
      <p:cxnSp>
        <p:nvCxnSpPr>
          <p:cNvPr id="388" name="Connection Line"/>
          <p:cNvCxnSpPr>
            <a:stCxn id="380" idx="0"/>
            <a:endCxn id="384" idx="0"/>
          </p:cNvCxnSpPr>
          <p:nvPr/>
        </p:nvCxnSpPr>
        <p:spPr>
          <a:xfrm flipV="1">
            <a:off x="8927738" y="7465423"/>
            <a:ext cx="743423" cy="1418227"/>
          </a:xfrm>
          <a:prstGeom prst="straightConnector1">
            <a:avLst/>
          </a:prstGeom>
          <a:ln w="38100">
            <a:solidFill>
              <a:srgbClr val="222222"/>
            </a:solidFill>
            <a:miter lim="400000"/>
          </a:ln>
        </p:spPr>
      </p:cxnSp>
      <p:cxnSp>
        <p:nvCxnSpPr>
          <p:cNvPr id="389" name="Connection Line"/>
          <p:cNvCxnSpPr>
            <a:stCxn id="383" idx="0"/>
            <a:endCxn id="379" idx="0"/>
          </p:cNvCxnSpPr>
          <p:nvPr/>
        </p:nvCxnSpPr>
        <p:spPr>
          <a:xfrm>
            <a:off x="6597760" y="7465423"/>
            <a:ext cx="777193" cy="1418227"/>
          </a:xfrm>
          <a:prstGeom prst="straightConnector1">
            <a:avLst/>
          </a:prstGeom>
          <a:ln w="38100">
            <a:solidFill>
              <a:srgbClr val="222222"/>
            </a:solidFill>
            <a:miter lim="400000"/>
          </a:ln>
        </p:spPr>
      </p:cxnSp>
      <p:cxnSp>
        <p:nvCxnSpPr>
          <p:cNvPr id="390" name="Connection Line"/>
          <p:cNvCxnSpPr>
            <a:stCxn id="378" idx="0"/>
            <a:endCxn id="383" idx="0"/>
          </p:cNvCxnSpPr>
          <p:nvPr/>
        </p:nvCxnSpPr>
        <p:spPr>
          <a:xfrm flipV="1">
            <a:off x="5834505" y="7465423"/>
            <a:ext cx="763256" cy="1418227"/>
          </a:xfrm>
          <a:prstGeom prst="straightConnector1">
            <a:avLst/>
          </a:prstGeom>
          <a:ln w="101600" cap="rnd">
            <a:solidFill>
              <a:schemeClr val="accent4"/>
            </a:solidFill>
            <a:miter lim="400000"/>
          </a:ln>
        </p:spPr>
      </p:cxnSp>
      <p:sp>
        <p:nvSpPr>
          <p:cNvPr id="391" name="MAX"/>
          <p:cNvSpPr txBox="1"/>
          <p:nvPr/>
        </p:nvSpPr>
        <p:spPr>
          <a:xfrm>
            <a:off x="11896597" y="4737100"/>
            <a:ext cx="6939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MAX</a:t>
            </a:r>
          </a:p>
        </p:txBody>
      </p:sp>
      <p:sp>
        <p:nvSpPr>
          <p:cNvPr id="392" name="MIN"/>
          <p:cNvSpPr txBox="1"/>
          <p:nvPr/>
        </p:nvSpPr>
        <p:spPr>
          <a:xfrm>
            <a:off x="11939269" y="7243173"/>
            <a:ext cx="60858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MIN</a:t>
            </a:r>
          </a:p>
        </p:txBody>
      </p:sp>
      <p:sp>
        <p:nvSpPr>
          <p:cNvPr id="393" name="UTILIDADE"/>
          <p:cNvSpPr txBox="1"/>
          <p:nvPr/>
        </p:nvSpPr>
        <p:spPr>
          <a:xfrm>
            <a:off x="11180150" y="8661400"/>
            <a:ext cx="14208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UTILIDADE</a:t>
            </a:r>
          </a:p>
        </p:txBody>
      </p:sp>
      <p:sp>
        <p:nvSpPr>
          <p:cNvPr id="394" name="s1"/>
          <p:cNvSpPr txBox="1"/>
          <p:nvPr/>
        </p:nvSpPr>
        <p:spPr>
          <a:xfrm>
            <a:off x="3350928" y="707198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395" name="s2"/>
          <p:cNvSpPr txBox="1"/>
          <p:nvPr/>
        </p:nvSpPr>
        <p:spPr>
          <a:xfrm>
            <a:off x="64243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396" name="s3"/>
          <p:cNvSpPr txBox="1"/>
          <p:nvPr/>
        </p:nvSpPr>
        <p:spPr>
          <a:xfrm>
            <a:off x="94977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pic>
        <p:nvPicPr>
          <p:cNvPr id="397" name="pi_textsc_min_(s.pdf" descr="pi_textsc_min_(s.pdf"/>
          <p:cNvPicPr>
            <a:picLocks noChangeAspect="1"/>
          </p:cNvPicPr>
          <p:nvPr/>
        </p:nvPicPr>
        <p:blipFill>
          <a:blip r:embed="rId2">
            <a:extLst/>
          </a:blip>
          <a:stretch>
            <a:fillRect/>
          </a:stretch>
        </p:blipFill>
        <p:spPr>
          <a:xfrm>
            <a:off x="765505" y="4543645"/>
            <a:ext cx="2984501" cy="469901"/>
          </a:xfrm>
          <a:prstGeom prst="rect">
            <a:avLst/>
          </a:prstGeom>
          <a:ln w="12700">
            <a:miter lim="400000"/>
          </a:ln>
        </p:spPr>
      </p:pic>
      <p:pic>
        <p:nvPicPr>
          <p:cNvPr id="398" name="pi_textsc_min_(s.pdf" descr="pi_textsc_min_(s.pdf"/>
          <p:cNvPicPr>
            <a:picLocks noChangeAspect="1"/>
          </p:cNvPicPr>
          <p:nvPr/>
        </p:nvPicPr>
        <p:blipFill>
          <a:blip r:embed="rId3">
            <a:extLst/>
          </a:blip>
          <a:stretch>
            <a:fillRect/>
          </a:stretch>
        </p:blipFill>
        <p:spPr>
          <a:xfrm>
            <a:off x="755697" y="5194645"/>
            <a:ext cx="2387601" cy="469901"/>
          </a:xfrm>
          <a:prstGeom prst="rect">
            <a:avLst/>
          </a:prstGeom>
          <a:ln w="12700">
            <a:miter lim="400000"/>
          </a:ln>
        </p:spPr>
      </p:pic>
      <p:pic>
        <p:nvPicPr>
          <p:cNvPr id="399" name="pi_textsc_min_(s.pdf" descr="pi_textsc_min_(s.pdf"/>
          <p:cNvPicPr>
            <a:picLocks noChangeAspect="1"/>
          </p:cNvPicPr>
          <p:nvPr/>
        </p:nvPicPr>
        <p:blipFill>
          <a:blip r:embed="rId4">
            <a:extLst/>
          </a:blip>
          <a:stretch>
            <a:fillRect/>
          </a:stretch>
        </p:blipFill>
        <p:spPr>
          <a:xfrm>
            <a:off x="768397" y="5845646"/>
            <a:ext cx="2616201" cy="469901"/>
          </a:xfrm>
          <a:prstGeom prst="rect">
            <a:avLst/>
          </a:prstGeom>
          <a:ln w="12700">
            <a:miter lim="400000"/>
          </a:ln>
        </p:spPr>
      </p:pic>
      <p:pic>
        <p:nvPicPr>
          <p:cNvPr id="400" name="pi_textsc_max_(s.pdf" descr="pi_textsc_max_(s.pdf"/>
          <p:cNvPicPr>
            <a:picLocks noChangeAspect="1"/>
          </p:cNvPicPr>
          <p:nvPr/>
        </p:nvPicPr>
        <p:blipFill>
          <a:blip r:embed="rId5">
            <a:extLst/>
          </a:blip>
          <a:stretch>
            <a:fillRect/>
          </a:stretch>
        </p:blipFill>
        <p:spPr>
          <a:xfrm>
            <a:off x="649089" y="3817443"/>
            <a:ext cx="4191001" cy="4699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Computa valor de política para cada nó recursivamente"/>
          <p:cNvSpPr txBox="1"/>
          <p:nvPr>
            <p:ph type="body" idx="1"/>
          </p:nvPr>
        </p:nvSpPr>
        <p:spPr>
          <a:prstGeom prst="rect">
            <a:avLst/>
          </a:prstGeom>
        </p:spPr>
        <p:txBody>
          <a:bodyPr/>
          <a:lstStyle/>
          <a:p>
            <a:pPr/>
            <a:r>
              <a:t>Computa valor de política para cada nó recursivamente</a:t>
            </a:r>
          </a:p>
        </p:txBody>
      </p:sp>
      <p:sp>
        <p:nvSpPr>
          <p:cNvPr id="403" name="árvore de jogo: avaliação"/>
          <p:cNvSpPr txBox="1"/>
          <p:nvPr>
            <p:ph type="title"/>
          </p:nvPr>
        </p:nvSpPr>
        <p:spPr>
          <a:prstGeom prst="rect">
            <a:avLst/>
          </a:prstGeom>
        </p:spPr>
        <p:txBody>
          <a:bodyPr/>
          <a:lstStyle>
            <a:lvl1pPr defTabSz="467359">
              <a:spcBef>
                <a:spcPts val="2200"/>
              </a:spcBef>
              <a:defRPr sz="4800"/>
            </a:lvl1pPr>
          </a:lstStyle>
          <a:p>
            <a:pPr/>
            <a:r>
              <a:t>árvore de jogo: avaliação</a:t>
            </a:r>
          </a:p>
        </p:txBody>
      </p:sp>
      <p:sp>
        <p:nvSpPr>
          <p:cNvPr id="404" name="50…"/>
          <p:cNvSpPr/>
          <p:nvPr/>
        </p:nvSpPr>
        <p:spPr>
          <a:xfrm>
            <a:off x="4377058" y="5483052"/>
            <a:ext cx="608585" cy="641696"/>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50</a:t>
            </a:r>
          </a:p>
          <a:p>
            <a:pPr algn="ctr">
              <a:lnSpc>
                <a:spcPct val="80000"/>
              </a:lnSpc>
              <a:spcBef>
                <a:spcPts val="0"/>
              </a:spcBef>
              <a:defRPr cap="all" sz="1700">
                <a:solidFill>
                  <a:srgbClr val="FFFFFF"/>
                </a:solidFill>
                <a:latin typeface="+mn-lt"/>
                <a:ea typeface="+mn-ea"/>
                <a:cs typeface="+mn-cs"/>
                <a:sym typeface="DIN Condensed"/>
              </a:defRPr>
            </a:pPr>
            <a:r>
              <a:t>-50</a:t>
            </a:r>
          </a:p>
        </p:txBody>
      </p:sp>
      <p:sp>
        <p:nvSpPr>
          <p:cNvPr id="405" name="1…"/>
          <p:cNvSpPr/>
          <p:nvPr/>
        </p:nvSpPr>
        <p:spPr>
          <a:xfrm>
            <a:off x="6705443" y="6081630"/>
            <a:ext cx="608585" cy="641696"/>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1</a:t>
            </a:r>
          </a:p>
          <a:p>
            <a:pPr algn="ctr">
              <a:lnSpc>
                <a:spcPct val="80000"/>
              </a:lnSpc>
              <a:spcBef>
                <a:spcPts val="0"/>
              </a:spcBef>
              <a:defRPr cap="all" sz="1700">
                <a:solidFill>
                  <a:srgbClr val="FFFFFF"/>
                </a:solidFill>
                <a:latin typeface="+mn-lt"/>
                <a:ea typeface="+mn-ea"/>
                <a:cs typeface="+mn-cs"/>
                <a:sym typeface="DIN Condensed"/>
              </a:defRPr>
            </a:pPr>
            <a:r>
              <a:t>3</a:t>
            </a:r>
          </a:p>
        </p:txBody>
      </p:sp>
      <p:sp>
        <p:nvSpPr>
          <p:cNvPr id="406" name="-5…"/>
          <p:cNvSpPr/>
          <p:nvPr/>
        </p:nvSpPr>
        <p:spPr>
          <a:xfrm>
            <a:off x="8006804" y="5288261"/>
            <a:ext cx="608585" cy="641697"/>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a:t>
            </a:r>
          </a:p>
          <a:p>
            <a:pPr algn="ctr">
              <a:lnSpc>
                <a:spcPct val="80000"/>
              </a:lnSpc>
              <a:spcBef>
                <a:spcPts val="0"/>
              </a:spcBef>
              <a:defRPr cap="all" sz="1700">
                <a:solidFill>
                  <a:srgbClr val="FFFFFF"/>
                </a:solidFill>
                <a:latin typeface="+mn-lt"/>
                <a:ea typeface="+mn-ea"/>
                <a:cs typeface="+mn-cs"/>
                <a:sym typeface="DIN Condensed"/>
              </a:defRPr>
            </a:pPr>
            <a:r>
              <a:t>15</a:t>
            </a:r>
          </a:p>
        </p:txBody>
      </p:sp>
      <p:cxnSp>
        <p:nvCxnSpPr>
          <p:cNvPr id="407" name="Connection Line"/>
          <p:cNvCxnSpPr>
            <a:stCxn id="411" idx="0"/>
            <a:endCxn id="419" idx="0"/>
          </p:cNvCxnSpPr>
          <p:nvPr/>
        </p:nvCxnSpPr>
        <p:spPr>
          <a:xfrm>
            <a:off x="6597760" y="4959350"/>
            <a:ext cx="1" cy="2506074"/>
          </a:xfrm>
          <a:prstGeom prst="straightConnector1">
            <a:avLst/>
          </a:prstGeom>
          <a:ln w="38100">
            <a:solidFill>
              <a:srgbClr val="222222"/>
            </a:solidFill>
            <a:miter lim="400000"/>
          </a:ln>
        </p:spPr>
      </p:cxnSp>
      <p:cxnSp>
        <p:nvCxnSpPr>
          <p:cNvPr id="408" name="Connection Line"/>
          <p:cNvCxnSpPr>
            <a:stCxn id="404" idx="0"/>
            <a:endCxn id="402" idx="0"/>
          </p:cNvCxnSpPr>
          <p:nvPr/>
        </p:nvCxnSpPr>
        <p:spPr>
          <a:xfrm flipV="1">
            <a:off x="4681350" y="4959350"/>
            <a:ext cx="1821050" cy="844550"/>
          </a:xfrm>
          <a:prstGeom prst="straightConnector1">
            <a:avLst/>
          </a:prstGeom>
          <a:ln w="25400">
            <a:solidFill>
              <a:schemeClr val="accent1"/>
            </a:solidFill>
            <a:miter lim="400000"/>
          </a:ln>
        </p:spPr>
      </p:cxnSp>
      <p:cxnSp>
        <p:nvCxnSpPr>
          <p:cNvPr id="409" name="Connection Line"/>
          <p:cNvCxnSpPr>
            <a:stCxn id="418" idx="0"/>
            <a:endCxn id="411" idx="0"/>
          </p:cNvCxnSpPr>
          <p:nvPr/>
        </p:nvCxnSpPr>
        <p:spPr>
          <a:xfrm flipV="1">
            <a:off x="3524360" y="4959350"/>
            <a:ext cx="3073401" cy="2506074"/>
          </a:xfrm>
          <a:prstGeom prst="straightConnector1">
            <a:avLst/>
          </a:prstGeom>
          <a:ln w="101600" cap="rnd">
            <a:solidFill>
              <a:schemeClr val="accent4"/>
            </a:solidFill>
            <a:miter lim="400000"/>
          </a:ln>
        </p:spPr>
      </p:cxnSp>
      <p:cxnSp>
        <p:nvCxnSpPr>
          <p:cNvPr id="410" name="Connection Line"/>
          <p:cNvCxnSpPr>
            <a:stCxn id="411" idx="0"/>
            <a:endCxn id="420" idx="0"/>
          </p:cNvCxnSpPr>
          <p:nvPr/>
        </p:nvCxnSpPr>
        <p:spPr>
          <a:xfrm>
            <a:off x="6597760" y="4959350"/>
            <a:ext cx="3073401" cy="2506074"/>
          </a:xfrm>
          <a:prstGeom prst="straightConnector1">
            <a:avLst/>
          </a:prstGeom>
          <a:ln w="38100">
            <a:solidFill>
              <a:srgbClr val="222222"/>
            </a:solidFill>
            <a:miter lim="400000"/>
          </a:ln>
        </p:spPr>
      </p:cxnSp>
      <p:sp>
        <p:nvSpPr>
          <p:cNvPr id="411" name="s0"/>
          <p:cNvSpPr/>
          <p:nvPr/>
        </p:nvSpPr>
        <p:spPr>
          <a:xfrm>
            <a:off x="6051189" y="4412778"/>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412" name="50"/>
          <p:cNvSpPr/>
          <p:nvPr/>
        </p:nvSpPr>
        <p:spPr>
          <a:xfrm>
            <a:off x="221085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413" name="-50"/>
          <p:cNvSpPr/>
          <p:nvPr/>
        </p:nvSpPr>
        <p:spPr>
          <a:xfrm>
            <a:off x="4017261"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414" name="1"/>
          <p:cNvSpPr/>
          <p:nvPr/>
        </p:nvSpPr>
        <p:spPr>
          <a:xfrm>
            <a:off x="5472555"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415" name="3"/>
          <p:cNvSpPr/>
          <p:nvPr/>
        </p:nvSpPr>
        <p:spPr>
          <a:xfrm>
            <a:off x="7013002"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416" name="-5"/>
          <p:cNvSpPr/>
          <p:nvPr/>
        </p:nvSpPr>
        <p:spPr>
          <a:xfrm>
            <a:off x="8565788"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417" name="15"/>
          <p:cNvSpPr/>
          <p:nvPr/>
        </p:nvSpPr>
        <p:spPr>
          <a:xfrm>
            <a:off x="1000874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418" name="Triangle"/>
          <p:cNvSpPr/>
          <p:nvPr/>
        </p:nvSpPr>
        <p:spPr>
          <a:xfrm rot="10800000">
            <a:off x="29777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19" name="Triangle"/>
          <p:cNvSpPr/>
          <p:nvPr/>
        </p:nvSpPr>
        <p:spPr>
          <a:xfrm rot="10800000">
            <a:off x="6051189" y="6918852"/>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20" name="Triangle"/>
          <p:cNvSpPr/>
          <p:nvPr/>
        </p:nvSpPr>
        <p:spPr>
          <a:xfrm rot="10800000">
            <a:off x="91245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421" name="Connection Line"/>
          <p:cNvCxnSpPr>
            <a:stCxn id="420" idx="0"/>
            <a:endCxn id="417" idx="0"/>
          </p:cNvCxnSpPr>
          <p:nvPr/>
        </p:nvCxnSpPr>
        <p:spPr>
          <a:xfrm>
            <a:off x="9671160" y="7465423"/>
            <a:ext cx="699535" cy="1418227"/>
          </a:xfrm>
          <a:prstGeom prst="straightConnector1">
            <a:avLst/>
          </a:prstGeom>
          <a:ln w="101600" cap="rnd">
            <a:solidFill>
              <a:schemeClr val="accent4"/>
            </a:solidFill>
            <a:miter lim="400000"/>
          </a:ln>
        </p:spPr>
      </p:cxnSp>
      <p:cxnSp>
        <p:nvCxnSpPr>
          <p:cNvPr id="422" name="Connection Line"/>
          <p:cNvCxnSpPr>
            <a:stCxn id="418" idx="0"/>
            <a:endCxn id="413" idx="0"/>
          </p:cNvCxnSpPr>
          <p:nvPr/>
        </p:nvCxnSpPr>
        <p:spPr>
          <a:xfrm>
            <a:off x="3524360" y="7465423"/>
            <a:ext cx="854852" cy="1418227"/>
          </a:xfrm>
          <a:prstGeom prst="straightConnector1">
            <a:avLst/>
          </a:prstGeom>
          <a:ln w="101600" cap="rnd">
            <a:solidFill>
              <a:schemeClr val="accent4"/>
            </a:solidFill>
            <a:miter lim="400000"/>
          </a:ln>
        </p:spPr>
      </p:cxnSp>
      <p:cxnSp>
        <p:nvCxnSpPr>
          <p:cNvPr id="423" name="Connection Line"/>
          <p:cNvCxnSpPr>
            <a:stCxn id="412" idx="0"/>
            <a:endCxn id="418" idx="0"/>
          </p:cNvCxnSpPr>
          <p:nvPr/>
        </p:nvCxnSpPr>
        <p:spPr>
          <a:xfrm flipV="1">
            <a:off x="2572804" y="7465423"/>
            <a:ext cx="951557" cy="1418227"/>
          </a:xfrm>
          <a:prstGeom prst="straightConnector1">
            <a:avLst/>
          </a:prstGeom>
          <a:ln w="38100">
            <a:solidFill>
              <a:srgbClr val="222222"/>
            </a:solidFill>
            <a:miter lim="400000"/>
          </a:ln>
        </p:spPr>
      </p:cxnSp>
      <p:cxnSp>
        <p:nvCxnSpPr>
          <p:cNvPr id="424" name="Connection Line"/>
          <p:cNvCxnSpPr>
            <a:stCxn id="416" idx="0"/>
            <a:endCxn id="420" idx="0"/>
          </p:cNvCxnSpPr>
          <p:nvPr/>
        </p:nvCxnSpPr>
        <p:spPr>
          <a:xfrm flipV="1">
            <a:off x="8927738" y="7465423"/>
            <a:ext cx="743423" cy="1418227"/>
          </a:xfrm>
          <a:prstGeom prst="straightConnector1">
            <a:avLst/>
          </a:prstGeom>
          <a:ln w="38100">
            <a:solidFill>
              <a:srgbClr val="222222"/>
            </a:solidFill>
            <a:miter lim="400000"/>
          </a:ln>
        </p:spPr>
      </p:cxnSp>
      <p:cxnSp>
        <p:nvCxnSpPr>
          <p:cNvPr id="425" name="Connection Line"/>
          <p:cNvCxnSpPr>
            <a:stCxn id="419" idx="0"/>
            <a:endCxn id="415" idx="0"/>
          </p:cNvCxnSpPr>
          <p:nvPr/>
        </p:nvCxnSpPr>
        <p:spPr>
          <a:xfrm>
            <a:off x="6597760" y="7465423"/>
            <a:ext cx="777193" cy="1418227"/>
          </a:xfrm>
          <a:prstGeom prst="straightConnector1">
            <a:avLst/>
          </a:prstGeom>
          <a:ln w="38100">
            <a:solidFill>
              <a:srgbClr val="222222"/>
            </a:solidFill>
            <a:miter lim="400000"/>
          </a:ln>
        </p:spPr>
      </p:cxnSp>
      <p:cxnSp>
        <p:nvCxnSpPr>
          <p:cNvPr id="426" name="Connection Line"/>
          <p:cNvCxnSpPr>
            <a:stCxn id="414" idx="0"/>
            <a:endCxn id="419" idx="0"/>
          </p:cNvCxnSpPr>
          <p:nvPr/>
        </p:nvCxnSpPr>
        <p:spPr>
          <a:xfrm flipV="1">
            <a:off x="5834505" y="7465423"/>
            <a:ext cx="763256" cy="1418227"/>
          </a:xfrm>
          <a:prstGeom prst="straightConnector1">
            <a:avLst/>
          </a:prstGeom>
          <a:ln w="101600" cap="rnd">
            <a:solidFill>
              <a:schemeClr val="accent4"/>
            </a:solidFill>
            <a:miter lim="400000"/>
          </a:ln>
        </p:spPr>
      </p:cxnSp>
      <p:sp>
        <p:nvSpPr>
          <p:cNvPr id="427" name="MAX"/>
          <p:cNvSpPr txBox="1"/>
          <p:nvPr/>
        </p:nvSpPr>
        <p:spPr>
          <a:xfrm>
            <a:off x="11896597" y="4737100"/>
            <a:ext cx="6939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MAX</a:t>
            </a:r>
          </a:p>
        </p:txBody>
      </p:sp>
      <p:sp>
        <p:nvSpPr>
          <p:cNvPr id="428" name="MIN"/>
          <p:cNvSpPr txBox="1"/>
          <p:nvPr/>
        </p:nvSpPr>
        <p:spPr>
          <a:xfrm>
            <a:off x="11939269" y="7243173"/>
            <a:ext cx="60858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MIN</a:t>
            </a:r>
          </a:p>
        </p:txBody>
      </p:sp>
      <p:sp>
        <p:nvSpPr>
          <p:cNvPr id="429" name="UTILIDADE"/>
          <p:cNvSpPr txBox="1"/>
          <p:nvPr/>
        </p:nvSpPr>
        <p:spPr>
          <a:xfrm>
            <a:off x="11180150" y="8661400"/>
            <a:ext cx="14208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UTILIDADE</a:t>
            </a:r>
          </a:p>
        </p:txBody>
      </p:sp>
      <p:sp>
        <p:nvSpPr>
          <p:cNvPr id="430" name="s1"/>
          <p:cNvSpPr txBox="1"/>
          <p:nvPr/>
        </p:nvSpPr>
        <p:spPr>
          <a:xfrm>
            <a:off x="3350928" y="707198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431" name="s2"/>
          <p:cNvSpPr txBox="1"/>
          <p:nvPr/>
        </p:nvSpPr>
        <p:spPr>
          <a:xfrm>
            <a:off x="64243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432" name="s3"/>
          <p:cNvSpPr txBox="1"/>
          <p:nvPr/>
        </p:nvSpPr>
        <p:spPr>
          <a:xfrm>
            <a:off x="94977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pic>
        <p:nvPicPr>
          <p:cNvPr id="433" name="pi_textsc_min_(s.pdf" descr="pi_textsc_min_(s.pdf"/>
          <p:cNvPicPr>
            <a:picLocks noChangeAspect="1"/>
          </p:cNvPicPr>
          <p:nvPr/>
        </p:nvPicPr>
        <p:blipFill>
          <a:blip r:embed="rId2">
            <a:extLst/>
          </a:blip>
          <a:stretch>
            <a:fillRect/>
          </a:stretch>
        </p:blipFill>
        <p:spPr>
          <a:xfrm>
            <a:off x="790905" y="3904415"/>
            <a:ext cx="2984501" cy="469901"/>
          </a:xfrm>
          <a:prstGeom prst="rect">
            <a:avLst/>
          </a:prstGeom>
          <a:ln w="12700">
            <a:miter lim="400000"/>
          </a:ln>
        </p:spPr>
      </p:pic>
      <p:pic>
        <p:nvPicPr>
          <p:cNvPr id="434" name="pi_textsc_min_(s.pdf" descr="pi_textsc_min_(s.pdf"/>
          <p:cNvPicPr>
            <a:picLocks noChangeAspect="1"/>
          </p:cNvPicPr>
          <p:nvPr/>
        </p:nvPicPr>
        <p:blipFill>
          <a:blip r:embed="rId3">
            <a:extLst/>
          </a:blip>
          <a:stretch>
            <a:fillRect/>
          </a:stretch>
        </p:blipFill>
        <p:spPr>
          <a:xfrm>
            <a:off x="755697" y="4559645"/>
            <a:ext cx="2387601" cy="469901"/>
          </a:xfrm>
          <a:prstGeom prst="rect">
            <a:avLst/>
          </a:prstGeom>
          <a:ln w="12700">
            <a:miter lim="400000"/>
          </a:ln>
        </p:spPr>
      </p:pic>
      <p:pic>
        <p:nvPicPr>
          <p:cNvPr id="435" name="pi_textsc_min_(s.pdf" descr="pi_textsc_min_(s.pdf"/>
          <p:cNvPicPr>
            <a:picLocks noChangeAspect="1"/>
          </p:cNvPicPr>
          <p:nvPr/>
        </p:nvPicPr>
        <p:blipFill>
          <a:blip r:embed="rId4">
            <a:extLst/>
          </a:blip>
          <a:stretch>
            <a:fillRect/>
          </a:stretch>
        </p:blipFill>
        <p:spPr>
          <a:xfrm>
            <a:off x="768397" y="5210646"/>
            <a:ext cx="2616201" cy="469901"/>
          </a:xfrm>
          <a:prstGeom prst="rect">
            <a:avLst/>
          </a:prstGeom>
          <a:ln w="12700">
            <a:miter lim="400000"/>
          </a:ln>
        </p:spPr>
      </p:pic>
      <p:pic>
        <p:nvPicPr>
          <p:cNvPr id="436" name="V(-50)=-50.pdf" descr="V(-50)=-50.pdf"/>
          <p:cNvPicPr>
            <a:picLocks noChangeAspect="1"/>
          </p:cNvPicPr>
          <p:nvPr/>
        </p:nvPicPr>
        <p:blipFill>
          <a:blip r:embed="rId5">
            <a:extLst/>
          </a:blip>
          <a:stretch>
            <a:fillRect/>
          </a:stretch>
        </p:blipFill>
        <p:spPr>
          <a:xfrm>
            <a:off x="3636365" y="9250300"/>
            <a:ext cx="2464096" cy="396399"/>
          </a:xfrm>
          <a:prstGeom prst="rect">
            <a:avLst/>
          </a:prstGeom>
          <a:ln w="12700">
            <a:miter lim="400000"/>
          </a:ln>
        </p:spPr>
      </p:pic>
      <p:pic>
        <p:nvPicPr>
          <p:cNvPr id="437" name="V(s_1)=-50.pdf" descr="V(s_1)=-50.pdf"/>
          <p:cNvPicPr>
            <a:picLocks noChangeAspect="1"/>
          </p:cNvPicPr>
          <p:nvPr/>
        </p:nvPicPr>
        <p:blipFill>
          <a:blip r:embed="rId6">
            <a:extLst/>
          </a:blip>
          <a:stretch>
            <a:fillRect/>
          </a:stretch>
        </p:blipFill>
        <p:spPr>
          <a:xfrm>
            <a:off x="483433" y="7162532"/>
            <a:ext cx="2527301" cy="469901"/>
          </a:xfrm>
          <a:prstGeom prst="rect">
            <a:avLst/>
          </a:prstGeom>
          <a:ln w="12700">
            <a:miter lim="400000"/>
          </a:ln>
        </p:spPr>
      </p:pic>
      <p:pic>
        <p:nvPicPr>
          <p:cNvPr id="438" name="V(s_2)=1.pdf" descr="V(s_2)=1.pdf"/>
          <p:cNvPicPr>
            <a:picLocks noChangeAspect="1"/>
          </p:cNvPicPr>
          <p:nvPr/>
        </p:nvPicPr>
        <p:blipFill>
          <a:blip r:embed="rId7">
            <a:extLst/>
          </a:blip>
          <a:stretch>
            <a:fillRect/>
          </a:stretch>
        </p:blipFill>
        <p:spPr>
          <a:xfrm>
            <a:off x="4203810" y="7162532"/>
            <a:ext cx="1917701" cy="469901"/>
          </a:xfrm>
          <a:prstGeom prst="rect">
            <a:avLst/>
          </a:prstGeom>
          <a:ln w="12700">
            <a:miter lim="400000"/>
          </a:ln>
        </p:spPr>
      </p:pic>
      <p:pic>
        <p:nvPicPr>
          <p:cNvPr id="439" name="V(s_3)=15.pdf" descr="V(s_3)=15.pdf"/>
          <p:cNvPicPr>
            <a:picLocks noChangeAspect="1"/>
          </p:cNvPicPr>
          <p:nvPr/>
        </p:nvPicPr>
        <p:blipFill>
          <a:blip r:embed="rId8">
            <a:extLst/>
          </a:blip>
          <a:stretch>
            <a:fillRect/>
          </a:stretch>
        </p:blipFill>
        <p:spPr>
          <a:xfrm>
            <a:off x="7102130" y="7162532"/>
            <a:ext cx="2159001" cy="469901"/>
          </a:xfrm>
          <a:prstGeom prst="rect">
            <a:avLst/>
          </a:prstGeom>
          <a:ln w="12700">
            <a:miter lim="400000"/>
          </a:ln>
        </p:spPr>
      </p:pic>
      <p:pic>
        <p:nvPicPr>
          <p:cNvPr id="440" name="V_pi(s_0)=-50.pdf" descr="V_pi(s_0)=-50.pdf"/>
          <p:cNvPicPr>
            <a:picLocks noChangeAspect="1"/>
          </p:cNvPicPr>
          <p:nvPr/>
        </p:nvPicPr>
        <p:blipFill>
          <a:blip r:embed="rId9">
            <a:extLst/>
          </a:blip>
          <a:stretch>
            <a:fillRect/>
          </a:stretch>
        </p:blipFill>
        <p:spPr>
          <a:xfrm>
            <a:off x="6977596" y="4425816"/>
            <a:ext cx="2667001" cy="469901"/>
          </a:xfrm>
          <a:prstGeom prst="rect">
            <a:avLst/>
          </a:prstGeom>
          <a:ln w="12700">
            <a:miter lim="400000"/>
          </a:ln>
        </p:spPr>
      </p:pic>
      <p:pic>
        <p:nvPicPr>
          <p:cNvPr id="441" name="pi_textsc_max_(s.pdf" descr="pi_textsc_max_(s.pdf"/>
          <p:cNvPicPr>
            <a:picLocks noChangeAspect="1"/>
          </p:cNvPicPr>
          <p:nvPr/>
        </p:nvPicPr>
        <p:blipFill>
          <a:blip r:embed="rId10">
            <a:extLst/>
          </a:blip>
          <a:stretch>
            <a:fillRect/>
          </a:stretch>
        </p:blipFill>
        <p:spPr>
          <a:xfrm>
            <a:off x="699889" y="3309443"/>
            <a:ext cx="4191001" cy="4699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7" grpId="1"/>
      <p:bldP build="whole" bldLvl="1" animBg="1" rev="0" advAuto="0" spid="440" grpId="4"/>
      <p:bldP build="whole" bldLvl="1" animBg="1" rev="0" advAuto="0" spid="439" grpId="3"/>
      <p:bldP build="whole" bldLvl="1" animBg="1" rev="0" advAuto="0" spid="438"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3" name="Picture 3" descr="Picture 3"/>
          <p:cNvPicPr>
            <a:picLocks noChangeAspect="1"/>
          </p:cNvPicPr>
          <p:nvPr/>
        </p:nvPicPr>
        <p:blipFill>
          <a:blip r:embed="rId2">
            <a:extLst/>
          </a:blip>
          <a:stretch>
            <a:fillRect/>
          </a:stretch>
        </p:blipFill>
        <p:spPr>
          <a:xfrm>
            <a:off x="7208585" y="559275"/>
            <a:ext cx="5484169" cy="5072064"/>
          </a:xfrm>
          <a:prstGeom prst="rect">
            <a:avLst/>
          </a:prstGeom>
          <a:ln w="12700">
            <a:miter lim="400000"/>
          </a:ln>
        </p:spPr>
      </p:pic>
      <p:sp>
        <p:nvSpPr>
          <p:cNvPr id="444" name="Solução de pior caso…"/>
          <p:cNvSpPr txBox="1"/>
          <p:nvPr>
            <p:ph type="body" idx="1"/>
          </p:nvPr>
        </p:nvSpPr>
        <p:spPr>
          <a:xfrm>
            <a:off x="406400" y="1905000"/>
            <a:ext cx="7224962" cy="7254280"/>
          </a:xfrm>
          <a:prstGeom prst="rect">
            <a:avLst/>
          </a:prstGeom>
        </p:spPr>
        <p:txBody>
          <a:bodyPr/>
          <a:lstStyle/>
          <a:p>
            <a:pPr/>
            <a:r>
              <a:t>Solução de pior caso</a:t>
            </a:r>
          </a:p>
          <a:p>
            <a:pPr/>
            <a:r>
              <a:t>Escolher ação supondo adversário “racional”, que maximiza sua utilidade também supondo um adversário “racional”, que …</a:t>
            </a:r>
          </a:p>
          <a:p>
            <a:pPr/>
          </a:p>
          <a:p>
            <a:pPr/>
            <a:r>
              <a:t>Ações “irracionais” do adversário levam a aumento do valor do jogo para jogador MAX</a:t>
            </a:r>
          </a:p>
        </p:txBody>
      </p:sp>
      <p:sp>
        <p:nvSpPr>
          <p:cNvPr id="445" name="solução minimax"/>
          <p:cNvSpPr txBox="1"/>
          <p:nvPr>
            <p:ph type="title"/>
          </p:nvPr>
        </p:nvSpPr>
        <p:spPr>
          <a:prstGeom prst="rect">
            <a:avLst/>
          </a:prstGeom>
        </p:spPr>
        <p:txBody>
          <a:bodyPr/>
          <a:lstStyle>
            <a:lvl1pPr defTabSz="467359">
              <a:spcBef>
                <a:spcPts val="2200"/>
              </a:spcBef>
              <a:defRPr sz="4800"/>
            </a:lvl1pPr>
          </a:lstStyle>
          <a:p>
            <a:pPr/>
            <a:r>
              <a:t>solução minimax</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solidFill>
      </p:bgPr>
    </p:bg>
    <p:spTree>
      <p:nvGrpSpPr>
        <p:cNvPr id="1" name=""/>
        <p:cNvGrpSpPr/>
        <p:nvPr/>
      </p:nvGrpSpPr>
      <p:grpSpPr>
        <a:xfrm>
          <a:off x="0" y="0"/>
          <a:ext cx="0" cy="0"/>
          <a:chOff x="0" y="0"/>
          <a:chExt cx="0" cy="0"/>
        </a:xfrm>
      </p:grpSpPr>
      <p:sp>
        <p:nvSpPr>
          <p:cNvPr id="192" name="Busca determinística…"/>
          <p:cNvSpPr txBox="1"/>
          <p:nvPr>
            <p:ph type="body" idx="1"/>
          </p:nvPr>
        </p:nvSpPr>
        <p:spPr>
          <a:xfrm>
            <a:off x="406400" y="1778000"/>
            <a:ext cx="12192000" cy="7593757"/>
          </a:xfrm>
          <a:prstGeom prst="rect">
            <a:avLst/>
          </a:prstGeom>
        </p:spPr>
        <p:txBody>
          <a:bodyPr/>
          <a:lstStyle/>
          <a:p>
            <a:pPr marL="408940" indent="-408940" defTabSz="537463">
              <a:spcBef>
                <a:spcPts val="2500"/>
              </a:spcBef>
              <a:defRPr sz="3128">
                <a:solidFill>
                  <a:schemeClr val="accent6">
                    <a:hueOff val="-2153150"/>
                    <a:satOff val="-11264"/>
                    <a:lumOff val="-15786"/>
                  </a:schemeClr>
                </a:solidFill>
              </a:defRPr>
            </a:pPr>
            <a:r>
              <a:t>Busca determinística</a:t>
            </a:r>
          </a:p>
          <a:p>
            <a:pPr lvl="1" marL="817880" indent="-408940" defTabSz="537463">
              <a:spcBef>
                <a:spcPts val="2500"/>
              </a:spcBef>
              <a:defRPr sz="3128">
                <a:solidFill>
                  <a:srgbClr val="222222"/>
                </a:solidFill>
              </a:defRPr>
            </a:pPr>
            <a:r>
              <a:t>representação de estado (espaço de estados)</a:t>
            </a:r>
          </a:p>
          <a:p>
            <a:pPr lvl="1" marL="817880" indent="-408940" defTabSz="537463">
              <a:spcBef>
                <a:spcPts val="2500"/>
              </a:spcBef>
              <a:defRPr sz="3128">
                <a:solidFill>
                  <a:srgbClr val="222222"/>
                </a:solidFill>
              </a:defRPr>
            </a:pPr>
            <a:r>
              <a:t>algoritmos de busca em árvore/grafo (espaço de soluções)</a:t>
            </a:r>
          </a:p>
          <a:p>
            <a:pPr lvl="1" marL="817880" indent="-408940" defTabSz="537463">
              <a:spcBef>
                <a:spcPts val="2500"/>
              </a:spcBef>
              <a:defRPr sz="3128">
                <a:solidFill>
                  <a:schemeClr val="accent6">
                    <a:hueOff val="-2153150"/>
                    <a:satOff val="-11264"/>
                    <a:lumOff val="-15786"/>
                  </a:schemeClr>
                </a:solidFill>
              </a:defRPr>
            </a:pPr>
            <a:r>
              <a:t>Busca cega</a:t>
            </a:r>
          </a:p>
          <a:p>
            <a:pPr lvl="2" marL="1226819" indent="-408940" defTabSz="537463">
              <a:spcBef>
                <a:spcPts val="2500"/>
              </a:spcBef>
              <a:defRPr sz="3128">
                <a:solidFill>
                  <a:srgbClr val="222222"/>
                </a:solidFill>
              </a:defRPr>
            </a:pPr>
            <a:r>
              <a:t>profundidade, largura, custo uniforme</a:t>
            </a:r>
          </a:p>
          <a:p>
            <a:pPr lvl="1" marL="817880" indent="-408940" defTabSz="537463">
              <a:spcBef>
                <a:spcPts val="2500"/>
              </a:spcBef>
              <a:defRPr sz="3128">
                <a:solidFill>
                  <a:schemeClr val="accent6">
                    <a:hueOff val="-2153150"/>
                    <a:satOff val="-11264"/>
                    <a:lumOff val="-15786"/>
                  </a:schemeClr>
                </a:solidFill>
              </a:defRPr>
            </a:pPr>
            <a:r>
              <a:t>Busca informada</a:t>
            </a:r>
          </a:p>
          <a:p>
            <a:pPr lvl="2" marL="1226819" indent="-408940" defTabSz="537463">
              <a:spcBef>
                <a:spcPts val="2500"/>
              </a:spcBef>
              <a:defRPr sz="3128">
                <a:solidFill>
                  <a:srgbClr val="222222"/>
                </a:solidFill>
              </a:defRPr>
            </a:pPr>
            <a:r>
              <a:t>Melhor escolha, A*</a:t>
            </a:r>
          </a:p>
          <a:p>
            <a:pPr marL="408940" indent="-408940" defTabSz="537463">
              <a:spcBef>
                <a:spcPts val="2500"/>
              </a:spcBef>
              <a:defRPr sz="3128">
                <a:solidFill>
                  <a:schemeClr val="accent6">
                    <a:hueOff val="-2153150"/>
                    <a:satOff val="-11264"/>
                    <a:lumOff val="-15786"/>
                  </a:schemeClr>
                </a:solidFill>
              </a:defRPr>
            </a:pPr>
            <a:r>
              <a:t>Busca não-determinística</a:t>
            </a:r>
          </a:p>
          <a:p>
            <a:pPr lvl="1" marL="817880" indent="-408940" defTabSz="537463">
              <a:spcBef>
                <a:spcPts val="2500"/>
              </a:spcBef>
              <a:defRPr sz="3128">
                <a:solidFill>
                  <a:srgbClr val="000000"/>
                </a:solidFill>
              </a:defRPr>
            </a:pPr>
            <a:r>
              <a:t>Busca AND-OR, determinização</a:t>
            </a:r>
          </a:p>
        </p:txBody>
      </p:sp>
      <p:sp>
        <p:nvSpPr>
          <p:cNvPr id="193" name="revisão"/>
          <p:cNvSpPr txBox="1"/>
          <p:nvPr>
            <p:ph type="title"/>
          </p:nvPr>
        </p:nvSpPr>
        <p:spPr>
          <a:prstGeom prst="rect">
            <a:avLst/>
          </a:prstGeom>
        </p:spPr>
        <p:txBody>
          <a:bodyPr/>
          <a:lstStyle>
            <a:lvl1pPr defTabSz="467359">
              <a:spcBef>
                <a:spcPts val="2200"/>
              </a:spcBef>
              <a:defRPr sz="4800">
                <a:solidFill>
                  <a:schemeClr val="accent6">
                    <a:hueOff val="-2153150"/>
                    <a:satOff val="-11264"/>
                    <a:lumOff val="-15786"/>
                  </a:schemeClr>
                </a:solidFill>
              </a:defRPr>
            </a:lvl1pPr>
          </a:lstStyle>
          <a:p>
            <a:pPr/>
            <a:r>
              <a:t>revisão</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olução minimax “BOTTOM-UP”"/>
          <p:cNvSpPr txBox="1"/>
          <p:nvPr>
            <p:ph type="title"/>
          </p:nvPr>
        </p:nvSpPr>
        <p:spPr>
          <a:prstGeom prst="rect">
            <a:avLst/>
          </a:prstGeom>
        </p:spPr>
        <p:txBody>
          <a:bodyPr/>
          <a:lstStyle/>
          <a:p>
            <a:pPr defTabSz="467359">
              <a:spcBef>
                <a:spcPts val="2200"/>
              </a:spcBef>
              <a:defRPr sz="4800"/>
            </a:pPr>
            <a:r>
              <a:t>Solução minimax </a:t>
            </a:r>
            <a:r>
              <a:rPr>
                <a:solidFill>
                  <a:srgbClr val="838787"/>
                </a:solidFill>
              </a:rPr>
              <a:t>“BOTTOM-UP”</a:t>
            </a:r>
          </a:p>
        </p:txBody>
      </p:sp>
      <p:sp>
        <p:nvSpPr>
          <p:cNvPr id="448" name="50…"/>
          <p:cNvSpPr/>
          <p:nvPr/>
        </p:nvSpPr>
        <p:spPr>
          <a:xfrm>
            <a:off x="4377058" y="5483052"/>
            <a:ext cx="608585" cy="641696"/>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50</a:t>
            </a:r>
          </a:p>
          <a:p>
            <a:pPr algn="ctr">
              <a:lnSpc>
                <a:spcPct val="80000"/>
              </a:lnSpc>
              <a:spcBef>
                <a:spcPts val="0"/>
              </a:spcBef>
              <a:defRPr cap="all" sz="1700">
                <a:solidFill>
                  <a:srgbClr val="FFFFFF"/>
                </a:solidFill>
                <a:latin typeface="+mn-lt"/>
                <a:ea typeface="+mn-ea"/>
                <a:cs typeface="+mn-cs"/>
                <a:sym typeface="DIN Condensed"/>
              </a:defRPr>
            </a:pPr>
            <a:r>
              <a:t>-50</a:t>
            </a:r>
          </a:p>
        </p:txBody>
      </p:sp>
      <p:sp>
        <p:nvSpPr>
          <p:cNvPr id="449" name="1…"/>
          <p:cNvSpPr/>
          <p:nvPr/>
        </p:nvSpPr>
        <p:spPr>
          <a:xfrm>
            <a:off x="6705443" y="6081630"/>
            <a:ext cx="608585" cy="641696"/>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1</a:t>
            </a:r>
          </a:p>
          <a:p>
            <a:pPr algn="ctr">
              <a:lnSpc>
                <a:spcPct val="80000"/>
              </a:lnSpc>
              <a:spcBef>
                <a:spcPts val="0"/>
              </a:spcBef>
              <a:defRPr cap="all" sz="1700">
                <a:solidFill>
                  <a:srgbClr val="FFFFFF"/>
                </a:solidFill>
                <a:latin typeface="+mn-lt"/>
                <a:ea typeface="+mn-ea"/>
                <a:cs typeface="+mn-cs"/>
                <a:sym typeface="DIN Condensed"/>
              </a:defRPr>
            </a:pPr>
            <a:r>
              <a:t>3</a:t>
            </a:r>
          </a:p>
        </p:txBody>
      </p:sp>
      <p:sp>
        <p:nvSpPr>
          <p:cNvPr id="450" name="-5…"/>
          <p:cNvSpPr/>
          <p:nvPr/>
        </p:nvSpPr>
        <p:spPr>
          <a:xfrm>
            <a:off x="8006804" y="5288261"/>
            <a:ext cx="608585" cy="641697"/>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a:t>
            </a:r>
          </a:p>
          <a:p>
            <a:pPr algn="ctr">
              <a:lnSpc>
                <a:spcPct val="80000"/>
              </a:lnSpc>
              <a:spcBef>
                <a:spcPts val="0"/>
              </a:spcBef>
              <a:defRPr cap="all" sz="1700">
                <a:solidFill>
                  <a:srgbClr val="FFFFFF"/>
                </a:solidFill>
                <a:latin typeface="+mn-lt"/>
                <a:ea typeface="+mn-ea"/>
                <a:cs typeface="+mn-cs"/>
                <a:sym typeface="DIN Condensed"/>
              </a:defRPr>
            </a:pPr>
            <a:r>
              <a:t>15</a:t>
            </a:r>
          </a:p>
        </p:txBody>
      </p:sp>
      <p:cxnSp>
        <p:nvCxnSpPr>
          <p:cNvPr id="451" name="Connection Line"/>
          <p:cNvCxnSpPr>
            <a:stCxn id="454" idx="0"/>
            <a:endCxn id="462" idx="0"/>
          </p:cNvCxnSpPr>
          <p:nvPr/>
        </p:nvCxnSpPr>
        <p:spPr>
          <a:xfrm>
            <a:off x="6597760" y="4959350"/>
            <a:ext cx="1" cy="2506074"/>
          </a:xfrm>
          <a:prstGeom prst="straightConnector1">
            <a:avLst/>
          </a:prstGeom>
          <a:ln w="38100">
            <a:solidFill>
              <a:srgbClr val="222222"/>
            </a:solidFill>
            <a:miter lim="400000"/>
          </a:ln>
        </p:spPr>
      </p:cxnSp>
      <p:cxnSp>
        <p:nvCxnSpPr>
          <p:cNvPr id="452" name="Connection Line"/>
          <p:cNvCxnSpPr>
            <a:stCxn id="461" idx="0"/>
            <a:endCxn id="454" idx="0"/>
          </p:cNvCxnSpPr>
          <p:nvPr/>
        </p:nvCxnSpPr>
        <p:spPr>
          <a:xfrm flipV="1">
            <a:off x="3524360" y="4959350"/>
            <a:ext cx="3073401" cy="2506074"/>
          </a:xfrm>
          <a:prstGeom prst="straightConnector1">
            <a:avLst/>
          </a:prstGeom>
          <a:ln w="38100">
            <a:solidFill>
              <a:srgbClr val="222222"/>
            </a:solidFill>
            <a:miter lim="400000"/>
          </a:ln>
        </p:spPr>
      </p:cxnSp>
      <p:cxnSp>
        <p:nvCxnSpPr>
          <p:cNvPr id="453" name="Connection Line"/>
          <p:cNvCxnSpPr>
            <a:stCxn id="454" idx="0"/>
            <a:endCxn id="463" idx="0"/>
          </p:cNvCxnSpPr>
          <p:nvPr/>
        </p:nvCxnSpPr>
        <p:spPr>
          <a:xfrm>
            <a:off x="6597760" y="4959350"/>
            <a:ext cx="3073401" cy="2506074"/>
          </a:xfrm>
          <a:prstGeom prst="straightConnector1">
            <a:avLst/>
          </a:prstGeom>
          <a:ln w="38100">
            <a:solidFill>
              <a:srgbClr val="222222"/>
            </a:solidFill>
            <a:miter lim="400000"/>
          </a:ln>
        </p:spPr>
      </p:cxnSp>
      <p:sp>
        <p:nvSpPr>
          <p:cNvPr id="454" name="s0"/>
          <p:cNvSpPr/>
          <p:nvPr/>
        </p:nvSpPr>
        <p:spPr>
          <a:xfrm>
            <a:off x="6051189" y="4412778"/>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455" name="50"/>
          <p:cNvSpPr/>
          <p:nvPr/>
        </p:nvSpPr>
        <p:spPr>
          <a:xfrm>
            <a:off x="221085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456" name="-50"/>
          <p:cNvSpPr/>
          <p:nvPr/>
        </p:nvSpPr>
        <p:spPr>
          <a:xfrm>
            <a:off x="4017261"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457" name="1"/>
          <p:cNvSpPr/>
          <p:nvPr/>
        </p:nvSpPr>
        <p:spPr>
          <a:xfrm>
            <a:off x="5472555"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458" name="3"/>
          <p:cNvSpPr/>
          <p:nvPr/>
        </p:nvSpPr>
        <p:spPr>
          <a:xfrm>
            <a:off x="7013002"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459" name="-5"/>
          <p:cNvSpPr/>
          <p:nvPr/>
        </p:nvSpPr>
        <p:spPr>
          <a:xfrm>
            <a:off x="8565788"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460" name="15"/>
          <p:cNvSpPr/>
          <p:nvPr/>
        </p:nvSpPr>
        <p:spPr>
          <a:xfrm>
            <a:off x="1000874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461" name="Triangle"/>
          <p:cNvSpPr/>
          <p:nvPr/>
        </p:nvSpPr>
        <p:spPr>
          <a:xfrm rot="10800000">
            <a:off x="29777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2" name="Triangle"/>
          <p:cNvSpPr/>
          <p:nvPr/>
        </p:nvSpPr>
        <p:spPr>
          <a:xfrm rot="10800000">
            <a:off x="6051189" y="6918852"/>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63" name="Triangle"/>
          <p:cNvSpPr/>
          <p:nvPr/>
        </p:nvSpPr>
        <p:spPr>
          <a:xfrm rot="10800000">
            <a:off x="91245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464" name="Connection Line"/>
          <p:cNvCxnSpPr>
            <a:stCxn id="463" idx="0"/>
            <a:endCxn id="460" idx="0"/>
          </p:cNvCxnSpPr>
          <p:nvPr/>
        </p:nvCxnSpPr>
        <p:spPr>
          <a:xfrm>
            <a:off x="9671160" y="7465423"/>
            <a:ext cx="699535" cy="1418227"/>
          </a:xfrm>
          <a:prstGeom prst="straightConnector1">
            <a:avLst/>
          </a:prstGeom>
          <a:ln w="38100">
            <a:solidFill>
              <a:srgbClr val="222222"/>
            </a:solidFill>
            <a:miter lim="400000"/>
          </a:ln>
        </p:spPr>
      </p:cxnSp>
      <p:cxnSp>
        <p:nvCxnSpPr>
          <p:cNvPr id="465" name="Connection Line"/>
          <p:cNvCxnSpPr>
            <a:stCxn id="461" idx="0"/>
            <a:endCxn id="456" idx="0"/>
          </p:cNvCxnSpPr>
          <p:nvPr/>
        </p:nvCxnSpPr>
        <p:spPr>
          <a:xfrm>
            <a:off x="3524360" y="7465423"/>
            <a:ext cx="854852" cy="1418227"/>
          </a:xfrm>
          <a:prstGeom prst="straightConnector1">
            <a:avLst/>
          </a:prstGeom>
          <a:ln w="38100">
            <a:solidFill>
              <a:srgbClr val="222222"/>
            </a:solidFill>
            <a:miter lim="400000"/>
          </a:ln>
        </p:spPr>
      </p:cxnSp>
      <p:cxnSp>
        <p:nvCxnSpPr>
          <p:cNvPr id="466" name="Connection Line"/>
          <p:cNvCxnSpPr>
            <a:stCxn id="455" idx="0"/>
            <a:endCxn id="461" idx="0"/>
          </p:cNvCxnSpPr>
          <p:nvPr/>
        </p:nvCxnSpPr>
        <p:spPr>
          <a:xfrm flipV="1">
            <a:off x="2572804" y="7465423"/>
            <a:ext cx="951557" cy="1418227"/>
          </a:xfrm>
          <a:prstGeom prst="straightConnector1">
            <a:avLst/>
          </a:prstGeom>
          <a:ln w="38100">
            <a:solidFill>
              <a:srgbClr val="222222"/>
            </a:solidFill>
            <a:miter lim="400000"/>
          </a:ln>
        </p:spPr>
      </p:cxnSp>
      <p:cxnSp>
        <p:nvCxnSpPr>
          <p:cNvPr id="467" name="Connection Line"/>
          <p:cNvCxnSpPr>
            <a:stCxn id="459" idx="0"/>
            <a:endCxn id="463" idx="0"/>
          </p:cNvCxnSpPr>
          <p:nvPr/>
        </p:nvCxnSpPr>
        <p:spPr>
          <a:xfrm flipV="1">
            <a:off x="8927738" y="7465423"/>
            <a:ext cx="743423" cy="1418227"/>
          </a:xfrm>
          <a:prstGeom prst="straightConnector1">
            <a:avLst/>
          </a:prstGeom>
          <a:ln w="38100">
            <a:solidFill>
              <a:srgbClr val="222222"/>
            </a:solidFill>
            <a:miter lim="400000"/>
          </a:ln>
        </p:spPr>
      </p:cxnSp>
      <p:cxnSp>
        <p:nvCxnSpPr>
          <p:cNvPr id="468" name="Connection Line"/>
          <p:cNvCxnSpPr>
            <a:stCxn id="462" idx="0"/>
            <a:endCxn id="458" idx="0"/>
          </p:cNvCxnSpPr>
          <p:nvPr/>
        </p:nvCxnSpPr>
        <p:spPr>
          <a:xfrm>
            <a:off x="6597760" y="7465423"/>
            <a:ext cx="777193" cy="1418227"/>
          </a:xfrm>
          <a:prstGeom prst="straightConnector1">
            <a:avLst/>
          </a:prstGeom>
          <a:ln w="38100">
            <a:solidFill>
              <a:srgbClr val="222222"/>
            </a:solidFill>
            <a:miter lim="400000"/>
          </a:ln>
        </p:spPr>
      </p:cxnSp>
      <p:cxnSp>
        <p:nvCxnSpPr>
          <p:cNvPr id="469" name="Connection Line"/>
          <p:cNvCxnSpPr>
            <a:stCxn id="457" idx="0"/>
            <a:endCxn id="462" idx="0"/>
          </p:cNvCxnSpPr>
          <p:nvPr/>
        </p:nvCxnSpPr>
        <p:spPr>
          <a:xfrm flipV="1">
            <a:off x="5834505" y="7465423"/>
            <a:ext cx="763256" cy="1418227"/>
          </a:xfrm>
          <a:prstGeom prst="straightConnector1">
            <a:avLst/>
          </a:prstGeom>
          <a:ln w="38100">
            <a:solidFill>
              <a:srgbClr val="222222"/>
            </a:solidFill>
            <a:miter lim="400000"/>
          </a:ln>
        </p:spPr>
      </p:cxnSp>
      <p:sp>
        <p:nvSpPr>
          <p:cNvPr id="470" name="MAX"/>
          <p:cNvSpPr txBox="1"/>
          <p:nvPr/>
        </p:nvSpPr>
        <p:spPr>
          <a:xfrm>
            <a:off x="11896597" y="4737100"/>
            <a:ext cx="6939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MAX</a:t>
            </a:r>
          </a:p>
        </p:txBody>
      </p:sp>
      <p:sp>
        <p:nvSpPr>
          <p:cNvPr id="471" name="MIN"/>
          <p:cNvSpPr txBox="1"/>
          <p:nvPr/>
        </p:nvSpPr>
        <p:spPr>
          <a:xfrm>
            <a:off x="11939269" y="7243173"/>
            <a:ext cx="60858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MIN</a:t>
            </a:r>
          </a:p>
        </p:txBody>
      </p:sp>
      <p:sp>
        <p:nvSpPr>
          <p:cNvPr id="472" name="UTILIDADE"/>
          <p:cNvSpPr txBox="1"/>
          <p:nvPr/>
        </p:nvSpPr>
        <p:spPr>
          <a:xfrm>
            <a:off x="11180150" y="8661400"/>
            <a:ext cx="14208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UTILIDADE</a:t>
            </a:r>
          </a:p>
        </p:txBody>
      </p:sp>
      <p:sp>
        <p:nvSpPr>
          <p:cNvPr id="473" name="s1"/>
          <p:cNvSpPr txBox="1"/>
          <p:nvPr/>
        </p:nvSpPr>
        <p:spPr>
          <a:xfrm>
            <a:off x="3350928" y="707198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474" name="s2"/>
          <p:cNvSpPr txBox="1"/>
          <p:nvPr/>
        </p:nvSpPr>
        <p:spPr>
          <a:xfrm>
            <a:off x="64243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475" name="s3"/>
          <p:cNvSpPr txBox="1"/>
          <p:nvPr/>
        </p:nvSpPr>
        <p:spPr>
          <a:xfrm>
            <a:off x="94977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pic>
        <p:nvPicPr>
          <p:cNvPr id="476" name="V(-50)=-50.pdf" descr="V(-50)=-50.pdf"/>
          <p:cNvPicPr>
            <a:picLocks noChangeAspect="1"/>
          </p:cNvPicPr>
          <p:nvPr/>
        </p:nvPicPr>
        <p:blipFill>
          <a:blip r:embed="rId2">
            <a:extLst/>
          </a:blip>
          <a:stretch>
            <a:fillRect/>
          </a:stretch>
        </p:blipFill>
        <p:spPr>
          <a:xfrm>
            <a:off x="3636365" y="9313800"/>
            <a:ext cx="2464096" cy="39639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2" grpId="1" repeatCount="2000" fill="hold">
                                  <p:stCondLst>
                                    <p:cond delay="0"/>
                                  </p:stCondLst>
                                  <p:childTnLst>
                                    <p:animRot by="300000">
                                      <p:cBhvr>
                                        <p:cTn id="6" dur="50" fill="hold">
                                          <p:stCondLst>
                                            <p:cond delay="0"/>
                                          </p:stCondLst>
                                        </p:cTn>
                                        <p:tgtEl>
                                          <p:spTgt spid="461"/>
                                        </p:tgtEl>
                                        <p:attrNameLst>
                                          <p:attrName>r</p:attrName>
                                        </p:attrNameLst>
                                      </p:cBhvr>
                                    </p:animRot>
                                    <p:animRot by="-600000">
                                      <p:cBhvr>
                                        <p:cTn id="7" dur="100" fill="hold">
                                          <p:stCondLst>
                                            <p:cond delay="100"/>
                                          </p:stCondLst>
                                        </p:cTn>
                                        <p:tgtEl>
                                          <p:spTgt spid="461"/>
                                        </p:tgtEl>
                                        <p:attrNameLst>
                                          <p:attrName>r</p:attrName>
                                        </p:attrNameLst>
                                      </p:cBhvr>
                                    </p:animRot>
                                    <p:animRot by="600000">
                                      <p:cBhvr>
                                        <p:cTn id="8" dur="100" fill="hold">
                                          <p:stCondLst>
                                            <p:cond delay="200"/>
                                          </p:stCondLst>
                                        </p:cTn>
                                        <p:tgtEl>
                                          <p:spTgt spid="461"/>
                                        </p:tgtEl>
                                        <p:attrNameLst>
                                          <p:attrName>r</p:attrName>
                                        </p:attrNameLst>
                                      </p:cBhvr>
                                    </p:animRot>
                                    <p:animRot by="-600000">
                                      <p:cBhvr>
                                        <p:cTn id="9" dur="100" fill="hold">
                                          <p:stCondLst>
                                            <p:cond delay="300"/>
                                          </p:stCondLst>
                                        </p:cTn>
                                        <p:tgtEl>
                                          <p:spTgt spid="461"/>
                                        </p:tgtEl>
                                        <p:attrNameLst>
                                          <p:attrName>r</p:attrName>
                                        </p:attrNameLst>
                                      </p:cBhvr>
                                    </p:animRot>
                                    <p:animRot by="300000">
                                      <p:cBhvr>
                                        <p:cTn id="10" dur="100" fill="hold">
                                          <p:stCondLst>
                                            <p:cond delay="400"/>
                                          </p:stCondLst>
                                        </p:cTn>
                                        <p:tgtEl>
                                          <p:spTgt spid="46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1"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olução minimax “BOTTOM-UP”"/>
          <p:cNvSpPr txBox="1"/>
          <p:nvPr>
            <p:ph type="title"/>
          </p:nvPr>
        </p:nvSpPr>
        <p:spPr>
          <a:prstGeom prst="rect">
            <a:avLst/>
          </a:prstGeom>
        </p:spPr>
        <p:txBody>
          <a:bodyPr/>
          <a:lstStyle/>
          <a:p>
            <a:pPr defTabSz="467359">
              <a:spcBef>
                <a:spcPts val="2200"/>
              </a:spcBef>
              <a:defRPr sz="4800"/>
            </a:pPr>
            <a:r>
              <a:t>Solução minimax </a:t>
            </a:r>
            <a:r>
              <a:rPr>
                <a:solidFill>
                  <a:srgbClr val="838787"/>
                </a:solidFill>
              </a:rPr>
              <a:t>“BOTTOM-UP”</a:t>
            </a:r>
          </a:p>
        </p:txBody>
      </p:sp>
      <p:sp>
        <p:nvSpPr>
          <p:cNvPr id="479" name="50…"/>
          <p:cNvSpPr/>
          <p:nvPr/>
        </p:nvSpPr>
        <p:spPr>
          <a:xfrm>
            <a:off x="4377058" y="5483052"/>
            <a:ext cx="608585" cy="641696"/>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50</a:t>
            </a:r>
          </a:p>
          <a:p>
            <a:pPr algn="ctr">
              <a:lnSpc>
                <a:spcPct val="80000"/>
              </a:lnSpc>
              <a:spcBef>
                <a:spcPts val="0"/>
              </a:spcBef>
              <a:defRPr cap="all" sz="1700">
                <a:solidFill>
                  <a:srgbClr val="FFFFFF"/>
                </a:solidFill>
                <a:latin typeface="+mn-lt"/>
                <a:ea typeface="+mn-ea"/>
                <a:cs typeface="+mn-cs"/>
                <a:sym typeface="DIN Condensed"/>
              </a:defRPr>
            </a:pPr>
            <a:r>
              <a:t>-50</a:t>
            </a:r>
          </a:p>
        </p:txBody>
      </p:sp>
      <p:sp>
        <p:nvSpPr>
          <p:cNvPr id="480" name="1…"/>
          <p:cNvSpPr/>
          <p:nvPr/>
        </p:nvSpPr>
        <p:spPr>
          <a:xfrm>
            <a:off x="6705443" y="6081630"/>
            <a:ext cx="608585" cy="641696"/>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1</a:t>
            </a:r>
          </a:p>
          <a:p>
            <a:pPr algn="ctr">
              <a:lnSpc>
                <a:spcPct val="80000"/>
              </a:lnSpc>
              <a:spcBef>
                <a:spcPts val="0"/>
              </a:spcBef>
              <a:defRPr cap="all" sz="1700">
                <a:solidFill>
                  <a:srgbClr val="FFFFFF"/>
                </a:solidFill>
                <a:latin typeface="+mn-lt"/>
                <a:ea typeface="+mn-ea"/>
                <a:cs typeface="+mn-cs"/>
                <a:sym typeface="DIN Condensed"/>
              </a:defRPr>
            </a:pPr>
            <a:r>
              <a:t>3</a:t>
            </a:r>
          </a:p>
        </p:txBody>
      </p:sp>
      <p:sp>
        <p:nvSpPr>
          <p:cNvPr id="481" name="-5…"/>
          <p:cNvSpPr/>
          <p:nvPr/>
        </p:nvSpPr>
        <p:spPr>
          <a:xfrm>
            <a:off x="8006804" y="5288261"/>
            <a:ext cx="608585" cy="641697"/>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a:t>
            </a:r>
          </a:p>
          <a:p>
            <a:pPr algn="ctr">
              <a:lnSpc>
                <a:spcPct val="80000"/>
              </a:lnSpc>
              <a:spcBef>
                <a:spcPts val="0"/>
              </a:spcBef>
              <a:defRPr cap="all" sz="1700">
                <a:solidFill>
                  <a:srgbClr val="FFFFFF"/>
                </a:solidFill>
                <a:latin typeface="+mn-lt"/>
                <a:ea typeface="+mn-ea"/>
                <a:cs typeface="+mn-cs"/>
                <a:sym typeface="DIN Condensed"/>
              </a:defRPr>
            </a:pPr>
            <a:r>
              <a:t>15</a:t>
            </a:r>
          </a:p>
        </p:txBody>
      </p:sp>
      <p:cxnSp>
        <p:nvCxnSpPr>
          <p:cNvPr id="482" name="Connection Line"/>
          <p:cNvCxnSpPr>
            <a:stCxn id="485" idx="0"/>
            <a:endCxn id="493" idx="0"/>
          </p:cNvCxnSpPr>
          <p:nvPr/>
        </p:nvCxnSpPr>
        <p:spPr>
          <a:xfrm>
            <a:off x="6597760" y="4959350"/>
            <a:ext cx="1" cy="2506074"/>
          </a:xfrm>
          <a:prstGeom prst="straightConnector1">
            <a:avLst/>
          </a:prstGeom>
          <a:ln w="38100">
            <a:solidFill>
              <a:srgbClr val="222222"/>
            </a:solidFill>
            <a:miter lim="400000"/>
          </a:ln>
        </p:spPr>
      </p:cxnSp>
      <p:cxnSp>
        <p:nvCxnSpPr>
          <p:cNvPr id="483" name="Connection Line"/>
          <p:cNvCxnSpPr>
            <a:stCxn id="492" idx="0"/>
            <a:endCxn id="485" idx="0"/>
          </p:cNvCxnSpPr>
          <p:nvPr/>
        </p:nvCxnSpPr>
        <p:spPr>
          <a:xfrm flipV="1">
            <a:off x="3524360" y="4959350"/>
            <a:ext cx="3073401" cy="2506074"/>
          </a:xfrm>
          <a:prstGeom prst="straightConnector1">
            <a:avLst/>
          </a:prstGeom>
          <a:ln w="38100">
            <a:solidFill>
              <a:srgbClr val="222222"/>
            </a:solidFill>
            <a:miter lim="400000"/>
          </a:ln>
        </p:spPr>
      </p:cxnSp>
      <p:cxnSp>
        <p:nvCxnSpPr>
          <p:cNvPr id="484" name="Connection Line"/>
          <p:cNvCxnSpPr>
            <a:stCxn id="485" idx="0"/>
            <a:endCxn id="494" idx="0"/>
          </p:cNvCxnSpPr>
          <p:nvPr/>
        </p:nvCxnSpPr>
        <p:spPr>
          <a:xfrm>
            <a:off x="6597760" y="4959350"/>
            <a:ext cx="3073401" cy="2506074"/>
          </a:xfrm>
          <a:prstGeom prst="straightConnector1">
            <a:avLst/>
          </a:prstGeom>
          <a:ln w="38100">
            <a:solidFill>
              <a:srgbClr val="222222"/>
            </a:solidFill>
            <a:miter lim="400000"/>
          </a:ln>
        </p:spPr>
      </p:cxnSp>
      <p:sp>
        <p:nvSpPr>
          <p:cNvPr id="485" name="s0"/>
          <p:cNvSpPr/>
          <p:nvPr/>
        </p:nvSpPr>
        <p:spPr>
          <a:xfrm>
            <a:off x="6051189" y="4412778"/>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486" name="50"/>
          <p:cNvSpPr/>
          <p:nvPr/>
        </p:nvSpPr>
        <p:spPr>
          <a:xfrm>
            <a:off x="221085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487" name="-50"/>
          <p:cNvSpPr/>
          <p:nvPr/>
        </p:nvSpPr>
        <p:spPr>
          <a:xfrm>
            <a:off x="4017261"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488" name="1"/>
          <p:cNvSpPr/>
          <p:nvPr/>
        </p:nvSpPr>
        <p:spPr>
          <a:xfrm>
            <a:off x="5472555"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489" name="3"/>
          <p:cNvSpPr/>
          <p:nvPr/>
        </p:nvSpPr>
        <p:spPr>
          <a:xfrm>
            <a:off x="7013002"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490" name="-5"/>
          <p:cNvSpPr/>
          <p:nvPr/>
        </p:nvSpPr>
        <p:spPr>
          <a:xfrm>
            <a:off x="8565788"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491" name="15"/>
          <p:cNvSpPr/>
          <p:nvPr/>
        </p:nvSpPr>
        <p:spPr>
          <a:xfrm>
            <a:off x="1000874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492" name="Triangle"/>
          <p:cNvSpPr/>
          <p:nvPr/>
        </p:nvSpPr>
        <p:spPr>
          <a:xfrm rot="10800000">
            <a:off x="29777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93" name="Triangle"/>
          <p:cNvSpPr/>
          <p:nvPr/>
        </p:nvSpPr>
        <p:spPr>
          <a:xfrm rot="10800000">
            <a:off x="6051189" y="6918852"/>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494" name="Triangle"/>
          <p:cNvSpPr/>
          <p:nvPr/>
        </p:nvSpPr>
        <p:spPr>
          <a:xfrm rot="10800000">
            <a:off x="91245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495" name="Connection Line"/>
          <p:cNvCxnSpPr>
            <a:stCxn id="494" idx="0"/>
            <a:endCxn id="491" idx="0"/>
          </p:cNvCxnSpPr>
          <p:nvPr/>
        </p:nvCxnSpPr>
        <p:spPr>
          <a:xfrm>
            <a:off x="9671160" y="7465423"/>
            <a:ext cx="699535" cy="1418227"/>
          </a:xfrm>
          <a:prstGeom prst="straightConnector1">
            <a:avLst/>
          </a:prstGeom>
          <a:ln w="38100">
            <a:solidFill>
              <a:srgbClr val="222222"/>
            </a:solidFill>
            <a:miter lim="400000"/>
          </a:ln>
        </p:spPr>
      </p:cxnSp>
      <p:cxnSp>
        <p:nvCxnSpPr>
          <p:cNvPr id="496" name="Connection Line"/>
          <p:cNvCxnSpPr>
            <a:stCxn id="492" idx="0"/>
            <a:endCxn id="487" idx="0"/>
          </p:cNvCxnSpPr>
          <p:nvPr/>
        </p:nvCxnSpPr>
        <p:spPr>
          <a:xfrm>
            <a:off x="3524360" y="7465423"/>
            <a:ext cx="854852" cy="1418227"/>
          </a:xfrm>
          <a:prstGeom prst="straightConnector1">
            <a:avLst/>
          </a:prstGeom>
          <a:ln w="101600" cap="rnd">
            <a:solidFill>
              <a:schemeClr val="accent4"/>
            </a:solidFill>
            <a:miter lim="400000"/>
          </a:ln>
        </p:spPr>
      </p:cxnSp>
      <p:cxnSp>
        <p:nvCxnSpPr>
          <p:cNvPr id="497" name="Connection Line"/>
          <p:cNvCxnSpPr>
            <a:stCxn id="486" idx="0"/>
            <a:endCxn id="492" idx="0"/>
          </p:cNvCxnSpPr>
          <p:nvPr/>
        </p:nvCxnSpPr>
        <p:spPr>
          <a:xfrm flipV="1">
            <a:off x="2572804" y="7465423"/>
            <a:ext cx="951557" cy="1418227"/>
          </a:xfrm>
          <a:prstGeom prst="straightConnector1">
            <a:avLst/>
          </a:prstGeom>
          <a:ln w="38100">
            <a:solidFill>
              <a:srgbClr val="222222"/>
            </a:solidFill>
            <a:miter lim="400000"/>
          </a:ln>
        </p:spPr>
      </p:cxnSp>
      <p:cxnSp>
        <p:nvCxnSpPr>
          <p:cNvPr id="498" name="Connection Line"/>
          <p:cNvCxnSpPr>
            <a:stCxn id="490" idx="0"/>
            <a:endCxn id="494" idx="0"/>
          </p:cNvCxnSpPr>
          <p:nvPr/>
        </p:nvCxnSpPr>
        <p:spPr>
          <a:xfrm flipV="1">
            <a:off x="8927738" y="7465423"/>
            <a:ext cx="743423" cy="1418227"/>
          </a:xfrm>
          <a:prstGeom prst="straightConnector1">
            <a:avLst/>
          </a:prstGeom>
          <a:ln w="38100">
            <a:solidFill>
              <a:srgbClr val="222222"/>
            </a:solidFill>
            <a:miter lim="400000"/>
          </a:ln>
        </p:spPr>
      </p:cxnSp>
      <p:cxnSp>
        <p:nvCxnSpPr>
          <p:cNvPr id="499" name="Connection Line"/>
          <p:cNvCxnSpPr>
            <a:stCxn id="493" idx="0"/>
            <a:endCxn id="489" idx="0"/>
          </p:cNvCxnSpPr>
          <p:nvPr/>
        </p:nvCxnSpPr>
        <p:spPr>
          <a:xfrm>
            <a:off x="6597760" y="7465423"/>
            <a:ext cx="777193" cy="1418227"/>
          </a:xfrm>
          <a:prstGeom prst="straightConnector1">
            <a:avLst/>
          </a:prstGeom>
          <a:ln w="38100">
            <a:solidFill>
              <a:srgbClr val="222222"/>
            </a:solidFill>
            <a:miter lim="400000"/>
          </a:ln>
        </p:spPr>
      </p:cxnSp>
      <p:cxnSp>
        <p:nvCxnSpPr>
          <p:cNvPr id="500" name="Connection Line"/>
          <p:cNvCxnSpPr>
            <a:stCxn id="488" idx="0"/>
            <a:endCxn id="493" idx="0"/>
          </p:cNvCxnSpPr>
          <p:nvPr/>
        </p:nvCxnSpPr>
        <p:spPr>
          <a:xfrm flipV="1">
            <a:off x="5834505" y="7465423"/>
            <a:ext cx="763256" cy="1418227"/>
          </a:xfrm>
          <a:prstGeom prst="straightConnector1">
            <a:avLst/>
          </a:prstGeom>
          <a:ln w="38100">
            <a:solidFill>
              <a:srgbClr val="222222"/>
            </a:solidFill>
            <a:miter lim="400000"/>
          </a:ln>
        </p:spPr>
      </p:cxnSp>
      <p:sp>
        <p:nvSpPr>
          <p:cNvPr id="501" name="MAX"/>
          <p:cNvSpPr txBox="1"/>
          <p:nvPr/>
        </p:nvSpPr>
        <p:spPr>
          <a:xfrm>
            <a:off x="11896597" y="4737100"/>
            <a:ext cx="6939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MAX</a:t>
            </a:r>
          </a:p>
        </p:txBody>
      </p:sp>
      <p:sp>
        <p:nvSpPr>
          <p:cNvPr id="502" name="MIN"/>
          <p:cNvSpPr txBox="1"/>
          <p:nvPr/>
        </p:nvSpPr>
        <p:spPr>
          <a:xfrm>
            <a:off x="11939269" y="7243173"/>
            <a:ext cx="60858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MIN</a:t>
            </a:r>
          </a:p>
        </p:txBody>
      </p:sp>
      <p:sp>
        <p:nvSpPr>
          <p:cNvPr id="503" name="UTILIDADE"/>
          <p:cNvSpPr txBox="1"/>
          <p:nvPr/>
        </p:nvSpPr>
        <p:spPr>
          <a:xfrm>
            <a:off x="11180150" y="8661400"/>
            <a:ext cx="14208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UTILIDADE</a:t>
            </a:r>
          </a:p>
        </p:txBody>
      </p:sp>
      <p:sp>
        <p:nvSpPr>
          <p:cNvPr id="504" name="s1"/>
          <p:cNvSpPr txBox="1"/>
          <p:nvPr/>
        </p:nvSpPr>
        <p:spPr>
          <a:xfrm>
            <a:off x="3350928" y="707198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505" name="s2"/>
          <p:cNvSpPr txBox="1"/>
          <p:nvPr/>
        </p:nvSpPr>
        <p:spPr>
          <a:xfrm>
            <a:off x="64243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506" name="s3"/>
          <p:cNvSpPr txBox="1"/>
          <p:nvPr/>
        </p:nvSpPr>
        <p:spPr>
          <a:xfrm>
            <a:off x="94977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pic>
        <p:nvPicPr>
          <p:cNvPr id="507" name="V(s_1)=-50.pdf" descr="V(s_1)=-50.pdf"/>
          <p:cNvPicPr>
            <a:picLocks noChangeAspect="1"/>
          </p:cNvPicPr>
          <p:nvPr/>
        </p:nvPicPr>
        <p:blipFill>
          <a:blip r:embed="rId2">
            <a:extLst/>
          </a:blip>
          <a:stretch>
            <a:fillRect/>
          </a:stretch>
        </p:blipFill>
        <p:spPr>
          <a:xfrm>
            <a:off x="897644" y="7189048"/>
            <a:ext cx="1968501" cy="368301"/>
          </a:xfrm>
          <a:prstGeom prst="rect">
            <a:avLst/>
          </a:prstGeom>
          <a:ln w="12700">
            <a:miter lim="400000"/>
          </a:ln>
        </p:spPr>
      </p:pic>
      <p:pic>
        <p:nvPicPr>
          <p:cNvPr id="508" name="V(-50)=-50.pdf" descr="V(-50)=-50.pdf"/>
          <p:cNvPicPr>
            <a:picLocks noChangeAspect="1"/>
          </p:cNvPicPr>
          <p:nvPr/>
        </p:nvPicPr>
        <p:blipFill>
          <a:blip r:embed="rId3">
            <a:extLst/>
          </a:blip>
          <a:stretch>
            <a:fillRect/>
          </a:stretch>
        </p:blipFill>
        <p:spPr>
          <a:xfrm>
            <a:off x="3636365" y="9313800"/>
            <a:ext cx="2464096" cy="39639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2" grpId="1" repeatCount="2000" fill="hold">
                                  <p:stCondLst>
                                    <p:cond delay="0"/>
                                  </p:stCondLst>
                                  <p:childTnLst>
                                    <p:animRot by="300000">
                                      <p:cBhvr>
                                        <p:cTn id="6" dur="50" fill="hold">
                                          <p:stCondLst>
                                            <p:cond delay="0"/>
                                          </p:stCondLst>
                                        </p:cTn>
                                        <p:tgtEl>
                                          <p:spTgt spid="493"/>
                                        </p:tgtEl>
                                        <p:attrNameLst>
                                          <p:attrName>r</p:attrName>
                                        </p:attrNameLst>
                                      </p:cBhvr>
                                    </p:animRot>
                                    <p:animRot by="-600000">
                                      <p:cBhvr>
                                        <p:cTn id="7" dur="100" fill="hold">
                                          <p:stCondLst>
                                            <p:cond delay="100"/>
                                          </p:stCondLst>
                                        </p:cTn>
                                        <p:tgtEl>
                                          <p:spTgt spid="493"/>
                                        </p:tgtEl>
                                        <p:attrNameLst>
                                          <p:attrName>r</p:attrName>
                                        </p:attrNameLst>
                                      </p:cBhvr>
                                    </p:animRot>
                                    <p:animRot by="600000">
                                      <p:cBhvr>
                                        <p:cTn id="8" dur="100" fill="hold">
                                          <p:stCondLst>
                                            <p:cond delay="200"/>
                                          </p:stCondLst>
                                        </p:cTn>
                                        <p:tgtEl>
                                          <p:spTgt spid="493"/>
                                        </p:tgtEl>
                                        <p:attrNameLst>
                                          <p:attrName>r</p:attrName>
                                        </p:attrNameLst>
                                      </p:cBhvr>
                                    </p:animRot>
                                    <p:animRot by="-600000">
                                      <p:cBhvr>
                                        <p:cTn id="9" dur="100" fill="hold">
                                          <p:stCondLst>
                                            <p:cond delay="300"/>
                                          </p:stCondLst>
                                        </p:cTn>
                                        <p:tgtEl>
                                          <p:spTgt spid="493"/>
                                        </p:tgtEl>
                                        <p:attrNameLst>
                                          <p:attrName>r</p:attrName>
                                        </p:attrNameLst>
                                      </p:cBhvr>
                                    </p:animRot>
                                    <p:animRot by="300000">
                                      <p:cBhvr>
                                        <p:cTn id="10" dur="100" fill="hold">
                                          <p:stCondLst>
                                            <p:cond delay="400"/>
                                          </p:stCondLst>
                                        </p:cTn>
                                        <p:tgtEl>
                                          <p:spTgt spid="49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3"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Solução minimax “BOTTOM-UP”"/>
          <p:cNvSpPr txBox="1"/>
          <p:nvPr>
            <p:ph type="title"/>
          </p:nvPr>
        </p:nvSpPr>
        <p:spPr>
          <a:prstGeom prst="rect">
            <a:avLst/>
          </a:prstGeom>
        </p:spPr>
        <p:txBody>
          <a:bodyPr/>
          <a:lstStyle/>
          <a:p>
            <a:pPr defTabSz="467359">
              <a:spcBef>
                <a:spcPts val="2200"/>
              </a:spcBef>
              <a:defRPr sz="4800"/>
            </a:pPr>
            <a:r>
              <a:t>Solução minimax </a:t>
            </a:r>
            <a:r>
              <a:rPr>
                <a:solidFill>
                  <a:srgbClr val="838787"/>
                </a:solidFill>
              </a:rPr>
              <a:t>“BOTTOM-UP”</a:t>
            </a:r>
          </a:p>
        </p:txBody>
      </p:sp>
      <p:sp>
        <p:nvSpPr>
          <p:cNvPr id="511" name="50…"/>
          <p:cNvSpPr/>
          <p:nvPr/>
        </p:nvSpPr>
        <p:spPr>
          <a:xfrm>
            <a:off x="4377058" y="5483052"/>
            <a:ext cx="608585" cy="641696"/>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50</a:t>
            </a:r>
          </a:p>
          <a:p>
            <a:pPr algn="ctr">
              <a:lnSpc>
                <a:spcPct val="80000"/>
              </a:lnSpc>
              <a:spcBef>
                <a:spcPts val="0"/>
              </a:spcBef>
              <a:defRPr cap="all" sz="1700">
                <a:solidFill>
                  <a:srgbClr val="FFFFFF"/>
                </a:solidFill>
                <a:latin typeface="+mn-lt"/>
                <a:ea typeface="+mn-ea"/>
                <a:cs typeface="+mn-cs"/>
                <a:sym typeface="DIN Condensed"/>
              </a:defRPr>
            </a:pPr>
            <a:r>
              <a:t>-50</a:t>
            </a:r>
          </a:p>
        </p:txBody>
      </p:sp>
      <p:sp>
        <p:nvSpPr>
          <p:cNvPr id="512" name="1…"/>
          <p:cNvSpPr/>
          <p:nvPr/>
        </p:nvSpPr>
        <p:spPr>
          <a:xfrm>
            <a:off x="6705443" y="6081630"/>
            <a:ext cx="608585" cy="641696"/>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1</a:t>
            </a:r>
          </a:p>
          <a:p>
            <a:pPr algn="ctr">
              <a:lnSpc>
                <a:spcPct val="80000"/>
              </a:lnSpc>
              <a:spcBef>
                <a:spcPts val="0"/>
              </a:spcBef>
              <a:defRPr cap="all" sz="1700">
                <a:solidFill>
                  <a:srgbClr val="FFFFFF"/>
                </a:solidFill>
                <a:latin typeface="+mn-lt"/>
                <a:ea typeface="+mn-ea"/>
                <a:cs typeface="+mn-cs"/>
                <a:sym typeface="DIN Condensed"/>
              </a:defRPr>
            </a:pPr>
            <a:r>
              <a:t>3</a:t>
            </a:r>
          </a:p>
        </p:txBody>
      </p:sp>
      <p:sp>
        <p:nvSpPr>
          <p:cNvPr id="513" name="-5…"/>
          <p:cNvSpPr/>
          <p:nvPr/>
        </p:nvSpPr>
        <p:spPr>
          <a:xfrm>
            <a:off x="8006804" y="5288261"/>
            <a:ext cx="608585" cy="641697"/>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a:t>
            </a:r>
          </a:p>
          <a:p>
            <a:pPr algn="ctr">
              <a:lnSpc>
                <a:spcPct val="80000"/>
              </a:lnSpc>
              <a:spcBef>
                <a:spcPts val="0"/>
              </a:spcBef>
              <a:defRPr cap="all" sz="1700">
                <a:solidFill>
                  <a:srgbClr val="FFFFFF"/>
                </a:solidFill>
                <a:latin typeface="+mn-lt"/>
                <a:ea typeface="+mn-ea"/>
                <a:cs typeface="+mn-cs"/>
                <a:sym typeface="DIN Condensed"/>
              </a:defRPr>
            </a:pPr>
            <a:r>
              <a:t>15</a:t>
            </a:r>
          </a:p>
        </p:txBody>
      </p:sp>
      <p:cxnSp>
        <p:nvCxnSpPr>
          <p:cNvPr id="514" name="Connection Line"/>
          <p:cNvCxnSpPr>
            <a:stCxn id="517" idx="0"/>
            <a:endCxn id="525" idx="0"/>
          </p:cNvCxnSpPr>
          <p:nvPr/>
        </p:nvCxnSpPr>
        <p:spPr>
          <a:xfrm>
            <a:off x="6597760" y="4959350"/>
            <a:ext cx="1" cy="2506074"/>
          </a:xfrm>
          <a:prstGeom prst="straightConnector1">
            <a:avLst/>
          </a:prstGeom>
          <a:ln w="38100">
            <a:solidFill>
              <a:srgbClr val="222222"/>
            </a:solidFill>
            <a:miter lim="400000"/>
          </a:ln>
        </p:spPr>
      </p:cxnSp>
      <p:cxnSp>
        <p:nvCxnSpPr>
          <p:cNvPr id="515" name="Connection Line"/>
          <p:cNvCxnSpPr>
            <a:stCxn id="524" idx="0"/>
            <a:endCxn id="517" idx="0"/>
          </p:cNvCxnSpPr>
          <p:nvPr/>
        </p:nvCxnSpPr>
        <p:spPr>
          <a:xfrm flipV="1">
            <a:off x="3524360" y="4959350"/>
            <a:ext cx="3073401" cy="2506074"/>
          </a:xfrm>
          <a:prstGeom prst="straightConnector1">
            <a:avLst/>
          </a:prstGeom>
          <a:ln w="38100">
            <a:solidFill>
              <a:srgbClr val="222222"/>
            </a:solidFill>
            <a:miter lim="400000"/>
          </a:ln>
        </p:spPr>
      </p:cxnSp>
      <p:cxnSp>
        <p:nvCxnSpPr>
          <p:cNvPr id="516" name="Connection Line"/>
          <p:cNvCxnSpPr>
            <a:stCxn id="517" idx="0"/>
            <a:endCxn id="526" idx="0"/>
          </p:cNvCxnSpPr>
          <p:nvPr/>
        </p:nvCxnSpPr>
        <p:spPr>
          <a:xfrm>
            <a:off x="6597760" y="4959350"/>
            <a:ext cx="3073401" cy="2506074"/>
          </a:xfrm>
          <a:prstGeom prst="straightConnector1">
            <a:avLst/>
          </a:prstGeom>
          <a:ln w="38100">
            <a:solidFill>
              <a:srgbClr val="222222"/>
            </a:solidFill>
            <a:miter lim="400000"/>
          </a:ln>
        </p:spPr>
      </p:cxnSp>
      <p:sp>
        <p:nvSpPr>
          <p:cNvPr id="517" name="s0"/>
          <p:cNvSpPr/>
          <p:nvPr/>
        </p:nvSpPr>
        <p:spPr>
          <a:xfrm>
            <a:off x="6051189" y="4412778"/>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518" name="50"/>
          <p:cNvSpPr/>
          <p:nvPr/>
        </p:nvSpPr>
        <p:spPr>
          <a:xfrm>
            <a:off x="221085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519" name="-50"/>
          <p:cNvSpPr/>
          <p:nvPr/>
        </p:nvSpPr>
        <p:spPr>
          <a:xfrm>
            <a:off x="4017261"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520" name="1"/>
          <p:cNvSpPr/>
          <p:nvPr/>
        </p:nvSpPr>
        <p:spPr>
          <a:xfrm>
            <a:off x="5472555"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521" name="3"/>
          <p:cNvSpPr/>
          <p:nvPr/>
        </p:nvSpPr>
        <p:spPr>
          <a:xfrm>
            <a:off x="7013002"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522" name="-5"/>
          <p:cNvSpPr/>
          <p:nvPr/>
        </p:nvSpPr>
        <p:spPr>
          <a:xfrm>
            <a:off x="8565788"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523" name="15"/>
          <p:cNvSpPr/>
          <p:nvPr/>
        </p:nvSpPr>
        <p:spPr>
          <a:xfrm>
            <a:off x="1000874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524" name="Triangle"/>
          <p:cNvSpPr/>
          <p:nvPr/>
        </p:nvSpPr>
        <p:spPr>
          <a:xfrm rot="10800000">
            <a:off x="29777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25" name="Triangle"/>
          <p:cNvSpPr/>
          <p:nvPr/>
        </p:nvSpPr>
        <p:spPr>
          <a:xfrm rot="10800000">
            <a:off x="6051189" y="6918852"/>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26" name="Triangle"/>
          <p:cNvSpPr/>
          <p:nvPr/>
        </p:nvSpPr>
        <p:spPr>
          <a:xfrm rot="10800000">
            <a:off x="91245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527" name="Connection Line"/>
          <p:cNvCxnSpPr>
            <a:stCxn id="526" idx="0"/>
            <a:endCxn id="523" idx="0"/>
          </p:cNvCxnSpPr>
          <p:nvPr/>
        </p:nvCxnSpPr>
        <p:spPr>
          <a:xfrm>
            <a:off x="9671160" y="7465423"/>
            <a:ext cx="699535" cy="1418227"/>
          </a:xfrm>
          <a:prstGeom prst="straightConnector1">
            <a:avLst/>
          </a:prstGeom>
          <a:ln w="38100">
            <a:solidFill>
              <a:srgbClr val="222222"/>
            </a:solidFill>
            <a:miter lim="400000"/>
          </a:ln>
        </p:spPr>
      </p:cxnSp>
      <p:cxnSp>
        <p:nvCxnSpPr>
          <p:cNvPr id="528" name="Connection Line"/>
          <p:cNvCxnSpPr>
            <a:stCxn id="524" idx="0"/>
            <a:endCxn id="519" idx="0"/>
          </p:cNvCxnSpPr>
          <p:nvPr/>
        </p:nvCxnSpPr>
        <p:spPr>
          <a:xfrm>
            <a:off x="3524360" y="7465423"/>
            <a:ext cx="854852" cy="1418227"/>
          </a:xfrm>
          <a:prstGeom prst="straightConnector1">
            <a:avLst/>
          </a:prstGeom>
          <a:ln w="101600" cap="rnd">
            <a:solidFill>
              <a:schemeClr val="accent4"/>
            </a:solidFill>
            <a:miter lim="400000"/>
          </a:ln>
        </p:spPr>
      </p:cxnSp>
      <p:cxnSp>
        <p:nvCxnSpPr>
          <p:cNvPr id="529" name="Connection Line"/>
          <p:cNvCxnSpPr>
            <a:stCxn id="518" idx="0"/>
            <a:endCxn id="524" idx="0"/>
          </p:cNvCxnSpPr>
          <p:nvPr/>
        </p:nvCxnSpPr>
        <p:spPr>
          <a:xfrm flipV="1">
            <a:off x="2572804" y="7465423"/>
            <a:ext cx="951557" cy="1418227"/>
          </a:xfrm>
          <a:prstGeom prst="straightConnector1">
            <a:avLst/>
          </a:prstGeom>
          <a:ln w="38100">
            <a:solidFill>
              <a:srgbClr val="222222"/>
            </a:solidFill>
            <a:miter lim="400000"/>
          </a:ln>
        </p:spPr>
      </p:cxnSp>
      <p:cxnSp>
        <p:nvCxnSpPr>
          <p:cNvPr id="530" name="Connection Line"/>
          <p:cNvCxnSpPr>
            <a:stCxn id="522" idx="0"/>
            <a:endCxn id="526" idx="0"/>
          </p:cNvCxnSpPr>
          <p:nvPr/>
        </p:nvCxnSpPr>
        <p:spPr>
          <a:xfrm flipV="1">
            <a:off x="8927738" y="7465423"/>
            <a:ext cx="743423" cy="1418227"/>
          </a:xfrm>
          <a:prstGeom prst="straightConnector1">
            <a:avLst/>
          </a:prstGeom>
          <a:ln w="38100">
            <a:solidFill>
              <a:srgbClr val="222222"/>
            </a:solidFill>
            <a:miter lim="400000"/>
          </a:ln>
        </p:spPr>
      </p:cxnSp>
      <p:cxnSp>
        <p:nvCxnSpPr>
          <p:cNvPr id="531" name="Connection Line"/>
          <p:cNvCxnSpPr>
            <a:stCxn id="525" idx="0"/>
            <a:endCxn id="521" idx="0"/>
          </p:cNvCxnSpPr>
          <p:nvPr/>
        </p:nvCxnSpPr>
        <p:spPr>
          <a:xfrm>
            <a:off x="6597760" y="7465423"/>
            <a:ext cx="777193" cy="1418227"/>
          </a:xfrm>
          <a:prstGeom prst="straightConnector1">
            <a:avLst/>
          </a:prstGeom>
          <a:ln w="38100">
            <a:solidFill>
              <a:srgbClr val="222222"/>
            </a:solidFill>
            <a:miter lim="400000"/>
          </a:ln>
        </p:spPr>
      </p:cxnSp>
      <p:cxnSp>
        <p:nvCxnSpPr>
          <p:cNvPr id="532" name="Connection Line"/>
          <p:cNvCxnSpPr>
            <a:stCxn id="520" idx="0"/>
            <a:endCxn id="525" idx="0"/>
          </p:cNvCxnSpPr>
          <p:nvPr/>
        </p:nvCxnSpPr>
        <p:spPr>
          <a:xfrm flipV="1">
            <a:off x="5834505" y="7465423"/>
            <a:ext cx="763256" cy="1418227"/>
          </a:xfrm>
          <a:prstGeom prst="straightConnector1">
            <a:avLst/>
          </a:prstGeom>
          <a:ln w="101600" cap="rnd">
            <a:solidFill>
              <a:schemeClr val="accent4"/>
            </a:solidFill>
            <a:miter lim="400000"/>
          </a:ln>
        </p:spPr>
      </p:cxnSp>
      <p:sp>
        <p:nvSpPr>
          <p:cNvPr id="533" name="MAX"/>
          <p:cNvSpPr txBox="1"/>
          <p:nvPr/>
        </p:nvSpPr>
        <p:spPr>
          <a:xfrm>
            <a:off x="11896597" y="4737100"/>
            <a:ext cx="6939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MAX</a:t>
            </a:r>
          </a:p>
        </p:txBody>
      </p:sp>
      <p:sp>
        <p:nvSpPr>
          <p:cNvPr id="534" name="MIN"/>
          <p:cNvSpPr txBox="1"/>
          <p:nvPr/>
        </p:nvSpPr>
        <p:spPr>
          <a:xfrm>
            <a:off x="11939269" y="7243173"/>
            <a:ext cx="60858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MIN</a:t>
            </a:r>
          </a:p>
        </p:txBody>
      </p:sp>
      <p:sp>
        <p:nvSpPr>
          <p:cNvPr id="535" name="UTILIDADE"/>
          <p:cNvSpPr txBox="1"/>
          <p:nvPr/>
        </p:nvSpPr>
        <p:spPr>
          <a:xfrm>
            <a:off x="11180150" y="8661400"/>
            <a:ext cx="14208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UTILIDADE</a:t>
            </a:r>
          </a:p>
        </p:txBody>
      </p:sp>
      <p:sp>
        <p:nvSpPr>
          <p:cNvPr id="536" name="s1"/>
          <p:cNvSpPr txBox="1"/>
          <p:nvPr/>
        </p:nvSpPr>
        <p:spPr>
          <a:xfrm>
            <a:off x="3350928" y="707198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537" name="s2"/>
          <p:cNvSpPr txBox="1"/>
          <p:nvPr/>
        </p:nvSpPr>
        <p:spPr>
          <a:xfrm>
            <a:off x="64243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538" name="s3"/>
          <p:cNvSpPr txBox="1"/>
          <p:nvPr/>
        </p:nvSpPr>
        <p:spPr>
          <a:xfrm>
            <a:off x="94977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pic>
        <p:nvPicPr>
          <p:cNvPr id="539" name="V(s_1)=-50.pdf" descr="V(s_1)=-50.pdf"/>
          <p:cNvPicPr>
            <a:picLocks noChangeAspect="1"/>
          </p:cNvPicPr>
          <p:nvPr/>
        </p:nvPicPr>
        <p:blipFill>
          <a:blip r:embed="rId2">
            <a:extLst/>
          </a:blip>
          <a:stretch>
            <a:fillRect/>
          </a:stretch>
        </p:blipFill>
        <p:spPr>
          <a:xfrm>
            <a:off x="897644" y="7189048"/>
            <a:ext cx="1968501" cy="368301"/>
          </a:xfrm>
          <a:prstGeom prst="rect">
            <a:avLst/>
          </a:prstGeom>
          <a:ln w="12700">
            <a:miter lim="400000"/>
          </a:ln>
        </p:spPr>
      </p:pic>
      <p:pic>
        <p:nvPicPr>
          <p:cNvPr id="540" name="V(s_2)=1.pdf" descr="V(s_2)=1.pdf"/>
          <p:cNvPicPr>
            <a:picLocks noChangeAspect="1"/>
          </p:cNvPicPr>
          <p:nvPr/>
        </p:nvPicPr>
        <p:blipFill>
          <a:blip r:embed="rId3">
            <a:extLst/>
          </a:blip>
          <a:stretch>
            <a:fillRect/>
          </a:stretch>
        </p:blipFill>
        <p:spPr>
          <a:xfrm>
            <a:off x="4541082" y="7172167"/>
            <a:ext cx="1498601" cy="368301"/>
          </a:xfrm>
          <a:prstGeom prst="rect">
            <a:avLst/>
          </a:prstGeom>
          <a:ln w="12700">
            <a:miter lim="400000"/>
          </a:ln>
        </p:spPr>
      </p:pic>
      <p:pic>
        <p:nvPicPr>
          <p:cNvPr id="541" name="V(-50)=-50.pdf" descr="V(-50)=-50.pdf"/>
          <p:cNvPicPr>
            <a:picLocks noChangeAspect="1"/>
          </p:cNvPicPr>
          <p:nvPr/>
        </p:nvPicPr>
        <p:blipFill>
          <a:blip r:embed="rId4">
            <a:extLst/>
          </a:blip>
          <a:stretch>
            <a:fillRect/>
          </a:stretch>
        </p:blipFill>
        <p:spPr>
          <a:xfrm>
            <a:off x="3636365" y="9313800"/>
            <a:ext cx="2464096" cy="39639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2" grpId="1" repeatCount="2000" fill="hold">
                                  <p:stCondLst>
                                    <p:cond delay="0"/>
                                  </p:stCondLst>
                                  <p:childTnLst>
                                    <p:animRot by="300000">
                                      <p:cBhvr>
                                        <p:cTn id="6" dur="50" fill="hold">
                                          <p:stCondLst>
                                            <p:cond delay="0"/>
                                          </p:stCondLst>
                                        </p:cTn>
                                        <p:tgtEl>
                                          <p:spTgt spid="526"/>
                                        </p:tgtEl>
                                        <p:attrNameLst>
                                          <p:attrName>r</p:attrName>
                                        </p:attrNameLst>
                                      </p:cBhvr>
                                    </p:animRot>
                                    <p:animRot by="-600000">
                                      <p:cBhvr>
                                        <p:cTn id="7" dur="100" fill="hold">
                                          <p:stCondLst>
                                            <p:cond delay="100"/>
                                          </p:stCondLst>
                                        </p:cTn>
                                        <p:tgtEl>
                                          <p:spTgt spid="526"/>
                                        </p:tgtEl>
                                        <p:attrNameLst>
                                          <p:attrName>r</p:attrName>
                                        </p:attrNameLst>
                                      </p:cBhvr>
                                    </p:animRot>
                                    <p:animRot by="600000">
                                      <p:cBhvr>
                                        <p:cTn id="8" dur="100" fill="hold">
                                          <p:stCondLst>
                                            <p:cond delay="200"/>
                                          </p:stCondLst>
                                        </p:cTn>
                                        <p:tgtEl>
                                          <p:spTgt spid="526"/>
                                        </p:tgtEl>
                                        <p:attrNameLst>
                                          <p:attrName>r</p:attrName>
                                        </p:attrNameLst>
                                      </p:cBhvr>
                                    </p:animRot>
                                    <p:animRot by="-600000">
                                      <p:cBhvr>
                                        <p:cTn id="9" dur="100" fill="hold">
                                          <p:stCondLst>
                                            <p:cond delay="300"/>
                                          </p:stCondLst>
                                        </p:cTn>
                                        <p:tgtEl>
                                          <p:spTgt spid="526"/>
                                        </p:tgtEl>
                                        <p:attrNameLst>
                                          <p:attrName>r</p:attrName>
                                        </p:attrNameLst>
                                      </p:cBhvr>
                                    </p:animRot>
                                    <p:animRot by="300000">
                                      <p:cBhvr>
                                        <p:cTn id="10" dur="100" fill="hold">
                                          <p:stCondLst>
                                            <p:cond delay="400"/>
                                          </p:stCondLst>
                                        </p:cTn>
                                        <p:tgtEl>
                                          <p:spTgt spid="52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6"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Solução minimax “BOTTOM-UP”"/>
          <p:cNvSpPr txBox="1"/>
          <p:nvPr>
            <p:ph type="title"/>
          </p:nvPr>
        </p:nvSpPr>
        <p:spPr>
          <a:prstGeom prst="rect">
            <a:avLst/>
          </a:prstGeom>
        </p:spPr>
        <p:txBody>
          <a:bodyPr/>
          <a:lstStyle/>
          <a:p>
            <a:pPr defTabSz="467359">
              <a:spcBef>
                <a:spcPts val="2200"/>
              </a:spcBef>
              <a:defRPr sz="4800"/>
            </a:pPr>
            <a:r>
              <a:t>Solução minimax </a:t>
            </a:r>
            <a:r>
              <a:rPr>
                <a:solidFill>
                  <a:srgbClr val="838787"/>
                </a:solidFill>
              </a:rPr>
              <a:t>“BOTTOM-UP”</a:t>
            </a:r>
          </a:p>
        </p:txBody>
      </p:sp>
      <p:sp>
        <p:nvSpPr>
          <p:cNvPr id="544" name="50…"/>
          <p:cNvSpPr/>
          <p:nvPr/>
        </p:nvSpPr>
        <p:spPr>
          <a:xfrm>
            <a:off x="4377058" y="5483052"/>
            <a:ext cx="608585" cy="641696"/>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50</a:t>
            </a:r>
          </a:p>
          <a:p>
            <a:pPr algn="ctr">
              <a:lnSpc>
                <a:spcPct val="80000"/>
              </a:lnSpc>
              <a:spcBef>
                <a:spcPts val="0"/>
              </a:spcBef>
              <a:defRPr cap="all" sz="1700">
                <a:solidFill>
                  <a:srgbClr val="FFFFFF"/>
                </a:solidFill>
                <a:latin typeface="+mn-lt"/>
                <a:ea typeface="+mn-ea"/>
                <a:cs typeface="+mn-cs"/>
                <a:sym typeface="DIN Condensed"/>
              </a:defRPr>
            </a:pPr>
            <a:r>
              <a:t>-50</a:t>
            </a:r>
          </a:p>
        </p:txBody>
      </p:sp>
      <p:sp>
        <p:nvSpPr>
          <p:cNvPr id="545" name="1…"/>
          <p:cNvSpPr/>
          <p:nvPr/>
        </p:nvSpPr>
        <p:spPr>
          <a:xfrm>
            <a:off x="6705443" y="6081630"/>
            <a:ext cx="608585" cy="641696"/>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1</a:t>
            </a:r>
          </a:p>
          <a:p>
            <a:pPr algn="ctr">
              <a:lnSpc>
                <a:spcPct val="80000"/>
              </a:lnSpc>
              <a:spcBef>
                <a:spcPts val="0"/>
              </a:spcBef>
              <a:defRPr cap="all" sz="1700">
                <a:solidFill>
                  <a:srgbClr val="FFFFFF"/>
                </a:solidFill>
                <a:latin typeface="+mn-lt"/>
                <a:ea typeface="+mn-ea"/>
                <a:cs typeface="+mn-cs"/>
                <a:sym typeface="DIN Condensed"/>
              </a:defRPr>
            </a:pPr>
            <a:r>
              <a:t>3</a:t>
            </a:r>
          </a:p>
        </p:txBody>
      </p:sp>
      <p:sp>
        <p:nvSpPr>
          <p:cNvPr id="546" name="-5…"/>
          <p:cNvSpPr/>
          <p:nvPr/>
        </p:nvSpPr>
        <p:spPr>
          <a:xfrm>
            <a:off x="8006804" y="5288261"/>
            <a:ext cx="608585" cy="641697"/>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a:t>
            </a:r>
          </a:p>
          <a:p>
            <a:pPr algn="ctr">
              <a:lnSpc>
                <a:spcPct val="80000"/>
              </a:lnSpc>
              <a:spcBef>
                <a:spcPts val="0"/>
              </a:spcBef>
              <a:defRPr cap="all" sz="1700">
                <a:solidFill>
                  <a:srgbClr val="FFFFFF"/>
                </a:solidFill>
                <a:latin typeface="+mn-lt"/>
                <a:ea typeface="+mn-ea"/>
                <a:cs typeface="+mn-cs"/>
                <a:sym typeface="DIN Condensed"/>
              </a:defRPr>
            </a:pPr>
            <a:r>
              <a:t>15</a:t>
            </a:r>
          </a:p>
        </p:txBody>
      </p:sp>
      <p:cxnSp>
        <p:nvCxnSpPr>
          <p:cNvPr id="547" name="Connection Line"/>
          <p:cNvCxnSpPr>
            <a:stCxn id="550" idx="0"/>
            <a:endCxn id="558" idx="0"/>
          </p:cNvCxnSpPr>
          <p:nvPr/>
        </p:nvCxnSpPr>
        <p:spPr>
          <a:xfrm>
            <a:off x="6597760" y="4959350"/>
            <a:ext cx="1" cy="2506074"/>
          </a:xfrm>
          <a:prstGeom prst="straightConnector1">
            <a:avLst/>
          </a:prstGeom>
          <a:ln w="38100">
            <a:solidFill>
              <a:srgbClr val="222222"/>
            </a:solidFill>
            <a:miter lim="400000"/>
          </a:ln>
        </p:spPr>
      </p:cxnSp>
      <p:cxnSp>
        <p:nvCxnSpPr>
          <p:cNvPr id="548" name="Connection Line"/>
          <p:cNvCxnSpPr>
            <a:stCxn id="557" idx="0"/>
            <a:endCxn id="550" idx="0"/>
          </p:cNvCxnSpPr>
          <p:nvPr/>
        </p:nvCxnSpPr>
        <p:spPr>
          <a:xfrm flipV="1">
            <a:off x="3524360" y="4959350"/>
            <a:ext cx="3073401" cy="2506074"/>
          </a:xfrm>
          <a:prstGeom prst="straightConnector1">
            <a:avLst/>
          </a:prstGeom>
          <a:ln w="38100">
            <a:solidFill>
              <a:srgbClr val="222222"/>
            </a:solidFill>
            <a:miter lim="400000"/>
          </a:ln>
        </p:spPr>
      </p:cxnSp>
      <p:cxnSp>
        <p:nvCxnSpPr>
          <p:cNvPr id="549" name="Connection Line"/>
          <p:cNvCxnSpPr>
            <a:stCxn id="550" idx="0"/>
            <a:endCxn id="559" idx="0"/>
          </p:cNvCxnSpPr>
          <p:nvPr/>
        </p:nvCxnSpPr>
        <p:spPr>
          <a:xfrm>
            <a:off x="6597760" y="4959350"/>
            <a:ext cx="3073401" cy="2506074"/>
          </a:xfrm>
          <a:prstGeom prst="straightConnector1">
            <a:avLst/>
          </a:prstGeom>
          <a:ln w="38100">
            <a:solidFill>
              <a:srgbClr val="222222"/>
            </a:solidFill>
            <a:miter lim="400000"/>
          </a:ln>
        </p:spPr>
      </p:cxnSp>
      <p:sp>
        <p:nvSpPr>
          <p:cNvPr id="550" name="s0"/>
          <p:cNvSpPr/>
          <p:nvPr/>
        </p:nvSpPr>
        <p:spPr>
          <a:xfrm>
            <a:off x="6051189" y="4412778"/>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551" name="50"/>
          <p:cNvSpPr/>
          <p:nvPr/>
        </p:nvSpPr>
        <p:spPr>
          <a:xfrm>
            <a:off x="221085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552" name="-50"/>
          <p:cNvSpPr/>
          <p:nvPr/>
        </p:nvSpPr>
        <p:spPr>
          <a:xfrm>
            <a:off x="4017261"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553" name="1"/>
          <p:cNvSpPr/>
          <p:nvPr/>
        </p:nvSpPr>
        <p:spPr>
          <a:xfrm>
            <a:off x="5472555"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554" name="3"/>
          <p:cNvSpPr/>
          <p:nvPr/>
        </p:nvSpPr>
        <p:spPr>
          <a:xfrm>
            <a:off x="7013002"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555" name="-5"/>
          <p:cNvSpPr/>
          <p:nvPr/>
        </p:nvSpPr>
        <p:spPr>
          <a:xfrm>
            <a:off x="8565788"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556" name="15"/>
          <p:cNvSpPr/>
          <p:nvPr/>
        </p:nvSpPr>
        <p:spPr>
          <a:xfrm>
            <a:off x="1000874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557" name="Triangle"/>
          <p:cNvSpPr/>
          <p:nvPr/>
        </p:nvSpPr>
        <p:spPr>
          <a:xfrm rot="10800000">
            <a:off x="29777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58" name="Triangle"/>
          <p:cNvSpPr/>
          <p:nvPr/>
        </p:nvSpPr>
        <p:spPr>
          <a:xfrm rot="10800000">
            <a:off x="6051189" y="6918852"/>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59" name="Triangle"/>
          <p:cNvSpPr/>
          <p:nvPr/>
        </p:nvSpPr>
        <p:spPr>
          <a:xfrm rot="10800000">
            <a:off x="91245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560" name="Connection Line"/>
          <p:cNvCxnSpPr>
            <a:stCxn id="559" idx="0"/>
            <a:endCxn id="556" idx="0"/>
          </p:cNvCxnSpPr>
          <p:nvPr/>
        </p:nvCxnSpPr>
        <p:spPr>
          <a:xfrm>
            <a:off x="9671160" y="7465423"/>
            <a:ext cx="699535" cy="1418227"/>
          </a:xfrm>
          <a:prstGeom prst="straightConnector1">
            <a:avLst/>
          </a:prstGeom>
          <a:ln w="38100">
            <a:solidFill>
              <a:srgbClr val="222222"/>
            </a:solidFill>
            <a:miter lim="400000"/>
          </a:ln>
        </p:spPr>
      </p:cxnSp>
      <p:cxnSp>
        <p:nvCxnSpPr>
          <p:cNvPr id="561" name="Connection Line"/>
          <p:cNvCxnSpPr>
            <a:stCxn id="557" idx="0"/>
            <a:endCxn id="552" idx="0"/>
          </p:cNvCxnSpPr>
          <p:nvPr/>
        </p:nvCxnSpPr>
        <p:spPr>
          <a:xfrm>
            <a:off x="3524360" y="7465423"/>
            <a:ext cx="854852" cy="1418227"/>
          </a:xfrm>
          <a:prstGeom prst="straightConnector1">
            <a:avLst/>
          </a:prstGeom>
          <a:ln w="101600" cap="rnd">
            <a:solidFill>
              <a:schemeClr val="accent4"/>
            </a:solidFill>
            <a:miter lim="400000"/>
          </a:ln>
        </p:spPr>
      </p:cxnSp>
      <p:cxnSp>
        <p:nvCxnSpPr>
          <p:cNvPr id="562" name="Connection Line"/>
          <p:cNvCxnSpPr>
            <a:stCxn id="551" idx="0"/>
            <a:endCxn id="557" idx="0"/>
          </p:cNvCxnSpPr>
          <p:nvPr/>
        </p:nvCxnSpPr>
        <p:spPr>
          <a:xfrm flipV="1">
            <a:off x="2572804" y="7465423"/>
            <a:ext cx="951557" cy="1418227"/>
          </a:xfrm>
          <a:prstGeom prst="straightConnector1">
            <a:avLst/>
          </a:prstGeom>
          <a:ln w="38100">
            <a:solidFill>
              <a:srgbClr val="222222"/>
            </a:solidFill>
            <a:miter lim="400000"/>
          </a:ln>
        </p:spPr>
      </p:cxnSp>
      <p:cxnSp>
        <p:nvCxnSpPr>
          <p:cNvPr id="563" name="Connection Line"/>
          <p:cNvCxnSpPr>
            <a:stCxn id="555" idx="0"/>
            <a:endCxn id="559" idx="0"/>
          </p:cNvCxnSpPr>
          <p:nvPr/>
        </p:nvCxnSpPr>
        <p:spPr>
          <a:xfrm flipV="1">
            <a:off x="8927738" y="7465423"/>
            <a:ext cx="743423" cy="1418227"/>
          </a:xfrm>
          <a:prstGeom prst="straightConnector1">
            <a:avLst/>
          </a:prstGeom>
          <a:ln w="101600" cap="rnd">
            <a:solidFill>
              <a:schemeClr val="accent4"/>
            </a:solidFill>
            <a:miter lim="400000"/>
          </a:ln>
        </p:spPr>
      </p:cxnSp>
      <p:cxnSp>
        <p:nvCxnSpPr>
          <p:cNvPr id="564" name="Connection Line"/>
          <p:cNvCxnSpPr>
            <a:stCxn id="558" idx="0"/>
            <a:endCxn id="554" idx="0"/>
          </p:cNvCxnSpPr>
          <p:nvPr/>
        </p:nvCxnSpPr>
        <p:spPr>
          <a:xfrm>
            <a:off x="6597760" y="7465423"/>
            <a:ext cx="777193" cy="1418227"/>
          </a:xfrm>
          <a:prstGeom prst="straightConnector1">
            <a:avLst/>
          </a:prstGeom>
          <a:ln w="38100">
            <a:solidFill>
              <a:srgbClr val="222222"/>
            </a:solidFill>
            <a:miter lim="400000"/>
          </a:ln>
        </p:spPr>
      </p:cxnSp>
      <p:cxnSp>
        <p:nvCxnSpPr>
          <p:cNvPr id="565" name="Connection Line"/>
          <p:cNvCxnSpPr>
            <a:stCxn id="553" idx="0"/>
            <a:endCxn id="558" idx="0"/>
          </p:cNvCxnSpPr>
          <p:nvPr/>
        </p:nvCxnSpPr>
        <p:spPr>
          <a:xfrm flipV="1">
            <a:off x="5834505" y="7465423"/>
            <a:ext cx="763256" cy="1418227"/>
          </a:xfrm>
          <a:prstGeom prst="straightConnector1">
            <a:avLst/>
          </a:prstGeom>
          <a:ln w="101600" cap="rnd">
            <a:solidFill>
              <a:schemeClr val="accent4"/>
            </a:solidFill>
            <a:miter lim="400000"/>
          </a:ln>
        </p:spPr>
      </p:cxnSp>
      <p:sp>
        <p:nvSpPr>
          <p:cNvPr id="566" name="MAX"/>
          <p:cNvSpPr txBox="1"/>
          <p:nvPr/>
        </p:nvSpPr>
        <p:spPr>
          <a:xfrm>
            <a:off x="11896597" y="4737100"/>
            <a:ext cx="6939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MAX</a:t>
            </a:r>
          </a:p>
        </p:txBody>
      </p:sp>
      <p:sp>
        <p:nvSpPr>
          <p:cNvPr id="567" name="MIN"/>
          <p:cNvSpPr txBox="1"/>
          <p:nvPr/>
        </p:nvSpPr>
        <p:spPr>
          <a:xfrm>
            <a:off x="11939269" y="7243173"/>
            <a:ext cx="60858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MIN</a:t>
            </a:r>
          </a:p>
        </p:txBody>
      </p:sp>
      <p:sp>
        <p:nvSpPr>
          <p:cNvPr id="568" name="UTILIDADE"/>
          <p:cNvSpPr txBox="1"/>
          <p:nvPr/>
        </p:nvSpPr>
        <p:spPr>
          <a:xfrm>
            <a:off x="11180150" y="8661400"/>
            <a:ext cx="14208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UTILIDADE</a:t>
            </a:r>
          </a:p>
        </p:txBody>
      </p:sp>
      <p:sp>
        <p:nvSpPr>
          <p:cNvPr id="569" name="s1"/>
          <p:cNvSpPr txBox="1"/>
          <p:nvPr/>
        </p:nvSpPr>
        <p:spPr>
          <a:xfrm>
            <a:off x="3350928" y="707198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570" name="s2"/>
          <p:cNvSpPr txBox="1"/>
          <p:nvPr/>
        </p:nvSpPr>
        <p:spPr>
          <a:xfrm>
            <a:off x="64243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571" name="s3"/>
          <p:cNvSpPr txBox="1"/>
          <p:nvPr/>
        </p:nvSpPr>
        <p:spPr>
          <a:xfrm>
            <a:off x="94977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pic>
        <p:nvPicPr>
          <p:cNvPr id="572" name="V(s_1)=-50.pdf" descr="V(s_1)=-50.pdf"/>
          <p:cNvPicPr>
            <a:picLocks noChangeAspect="1"/>
          </p:cNvPicPr>
          <p:nvPr/>
        </p:nvPicPr>
        <p:blipFill>
          <a:blip r:embed="rId2">
            <a:extLst/>
          </a:blip>
          <a:stretch>
            <a:fillRect/>
          </a:stretch>
        </p:blipFill>
        <p:spPr>
          <a:xfrm>
            <a:off x="897644" y="7189048"/>
            <a:ext cx="1968501" cy="368301"/>
          </a:xfrm>
          <a:prstGeom prst="rect">
            <a:avLst/>
          </a:prstGeom>
          <a:ln w="12700">
            <a:miter lim="400000"/>
          </a:ln>
        </p:spPr>
      </p:pic>
      <p:pic>
        <p:nvPicPr>
          <p:cNvPr id="573" name="V(s_2)=1.pdf" descr="V(s_2)=1.pdf"/>
          <p:cNvPicPr>
            <a:picLocks noChangeAspect="1"/>
          </p:cNvPicPr>
          <p:nvPr/>
        </p:nvPicPr>
        <p:blipFill>
          <a:blip r:embed="rId3">
            <a:extLst/>
          </a:blip>
          <a:stretch>
            <a:fillRect/>
          </a:stretch>
        </p:blipFill>
        <p:spPr>
          <a:xfrm>
            <a:off x="4541082" y="7172167"/>
            <a:ext cx="1498601" cy="368301"/>
          </a:xfrm>
          <a:prstGeom prst="rect">
            <a:avLst/>
          </a:prstGeom>
          <a:ln w="12700">
            <a:miter lim="400000"/>
          </a:ln>
        </p:spPr>
      </p:pic>
      <p:pic>
        <p:nvPicPr>
          <p:cNvPr id="574" name="V(s_3)=-5.pdf" descr="V(s_3)=-5.pdf"/>
          <p:cNvPicPr>
            <a:picLocks noChangeAspect="1"/>
          </p:cNvPicPr>
          <p:nvPr/>
        </p:nvPicPr>
        <p:blipFill>
          <a:blip r:embed="rId4">
            <a:extLst/>
          </a:blip>
          <a:stretch>
            <a:fillRect/>
          </a:stretch>
        </p:blipFill>
        <p:spPr>
          <a:xfrm>
            <a:off x="7434262" y="7187162"/>
            <a:ext cx="1790701" cy="368301"/>
          </a:xfrm>
          <a:prstGeom prst="rect">
            <a:avLst/>
          </a:prstGeom>
          <a:ln w="12700">
            <a:miter lim="400000"/>
          </a:ln>
        </p:spPr>
      </p:pic>
      <p:pic>
        <p:nvPicPr>
          <p:cNvPr id="575" name="V(-50)=-50.pdf" descr="V(-50)=-50.pdf"/>
          <p:cNvPicPr>
            <a:picLocks noChangeAspect="1"/>
          </p:cNvPicPr>
          <p:nvPr/>
        </p:nvPicPr>
        <p:blipFill>
          <a:blip r:embed="rId5">
            <a:extLst/>
          </a:blip>
          <a:stretch>
            <a:fillRect/>
          </a:stretch>
        </p:blipFill>
        <p:spPr>
          <a:xfrm>
            <a:off x="3636365" y="9313800"/>
            <a:ext cx="2464096" cy="39639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2" grpId="1" repeatCount="2000" fill="hold">
                                  <p:stCondLst>
                                    <p:cond delay="0"/>
                                  </p:stCondLst>
                                  <p:childTnLst>
                                    <p:animRot by="300000">
                                      <p:cBhvr>
                                        <p:cTn id="6" dur="50" fill="hold">
                                          <p:stCondLst>
                                            <p:cond delay="0"/>
                                          </p:stCondLst>
                                        </p:cTn>
                                        <p:tgtEl>
                                          <p:spTgt spid="550"/>
                                        </p:tgtEl>
                                        <p:attrNameLst>
                                          <p:attrName>r</p:attrName>
                                        </p:attrNameLst>
                                      </p:cBhvr>
                                    </p:animRot>
                                    <p:animRot by="-600000">
                                      <p:cBhvr>
                                        <p:cTn id="7" dur="100" fill="hold">
                                          <p:stCondLst>
                                            <p:cond delay="100"/>
                                          </p:stCondLst>
                                        </p:cTn>
                                        <p:tgtEl>
                                          <p:spTgt spid="550"/>
                                        </p:tgtEl>
                                        <p:attrNameLst>
                                          <p:attrName>r</p:attrName>
                                        </p:attrNameLst>
                                      </p:cBhvr>
                                    </p:animRot>
                                    <p:animRot by="600000">
                                      <p:cBhvr>
                                        <p:cTn id="8" dur="100" fill="hold">
                                          <p:stCondLst>
                                            <p:cond delay="200"/>
                                          </p:stCondLst>
                                        </p:cTn>
                                        <p:tgtEl>
                                          <p:spTgt spid="550"/>
                                        </p:tgtEl>
                                        <p:attrNameLst>
                                          <p:attrName>r</p:attrName>
                                        </p:attrNameLst>
                                      </p:cBhvr>
                                    </p:animRot>
                                    <p:animRot by="-600000">
                                      <p:cBhvr>
                                        <p:cTn id="9" dur="100" fill="hold">
                                          <p:stCondLst>
                                            <p:cond delay="300"/>
                                          </p:stCondLst>
                                        </p:cTn>
                                        <p:tgtEl>
                                          <p:spTgt spid="550"/>
                                        </p:tgtEl>
                                        <p:attrNameLst>
                                          <p:attrName>r</p:attrName>
                                        </p:attrNameLst>
                                      </p:cBhvr>
                                    </p:animRot>
                                    <p:animRot by="300000">
                                      <p:cBhvr>
                                        <p:cTn id="10" dur="100" fill="hold">
                                          <p:stCondLst>
                                            <p:cond delay="400"/>
                                          </p:stCondLst>
                                        </p:cTn>
                                        <p:tgtEl>
                                          <p:spTgt spid="55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0"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Solução minimax “BOTTOM-UP”"/>
          <p:cNvSpPr txBox="1"/>
          <p:nvPr>
            <p:ph type="title"/>
          </p:nvPr>
        </p:nvSpPr>
        <p:spPr>
          <a:prstGeom prst="rect">
            <a:avLst/>
          </a:prstGeom>
        </p:spPr>
        <p:txBody>
          <a:bodyPr/>
          <a:lstStyle/>
          <a:p>
            <a:pPr defTabSz="467359">
              <a:spcBef>
                <a:spcPts val="2200"/>
              </a:spcBef>
              <a:defRPr sz="4800"/>
            </a:pPr>
            <a:r>
              <a:t>Solução minimax </a:t>
            </a:r>
            <a:r>
              <a:rPr>
                <a:solidFill>
                  <a:srgbClr val="838787"/>
                </a:solidFill>
              </a:rPr>
              <a:t>“BOTTOM-UP”</a:t>
            </a:r>
          </a:p>
        </p:txBody>
      </p:sp>
      <p:sp>
        <p:nvSpPr>
          <p:cNvPr id="578" name="50…"/>
          <p:cNvSpPr/>
          <p:nvPr/>
        </p:nvSpPr>
        <p:spPr>
          <a:xfrm>
            <a:off x="4377058" y="5483052"/>
            <a:ext cx="608585" cy="641696"/>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50</a:t>
            </a:r>
          </a:p>
          <a:p>
            <a:pPr algn="ctr">
              <a:lnSpc>
                <a:spcPct val="80000"/>
              </a:lnSpc>
              <a:spcBef>
                <a:spcPts val="0"/>
              </a:spcBef>
              <a:defRPr cap="all" sz="1700">
                <a:solidFill>
                  <a:srgbClr val="FFFFFF"/>
                </a:solidFill>
                <a:latin typeface="+mn-lt"/>
                <a:ea typeface="+mn-ea"/>
                <a:cs typeface="+mn-cs"/>
                <a:sym typeface="DIN Condensed"/>
              </a:defRPr>
            </a:pPr>
            <a:r>
              <a:t>-50</a:t>
            </a:r>
          </a:p>
        </p:txBody>
      </p:sp>
      <p:sp>
        <p:nvSpPr>
          <p:cNvPr id="579" name="1…"/>
          <p:cNvSpPr/>
          <p:nvPr/>
        </p:nvSpPr>
        <p:spPr>
          <a:xfrm>
            <a:off x="6705443" y="6081630"/>
            <a:ext cx="608585" cy="641696"/>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1</a:t>
            </a:r>
          </a:p>
          <a:p>
            <a:pPr algn="ctr">
              <a:lnSpc>
                <a:spcPct val="80000"/>
              </a:lnSpc>
              <a:spcBef>
                <a:spcPts val="0"/>
              </a:spcBef>
              <a:defRPr cap="all" sz="1700">
                <a:solidFill>
                  <a:srgbClr val="FFFFFF"/>
                </a:solidFill>
                <a:latin typeface="+mn-lt"/>
                <a:ea typeface="+mn-ea"/>
                <a:cs typeface="+mn-cs"/>
                <a:sym typeface="DIN Condensed"/>
              </a:defRPr>
            </a:pPr>
            <a:r>
              <a:t>3</a:t>
            </a:r>
          </a:p>
        </p:txBody>
      </p:sp>
      <p:sp>
        <p:nvSpPr>
          <p:cNvPr id="580" name="-5…"/>
          <p:cNvSpPr/>
          <p:nvPr/>
        </p:nvSpPr>
        <p:spPr>
          <a:xfrm>
            <a:off x="8006804" y="5288261"/>
            <a:ext cx="608585" cy="641697"/>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a:t>
            </a:r>
          </a:p>
          <a:p>
            <a:pPr algn="ctr">
              <a:lnSpc>
                <a:spcPct val="80000"/>
              </a:lnSpc>
              <a:spcBef>
                <a:spcPts val="0"/>
              </a:spcBef>
              <a:defRPr cap="all" sz="1700">
                <a:solidFill>
                  <a:srgbClr val="FFFFFF"/>
                </a:solidFill>
                <a:latin typeface="+mn-lt"/>
                <a:ea typeface="+mn-ea"/>
                <a:cs typeface="+mn-cs"/>
                <a:sym typeface="DIN Condensed"/>
              </a:defRPr>
            </a:pPr>
            <a:r>
              <a:t>15</a:t>
            </a:r>
          </a:p>
        </p:txBody>
      </p:sp>
      <p:cxnSp>
        <p:nvCxnSpPr>
          <p:cNvPr id="581" name="Connection Line"/>
          <p:cNvCxnSpPr>
            <a:stCxn id="584" idx="0"/>
            <a:endCxn id="592" idx="0"/>
          </p:cNvCxnSpPr>
          <p:nvPr/>
        </p:nvCxnSpPr>
        <p:spPr>
          <a:xfrm>
            <a:off x="6597760" y="4959350"/>
            <a:ext cx="1" cy="2506074"/>
          </a:xfrm>
          <a:prstGeom prst="straightConnector1">
            <a:avLst/>
          </a:prstGeom>
          <a:ln w="101600" cap="rnd">
            <a:solidFill>
              <a:schemeClr val="accent4"/>
            </a:solidFill>
            <a:miter lim="400000"/>
          </a:ln>
        </p:spPr>
      </p:cxnSp>
      <p:cxnSp>
        <p:nvCxnSpPr>
          <p:cNvPr id="582" name="Connection Line"/>
          <p:cNvCxnSpPr>
            <a:stCxn id="591" idx="0"/>
            <a:endCxn id="584" idx="0"/>
          </p:cNvCxnSpPr>
          <p:nvPr/>
        </p:nvCxnSpPr>
        <p:spPr>
          <a:xfrm flipV="1">
            <a:off x="3524360" y="4959350"/>
            <a:ext cx="3073401" cy="2506074"/>
          </a:xfrm>
          <a:prstGeom prst="straightConnector1">
            <a:avLst/>
          </a:prstGeom>
          <a:ln w="38100">
            <a:solidFill>
              <a:srgbClr val="222222"/>
            </a:solidFill>
            <a:miter lim="400000"/>
          </a:ln>
        </p:spPr>
      </p:cxnSp>
      <p:cxnSp>
        <p:nvCxnSpPr>
          <p:cNvPr id="583" name="Connection Line"/>
          <p:cNvCxnSpPr>
            <a:stCxn id="584" idx="0"/>
            <a:endCxn id="593" idx="0"/>
          </p:cNvCxnSpPr>
          <p:nvPr/>
        </p:nvCxnSpPr>
        <p:spPr>
          <a:xfrm>
            <a:off x="6597760" y="4959350"/>
            <a:ext cx="3073401" cy="2506074"/>
          </a:xfrm>
          <a:prstGeom prst="straightConnector1">
            <a:avLst/>
          </a:prstGeom>
          <a:ln w="38100">
            <a:solidFill>
              <a:srgbClr val="222222"/>
            </a:solidFill>
            <a:miter lim="400000"/>
          </a:ln>
        </p:spPr>
      </p:cxnSp>
      <p:sp>
        <p:nvSpPr>
          <p:cNvPr id="584" name="s0"/>
          <p:cNvSpPr/>
          <p:nvPr/>
        </p:nvSpPr>
        <p:spPr>
          <a:xfrm>
            <a:off x="6051189" y="4412778"/>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585" name="50"/>
          <p:cNvSpPr/>
          <p:nvPr/>
        </p:nvSpPr>
        <p:spPr>
          <a:xfrm>
            <a:off x="221085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586" name="-50"/>
          <p:cNvSpPr/>
          <p:nvPr/>
        </p:nvSpPr>
        <p:spPr>
          <a:xfrm>
            <a:off x="4017261"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587" name="1"/>
          <p:cNvSpPr/>
          <p:nvPr/>
        </p:nvSpPr>
        <p:spPr>
          <a:xfrm>
            <a:off x="5472555"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588" name="3"/>
          <p:cNvSpPr/>
          <p:nvPr/>
        </p:nvSpPr>
        <p:spPr>
          <a:xfrm>
            <a:off x="7013002"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589" name="-5"/>
          <p:cNvSpPr/>
          <p:nvPr/>
        </p:nvSpPr>
        <p:spPr>
          <a:xfrm>
            <a:off x="8565788"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590" name="15"/>
          <p:cNvSpPr/>
          <p:nvPr/>
        </p:nvSpPr>
        <p:spPr>
          <a:xfrm>
            <a:off x="1000874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591" name="Triangle"/>
          <p:cNvSpPr/>
          <p:nvPr/>
        </p:nvSpPr>
        <p:spPr>
          <a:xfrm rot="10800000">
            <a:off x="29777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2" name="Triangle"/>
          <p:cNvSpPr/>
          <p:nvPr/>
        </p:nvSpPr>
        <p:spPr>
          <a:xfrm rot="10800000">
            <a:off x="6051189" y="6918852"/>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593" name="Triangle"/>
          <p:cNvSpPr/>
          <p:nvPr/>
        </p:nvSpPr>
        <p:spPr>
          <a:xfrm rot="10800000">
            <a:off x="9124588" y="6918852"/>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594" name="Connection Line"/>
          <p:cNvCxnSpPr>
            <a:stCxn id="593" idx="0"/>
            <a:endCxn id="590" idx="0"/>
          </p:cNvCxnSpPr>
          <p:nvPr/>
        </p:nvCxnSpPr>
        <p:spPr>
          <a:xfrm>
            <a:off x="9671160" y="7465423"/>
            <a:ext cx="699535" cy="1418227"/>
          </a:xfrm>
          <a:prstGeom prst="straightConnector1">
            <a:avLst/>
          </a:prstGeom>
          <a:ln w="38100">
            <a:solidFill>
              <a:srgbClr val="222222"/>
            </a:solidFill>
            <a:miter lim="400000"/>
          </a:ln>
        </p:spPr>
      </p:cxnSp>
      <p:cxnSp>
        <p:nvCxnSpPr>
          <p:cNvPr id="595" name="Connection Line"/>
          <p:cNvCxnSpPr>
            <a:stCxn id="591" idx="0"/>
            <a:endCxn id="586" idx="0"/>
          </p:cNvCxnSpPr>
          <p:nvPr/>
        </p:nvCxnSpPr>
        <p:spPr>
          <a:xfrm>
            <a:off x="3524360" y="7465423"/>
            <a:ext cx="854852" cy="1418227"/>
          </a:xfrm>
          <a:prstGeom prst="straightConnector1">
            <a:avLst/>
          </a:prstGeom>
          <a:ln w="101600" cap="rnd">
            <a:solidFill>
              <a:schemeClr val="accent4"/>
            </a:solidFill>
            <a:miter lim="400000"/>
          </a:ln>
        </p:spPr>
      </p:cxnSp>
      <p:cxnSp>
        <p:nvCxnSpPr>
          <p:cNvPr id="596" name="Connection Line"/>
          <p:cNvCxnSpPr>
            <a:stCxn id="585" idx="0"/>
            <a:endCxn id="591" idx="0"/>
          </p:cNvCxnSpPr>
          <p:nvPr/>
        </p:nvCxnSpPr>
        <p:spPr>
          <a:xfrm flipV="1">
            <a:off x="2572804" y="7465423"/>
            <a:ext cx="951557" cy="1418227"/>
          </a:xfrm>
          <a:prstGeom prst="straightConnector1">
            <a:avLst/>
          </a:prstGeom>
          <a:ln w="38100">
            <a:solidFill>
              <a:srgbClr val="222222"/>
            </a:solidFill>
            <a:miter lim="400000"/>
          </a:ln>
        </p:spPr>
      </p:cxnSp>
      <p:cxnSp>
        <p:nvCxnSpPr>
          <p:cNvPr id="597" name="Connection Line"/>
          <p:cNvCxnSpPr>
            <a:stCxn id="589" idx="0"/>
            <a:endCxn id="593" idx="0"/>
          </p:cNvCxnSpPr>
          <p:nvPr/>
        </p:nvCxnSpPr>
        <p:spPr>
          <a:xfrm flipV="1">
            <a:off x="8927738" y="7465423"/>
            <a:ext cx="743423" cy="1418227"/>
          </a:xfrm>
          <a:prstGeom prst="straightConnector1">
            <a:avLst/>
          </a:prstGeom>
          <a:ln w="101600" cap="rnd">
            <a:solidFill>
              <a:schemeClr val="accent4"/>
            </a:solidFill>
            <a:miter lim="400000"/>
          </a:ln>
        </p:spPr>
      </p:cxnSp>
      <p:cxnSp>
        <p:nvCxnSpPr>
          <p:cNvPr id="598" name="Connection Line"/>
          <p:cNvCxnSpPr>
            <a:stCxn id="592" idx="0"/>
            <a:endCxn id="588" idx="0"/>
          </p:cNvCxnSpPr>
          <p:nvPr/>
        </p:nvCxnSpPr>
        <p:spPr>
          <a:xfrm>
            <a:off x="6597760" y="7465423"/>
            <a:ext cx="777193" cy="1418227"/>
          </a:xfrm>
          <a:prstGeom prst="straightConnector1">
            <a:avLst/>
          </a:prstGeom>
          <a:ln w="38100">
            <a:solidFill>
              <a:srgbClr val="222222"/>
            </a:solidFill>
            <a:miter lim="400000"/>
          </a:ln>
        </p:spPr>
      </p:cxnSp>
      <p:cxnSp>
        <p:nvCxnSpPr>
          <p:cNvPr id="599" name="Connection Line"/>
          <p:cNvCxnSpPr>
            <a:stCxn id="587" idx="0"/>
            <a:endCxn id="592" idx="0"/>
          </p:cNvCxnSpPr>
          <p:nvPr/>
        </p:nvCxnSpPr>
        <p:spPr>
          <a:xfrm flipV="1">
            <a:off x="5834505" y="7465423"/>
            <a:ext cx="763256" cy="1418227"/>
          </a:xfrm>
          <a:prstGeom prst="straightConnector1">
            <a:avLst/>
          </a:prstGeom>
          <a:ln w="101600" cap="rnd">
            <a:solidFill>
              <a:schemeClr val="accent4"/>
            </a:solidFill>
            <a:miter lim="400000"/>
          </a:ln>
        </p:spPr>
      </p:cxnSp>
      <p:sp>
        <p:nvSpPr>
          <p:cNvPr id="600" name="MAX"/>
          <p:cNvSpPr txBox="1"/>
          <p:nvPr/>
        </p:nvSpPr>
        <p:spPr>
          <a:xfrm>
            <a:off x="11896597" y="4737100"/>
            <a:ext cx="6939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MAX</a:t>
            </a:r>
          </a:p>
        </p:txBody>
      </p:sp>
      <p:sp>
        <p:nvSpPr>
          <p:cNvPr id="601" name="MIN"/>
          <p:cNvSpPr txBox="1"/>
          <p:nvPr/>
        </p:nvSpPr>
        <p:spPr>
          <a:xfrm>
            <a:off x="11939269" y="7243173"/>
            <a:ext cx="60858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MIN</a:t>
            </a:r>
          </a:p>
        </p:txBody>
      </p:sp>
      <p:sp>
        <p:nvSpPr>
          <p:cNvPr id="602" name="UTILIDADE"/>
          <p:cNvSpPr txBox="1"/>
          <p:nvPr/>
        </p:nvSpPr>
        <p:spPr>
          <a:xfrm>
            <a:off x="11180150" y="8661400"/>
            <a:ext cx="14208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UTILIDADE</a:t>
            </a:r>
          </a:p>
        </p:txBody>
      </p:sp>
      <p:sp>
        <p:nvSpPr>
          <p:cNvPr id="603" name="s1"/>
          <p:cNvSpPr txBox="1"/>
          <p:nvPr/>
        </p:nvSpPr>
        <p:spPr>
          <a:xfrm>
            <a:off x="3350928" y="707198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604" name="s2"/>
          <p:cNvSpPr txBox="1"/>
          <p:nvPr/>
        </p:nvSpPr>
        <p:spPr>
          <a:xfrm>
            <a:off x="64243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605" name="s3"/>
          <p:cNvSpPr txBox="1"/>
          <p:nvPr/>
        </p:nvSpPr>
        <p:spPr>
          <a:xfrm>
            <a:off x="94977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pic>
        <p:nvPicPr>
          <p:cNvPr id="606" name="V(s_1)=-50.pdf" descr="V(s_1)=-50.pdf"/>
          <p:cNvPicPr>
            <a:picLocks noChangeAspect="1"/>
          </p:cNvPicPr>
          <p:nvPr/>
        </p:nvPicPr>
        <p:blipFill>
          <a:blip r:embed="rId2">
            <a:extLst/>
          </a:blip>
          <a:stretch>
            <a:fillRect/>
          </a:stretch>
        </p:blipFill>
        <p:spPr>
          <a:xfrm>
            <a:off x="897644" y="7189048"/>
            <a:ext cx="1968501" cy="368301"/>
          </a:xfrm>
          <a:prstGeom prst="rect">
            <a:avLst/>
          </a:prstGeom>
          <a:ln w="12700">
            <a:miter lim="400000"/>
          </a:ln>
        </p:spPr>
      </p:pic>
      <p:pic>
        <p:nvPicPr>
          <p:cNvPr id="607" name="V(s_2)=1.pdf" descr="V(s_2)=1.pdf"/>
          <p:cNvPicPr>
            <a:picLocks noChangeAspect="1"/>
          </p:cNvPicPr>
          <p:nvPr/>
        </p:nvPicPr>
        <p:blipFill>
          <a:blip r:embed="rId3">
            <a:extLst/>
          </a:blip>
          <a:stretch>
            <a:fillRect/>
          </a:stretch>
        </p:blipFill>
        <p:spPr>
          <a:xfrm>
            <a:off x="4541082" y="7172167"/>
            <a:ext cx="1498601" cy="368301"/>
          </a:xfrm>
          <a:prstGeom prst="rect">
            <a:avLst/>
          </a:prstGeom>
          <a:ln w="12700">
            <a:miter lim="400000"/>
          </a:ln>
        </p:spPr>
      </p:pic>
      <p:pic>
        <p:nvPicPr>
          <p:cNvPr id="608" name="V(s_3)=-5.pdf" descr="V(s_3)=-5.pdf"/>
          <p:cNvPicPr>
            <a:picLocks noChangeAspect="1"/>
          </p:cNvPicPr>
          <p:nvPr/>
        </p:nvPicPr>
        <p:blipFill>
          <a:blip r:embed="rId4">
            <a:extLst/>
          </a:blip>
          <a:stretch>
            <a:fillRect/>
          </a:stretch>
        </p:blipFill>
        <p:spPr>
          <a:xfrm>
            <a:off x="7434262" y="7187162"/>
            <a:ext cx="1790701" cy="368301"/>
          </a:xfrm>
          <a:prstGeom prst="rect">
            <a:avLst/>
          </a:prstGeom>
          <a:ln w="12700">
            <a:miter lim="400000"/>
          </a:ln>
        </p:spPr>
      </p:pic>
      <p:pic>
        <p:nvPicPr>
          <p:cNvPr id="609" name="V(s_0)=1.pdf" descr="V(s_0)=1.pdf"/>
          <p:cNvPicPr>
            <a:picLocks noChangeAspect="1"/>
          </p:cNvPicPr>
          <p:nvPr/>
        </p:nvPicPr>
        <p:blipFill>
          <a:blip r:embed="rId5">
            <a:extLst/>
          </a:blip>
          <a:stretch>
            <a:fillRect/>
          </a:stretch>
        </p:blipFill>
        <p:spPr>
          <a:xfrm>
            <a:off x="7107976" y="4560808"/>
            <a:ext cx="1498601" cy="368301"/>
          </a:xfrm>
          <a:prstGeom prst="rect">
            <a:avLst/>
          </a:prstGeom>
          <a:ln w="12700">
            <a:miter lim="400000"/>
          </a:ln>
        </p:spPr>
      </p:pic>
      <p:pic>
        <p:nvPicPr>
          <p:cNvPr id="610" name="V(s)=_max_a_in_A.pdf" descr="V(s)=_max_a_in_A.pdf"/>
          <p:cNvPicPr>
            <a:picLocks noChangeAspect="1"/>
          </p:cNvPicPr>
          <p:nvPr/>
        </p:nvPicPr>
        <p:blipFill>
          <a:blip r:embed="rId6">
            <a:extLst/>
          </a:blip>
          <a:stretch>
            <a:fillRect/>
          </a:stretch>
        </p:blipFill>
        <p:spPr>
          <a:xfrm>
            <a:off x="2895710" y="2149239"/>
            <a:ext cx="7404101" cy="1511301"/>
          </a:xfrm>
          <a:prstGeom prst="rect">
            <a:avLst/>
          </a:prstGeom>
          <a:ln w="12700">
            <a:miter lim="400000"/>
          </a:ln>
        </p:spPr>
      </p:pic>
      <p:sp>
        <p:nvSpPr>
          <p:cNvPr id="611" name="solução é obtida tomando os argumentos da recorrência"/>
          <p:cNvSpPr txBox="1"/>
          <p:nvPr/>
        </p:nvSpPr>
        <p:spPr>
          <a:xfrm>
            <a:off x="316755" y="3702220"/>
            <a:ext cx="3501200" cy="1181609"/>
          </a:xfrm>
          <a:prstGeom prst="rect">
            <a:avLst/>
          </a:prstGeom>
          <a:solidFill>
            <a:schemeClr val="accent4"/>
          </a:solidFill>
          <a:ln w="12700">
            <a:miter lim="400000"/>
          </a:ln>
          <a:effectLst>
            <a:outerShdw sx="100000" sy="100000" kx="0" ky="0" algn="b" rotWithShape="0" blurRad="63500" dist="635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spcBef>
                <a:spcPts val="0"/>
              </a:spcBef>
              <a:defRPr cap="all" sz="2800">
                <a:solidFill>
                  <a:srgbClr val="232323"/>
                </a:solidFill>
                <a:latin typeface="+mn-lt"/>
                <a:ea typeface="+mn-ea"/>
                <a:cs typeface="+mn-cs"/>
                <a:sym typeface="DIN Condensed"/>
              </a:defRPr>
            </a:lvl1pPr>
          </a:lstStyle>
          <a:p>
            <a:pPr/>
            <a:r>
              <a:t>solução é obtida tomando os argumentos da recorrência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0" grpId="1"/>
      <p:bldP build="whole" bldLvl="1" animBg="1" rev="0" advAuto="0" spid="611" grpId="2"/>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Exercício: minimax"/>
          <p:cNvSpPr txBox="1"/>
          <p:nvPr>
            <p:ph type="title"/>
          </p:nvPr>
        </p:nvSpPr>
        <p:spPr>
          <a:prstGeom prst="rect">
            <a:avLst/>
          </a:prstGeom>
        </p:spPr>
        <p:txBody>
          <a:bodyPr/>
          <a:lstStyle/>
          <a:p>
            <a:pPr defTabSz="467359">
              <a:spcBef>
                <a:spcPts val="2200"/>
              </a:spcBef>
              <a:defRPr sz="4800"/>
            </a:pPr>
            <a:r>
              <a:rPr>
                <a:solidFill>
                  <a:schemeClr val="accent5"/>
                </a:solidFill>
              </a:rPr>
              <a:t>Exercício:</a:t>
            </a:r>
            <a:r>
              <a:t> minimax</a:t>
            </a:r>
          </a:p>
        </p:txBody>
      </p:sp>
      <p:grpSp>
        <p:nvGrpSpPr>
          <p:cNvPr id="642" name="Group"/>
          <p:cNvGrpSpPr/>
          <p:nvPr/>
        </p:nvGrpSpPr>
        <p:grpSpPr>
          <a:xfrm>
            <a:off x="2223059" y="2460389"/>
            <a:ext cx="8580404" cy="4832822"/>
            <a:chOff x="0" y="0"/>
            <a:chExt cx="8580402" cy="4832821"/>
          </a:xfrm>
        </p:grpSpPr>
        <p:cxnSp>
          <p:nvCxnSpPr>
            <p:cNvPr id="614" name="Connection Line"/>
            <p:cNvCxnSpPr>
              <a:stCxn id="617" idx="0"/>
              <a:endCxn id="625" idx="0"/>
            </p:cNvCxnSpPr>
            <p:nvPr/>
          </p:nvCxnSpPr>
          <p:spPr>
            <a:xfrm>
              <a:off x="4290201" y="546571"/>
              <a:ext cx="1" cy="2506074"/>
            </a:xfrm>
            <a:prstGeom prst="straightConnector1">
              <a:avLst/>
            </a:prstGeom>
            <a:ln w="38100" cap="flat">
              <a:solidFill>
                <a:srgbClr val="222222"/>
              </a:solidFill>
              <a:prstDash val="solid"/>
              <a:miter lim="400000"/>
            </a:ln>
            <a:effectLst/>
          </p:spPr>
        </p:cxnSp>
        <p:cxnSp>
          <p:nvCxnSpPr>
            <p:cNvPr id="615" name="Connection Line"/>
            <p:cNvCxnSpPr>
              <a:stCxn id="624" idx="0"/>
              <a:endCxn id="617" idx="0"/>
            </p:cNvCxnSpPr>
            <p:nvPr/>
          </p:nvCxnSpPr>
          <p:spPr>
            <a:xfrm flipV="1">
              <a:off x="1216801" y="546571"/>
              <a:ext cx="3073401" cy="2506074"/>
            </a:xfrm>
            <a:prstGeom prst="straightConnector1">
              <a:avLst/>
            </a:prstGeom>
            <a:ln w="38100" cap="flat">
              <a:solidFill>
                <a:srgbClr val="222222"/>
              </a:solidFill>
              <a:prstDash val="solid"/>
              <a:miter lim="400000"/>
            </a:ln>
            <a:effectLst/>
          </p:spPr>
        </p:cxnSp>
        <p:cxnSp>
          <p:nvCxnSpPr>
            <p:cNvPr id="616" name="Connection Line"/>
            <p:cNvCxnSpPr>
              <a:stCxn id="617" idx="0"/>
              <a:endCxn id="626" idx="0"/>
            </p:cNvCxnSpPr>
            <p:nvPr/>
          </p:nvCxnSpPr>
          <p:spPr>
            <a:xfrm>
              <a:off x="4290201" y="546571"/>
              <a:ext cx="3073401" cy="2506074"/>
            </a:xfrm>
            <a:prstGeom prst="straightConnector1">
              <a:avLst/>
            </a:prstGeom>
            <a:ln w="38100" cap="flat">
              <a:solidFill>
                <a:srgbClr val="222222"/>
              </a:solidFill>
              <a:prstDash val="solid"/>
              <a:miter lim="400000"/>
            </a:ln>
            <a:effectLst/>
          </p:spPr>
        </p:cxnSp>
        <p:sp>
          <p:nvSpPr>
            <p:cNvPr id="617" name="s0"/>
            <p:cNvSpPr/>
            <p:nvPr/>
          </p:nvSpPr>
          <p:spPr>
            <a:xfrm>
              <a:off x="3743630" y="0"/>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618" name="3"/>
            <p:cNvSpPr/>
            <p:nvPr/>
          </p:nvSpPr>
          <p:spPr>
            <a:xfrm>
              <a:off x="0" y="4108921"/>
              <a:ext cx="723900"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619" name="8"/>
            <p:cNvSpPr/>
            <p:nvPr/>
          </p:nvSpPr>
          <p:spPr>
            <a:xfrm>
              <a:off x="1709702"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620" name="2"/>
            <p:cNvSpPr/>
            <p:nvPr/>
          </p:nvSpPr>
          <p:spPr>
            <a:xfrm>
              <a:off x="3073400"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621" name="6"/>
            <p:cNvSpPr/>
            <p:nvPr/>
          </p:nvSpPr>
          <p:spPr>
            <a:xfrm>
              <a:off x="4783102"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622" name="14"/>
            <p:cNvSpPr/>
            <p:nvPr/>
          </p:nvSpPr>
          <p:spPr>
            <a:xfrm>
              <a:off x="6146800"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623" name="2"/>
            <p:cNvSpPr/>
            <p:nvPr/>
          </p:nvSpPr>
          <p:spPr>
            <a:xfrm>
              <a:off x="7856502"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624" name="Triangle"/>
            <p:cNvSpPr/>
            <p:nvPr/>
          </p:nvSpPr>
          <p:spPr>
            <a:xfrm rot="10800000">
              <a:off x="670229" y="2506073"/>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25" name="Triangle"/>
            <p:cNvSpPr/>
            <p:nvPr/>
          </p:nvSpPr>
          <p:spPr>
            <a:xfrm rot="10800000">
              <a:off x="3743630" y="2506073"/>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26" name="Triangle"/>
            <p:cNvSpPr/>
            <p:nvPr/>
          </p:nvSpPr>
          <p:spPr>
            <a:xfrm rot="10800000">
              <a:off x="6817029" y="2506073"/>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627" name="Connection Line"/>
            <p:cNvCxnSpPr>
              <a:stCxn id="626" idx="0"/>
              <a:endCxn id="623" idx="0"/>
            </p:cNvCxnSpPr>
            <p:nvPr/>
          </p:nvCxnSpPr>
          <p:spPr>
            <a:xfrm>
              <a:off x="7363601" y="3052644"/>
              <a:ext cx="854852" cy="1418228"/>
            </a:xfrm>
            <a:prstGeom prst="straightConnector1">
              <a:avLst/>
            </a:prstGeom>
            <a:ln w="38100" cap="flat">
              <a:solidFill>
                <a:srgbClr val="222222"/>
              </a:solidFill>
              <a:prstDash val="solid"/>
              <a:miter lim="400000"/>
            </a:ln>
            <a:effectLst/>
          </p:spPr>
        </p:cxnSp>
        <p:cxnSp>
          <p:nvCxnSpPr>
            <p:cNvPr id="628" name="Connection Line"/>
            <p:cNvCxnSpPr>
              <a:stCxn id="624" idx="0"/>
              <a:endCxn id="619" idx="0"/>
            </p:cNvCxnSpPr>
            <p:nvPr/>
          </p:nvCxnSpPr>
          <p:spPr>
            <a:xfrm>
              <a:off x="1216801" y="3052644"/>
              <a:ext cx="854852" cy="1418228"/>
            </a:xfrm>
            <a:prstGeom prst="straightConnector1">
              <a:avLst/>
            </a:prstGeom>
            <a:ln w="38100" cap="flat">
              <a:solidFill>
                <a:srgbClr val="222222"/>
              </a:solidFill>
              <a:prstDash val="solid"/>
              <a:miter lim="400000"/>
            </a:ln>
            <a:effectLst/>
          </p:spPr>
        </p:cxnSp>
        <p:cxnSp>
          <p:nvCxnSpPr>
            <p:cNvPr id="629" name="Connection Line"/>
            <p:cNvCxnSpPr>
              <a:stCxn id="618" idx="0"/>
              <a:endCxn id="624" idx="0"/>
            </p:cNvCxnSpPr>
            <p:nvPr/>
          </p:nvCxnSpPr>
          <p:spPr>
            <a:xfrm flipV="1">
              <a:off x="361950" y="3052644"/>
              <a:ext cx="854852" cy="1418228"/>
            </a:xfrm>
            <a:prstGeom prst="straightConnector1">
              <a:avLst/>
            </a:prstGeom>
            <a:ln w="38100" cap="flat">
              <a:solidFill>
                <a:srgbClr val="222222"/>
              </a:solidFill>
              <a:prstDash val="solid"/>
              <a:miter lim="400000"/>
            </a:ln>
            <a:effectLst/>
          </p:spPr>
        </p:cxnSp>
        <p:cxnSp>
          <p:nvCxnSpPr>
            <p:cNvPr id="630" name="Connection Line"/>
            <p:cNvCxnSpPr>
              <a:stCxn id="622" idx="0"/>
              <a:endCxn id="626" idx="0"/>
            </p:cNvCxnSpPr>
            <p:nvPr/>
          </p:nvCxnSpPr>
          <p:spPr>
            <a:xfrm flipV="1">
              <a:off x="6508750" y="3052644"/>
              <a:ext cx="854852" cy="1418228"/>
            </a:xfrm>
            <a:prstGeom prst="straightConnector1">
              <a:avLst/>
            </a:prstGeom>
            <a:ln w="38100" cap="flat">
              <a:solidFill>
                <a:srgbClr val="222222"/>
              </a:solidFill>
              <a:prstDash val="solid"/>
              <a:miter lim="400000"/>
            </a:ln>
            <a:effectLst/>
          </p:spPr>
        </p:cxnSp>
        <p:cxnSp>
          <p:nvCxnSpPr>
            <p:cNvPr id="631" name="Connection Line"/>
            <p:cNvCxnSpPr>
              <a:stCxn id="625" idx="0"/>
              <a:endCxn id="621" idx="0"/>
            </p:cNvCxnSpPr>
            <p:nvPr/>
          </p:nvCxnSpPr>
          <p:spPr>
            <a:xfrm>
              <a:off x="4290201" y="3052644"/>
              <a:ext cx="854852" cy="1418228"/>
            </a:xfrm>
            <a:prstGeom prst="straightConnector1">
              <a:avLst/>
            </a:prstGeom>
            <a:ln w="38100" cap="flat">
              <a:solidFill>
                <a:srgbClr val="222222"/>
              </a:solidFill>
              <a:prstDash val="solid"/>
              <a:miter lim="400000"/>
            </a:ln>
            <a:effectLst/>
          </p:spPr>
        </p:cxnSp>
        <p:cxnSp>
          <p:nvCxnSpPr>
            <p:cNvPr id="632" name="Connection Line"/>
            <p:cNvCxnSpPr>
              <a:stCxn id="620" idx="0"/>
              <a:endCxn id="625" idx="0"/>
            </p:cNvCxnSpPr>
            <p:nvPr/>
          </p:nvCxnSpPr>
          <p:spPr>
            <a:xfrm flipV="1">
              <a:off x="3435350" y="3052644"/>
              <a:ext cx="854852" cy="1418228"/>
            </a:xfrm>
            <a:prstGeom prst="straightConnector1">
              <a:avLst/>
            </a:prstGeom>
            <a:ln w="38100" cap="flat">
              <a:solidFill>
                <a:srgbClr val="222222"/>
              </a:solidFill>
              <a:prstDash val="solid"/>
              <a:miter lim="400000"/>
            </a:ln>
            <a:effectLst/>
          </p:spPr>
        </p:cxnSp>
        <p:sp>
          <p:nvSpPr>
            <p:cNvPr id="633" name="s1"/>
            <p:cNvSpPr/>
            <p:nvPr/>
          </p:nvSpPr>
          <p:spPr>
            <a:xfrm>
              <a:off x="1043369" y="28903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634" name="s2"/>
            <p:cNvSpPr/>
            <p:nvPr/>
          </p:nvSpPr>
          <p:spPr>
            <a:xfrm>
              <a:off x="4116770" y="28903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635" name="s3"/>
            <p:cNvSpPr/>
            <p:nvPr/>
          </p:nvSpPr>
          <p:spPr>
            <a:xfrm>
              <a:off x="7190170" y="28903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sp>
          <p:nvSpPr>
            <p:cNvPr id="636" name="12"/>
            <p:cNvSpPr/>
            <p:nvPr/>
          </p:nvSpPr>
          <p:spPr>
            <a:xfrm>
              <a:off x="854851"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637" name="4"/>
            <p:cNvSpPr/>
            <p:nvPr/>
          </p:nvSpPr>
          <p:spPr>
            <a:xfrm>
              <a:off x="3928251"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638" name="5"/>
            <p:cNvSpPr/>
            <p:nvPr/>
          </p:nvSpPr>
          <p:spPr>
            <a:xfrm>
              <a:off x="7001651"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cxnSp>
          <p:nvCxnSpPr>
            <p:cNvPr id="639" name="Connection Line"/>
            <p:cNvCxnSpPr>
              <a:stCxn id="637" idx="0"/>
              <a:endCxn id="625" idx="0"/>
            </p:cNvCxnSpPr>
            <p:nvPr/>
          </p:nvCxnSpPr>
          <p:spPr>
            <a:xfrm flipV="1">
              <a:off x="4290201" y="3052644"/>
              <a:ext cx="1" cy="1418228"/>
            </a:xfrm>
            <a:prstGeom prst="straightConnector1">
              <a:avLst/>
            </a:prstGeom>
            <a:ln w="38100" cap="flat">
              <a:solidFill>
                <a:srgbClr val="222222"/>
              </a:solidFill>
              <a:prstDash val="solid"/>
              <a:miter lim="400000"/>
            </a:ln>
            <a:effectLst/>
          </p:spPr>
        </p:cxnSp>
        <p:cxnSp>
          <p:nvCxnSpPr>
            <p:cNvPr id="640" name="Connection Line"/>
            <p:cNvCxnSpPr>
              <a:stCxn id="638" idx="0"/>
              <a:endCxn id="626" idx="0"/>
            </p:cNvCxnSpPr>
            <p:nvPr/>
          </p:nvCxnSpPr>
          <p:spPr>
            <a:xfrm flipV="1">
              <a:off x="7363601" y="3052644"/>
              <a:ext cx="1" cy="1418228"/>
            </a:xfrm>
            <a:prstGeom prst="straightConnector1">
              <a:avLst/>
            </a:prstGeom>
            <a:ln w="38100" cap="flat">
              <a:solidFill>
                <a:srgbClr val="222222"/>
              </a:solidFill>
              <a:prstDash val="solid"/>
              <a:miter lim="400000"/>
            </a:ln>
            <a:effectLst/>
          </p:spPr>
        </p:cxnSp>
        <p:cxnSp>
          <p:nvCxnSpPr>
            <p:cNvPr id="641" name="Connection Line"/>
            <p:cNvCxnSpPr>
              <a:stCxn id="636" idx="0"/>
              <a:endCxn id="624" idx="0"/>
            </p:cNvCxnSpPr>
            <p:nvPr/>
          </p:nvCxnSpPr>
          <p:spPr>
            <a:xfrm flipV="1">
              <a:off x="1216801" y="3052644"/>
              <a:ext cx="1" cy="1418228"/>
            </a:xfrm>
            <a:prstGeom prst="straightConnector1">
              <a:avLst/>
            </a:prstGeom>
            <a:ln w="38100" cap="flat">
              <a:solidFill>
                <a:srgbClr val="222222"/>
              </a:solidFill>
              <a:prstDash val="solid"/>
              <a:miter lim="400000"/>
            </a:ln>
            <a:effectLst/>
          </p:spPr>
        </p:cxn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Exercício: minimax solução"/>
          <p:cNvSpPr txBox="1"/>
          <p:nvPr>
            <p:ph type="title"/>
          </p:nvPr>
        </p:nvSpPr>
        <p:spPr>
          <a:prstGeom prst="rect">
            <a:avLst/>
          </a:prstGeom>
        </p:spPr>
        <p:txBody>
          <a:bodyPr/>
          <a:lstStyle/>
          <a:p>
            <a:pPr defTabSz="467359">
              <a:spcBef>
                <a:spcPts val="2200"/>
              </a:spcBef>
              <a:defRPr sz="4800"/>
            </a:pPr>
            <a:r>
              <a:rPr>
                <a:solidFill>
                  <a:schemeClr val="accent5"/>
                </a:solidFill>
              </a:rPr>
              <a:t>Exercício:</a:t>
            </a:r>
            <a:r>
              <a:t> minimax </a:t>
            </a:r>
            <a:r>
              <a:rPr>
                <a:solidFill>
                  <a:srgbClr val="222222"/>
                </a:solidFill>
              </a:rPr>
              <a:t>solução</a:t>
            </a:r>
          </a:p>
        </p:txBody>
      </p:sp>
      <p:grpSp>
        <p:nvGrpSpPr>
          <p:cNvPr id="673" name="Group"/>
          <p:cNvGrpSpPr/>
          <p:nvPr/>
        </p:nvGrpSpPr>
        <p:grpSpPr>
          <a:xfrm>
            <a:off x="2223059" y="2460389"/>
            <a:ext cx="8580404" cy="4832822"/>
            <a:chOff x="0" y="0"/>
            <a:chExt cx="8580402" cy="4832821"/>
          </a:xfrm>
        </p:grpSpPr>
        <p:cxnSp>
          <p:nvCxnSpPr>
            <p:cNvPr id="645" name="Connection Line"/>
            <p:cNvCxnSpPr>
              <a:stCxn id="648" idx="0"/>
              <a:endCxn id="656" idx="0"/>
            </p:cNvCxnSpPr>
            <p:nvPr/>
          </p:nvCxnSpPr>
          <p:spPr>
            <a:xfrm>
              <a:off x="4290201" y="546571"/>
              <a:ext cx="1" cy="2506074"/>
            </a:xfrm>
            <a:prstGeom prst="straightConnector1">
              <a:avLst/>
            </a:prstGeom>
            <a:ln w="38100" cap="flat">
              <a:solidFill>
                <a:srgbClr val="222222"/>
              </a:solidFill>
              <a:prstDash val="solid"/>
              <a:miter lim="400000"/>
            </a:ln>
            <a:effectLst/>
          </p:spPr>
        </p:cxnSp>
        <p:cxnSp>
          <p:nvCxnSpPr>
            <p:cNvPr id="646" name="Connection Line"/>
            <p:cNvCxnSpPr>
              <a:stCxn id="655" idx="0"/>
              <a:endCxn id="648" idx="0"/>
            </p:cNvCxnSpPr>
            <p:nvPr/>
          </p:nvCxnSpPr>
          <p:spPr>
            <a:xfrm flipV="1">
              <a:off x="1216801" y="546571"/>
              <a:ext cx="3073401" cy="2506074"/>
            </a:xfrm>
            <a:prstGeom prst="straightConnector1">
              <a:avLst/>
            </a:prstGeom>
            <a:ln w="101600" cap="rnd">
              <a:solidFill>
                <a:schemeClr val="accent4"/>
              </a:solidFill>
              <a:prstDash val="solid"/>
              <a:miter lim="400000"/>
            </a:ln>
            <a:effectLst/>
          </p:spPr>
        </p:cxnSp>
        <p:cxnSp>
          <p:nvCxnSpPr>
            <p:cNvPr id="647" name="Connection Line"/>
            <p:cNvCxnSpPr>
              <a:stCxn id="648" idx="0"/>
              <a:endCxn id="657" idx="0"/>
            </p:cNvCxnSpPr>
            <p:nvPr/>
          </p:nvCxnSpPr>
          <p:spPr>
            <a:xfrm>
              <a:off x="4290201" y="546571"/>
              <a:ext cx="3073401" cy="2506074"/>
            </a:xfrm>
            <a:prstGeom prst="straightConnector1">
              <a:avLst/>
            </a:prstGeom>
            <a:ln w="38100" cap="flat">
              <a:solidFill>
                <a:srgbClr val="222222"/>
              </a:solidFill>
              <a:prstDash val="solid"/>
              <a:miter lim="400000"/>
            </a:ln>
            <a:effectLst/>
          </p:spPr>
        </p:cxnSp>
        <p:sp>
          <p:nvSpPr>
            <p:cNvPr id="648" name="3"/>
            <p:cNvSpPr/>
            <p:nvPr/>
          </p:nvSpPr>
          <p:spPr>
            <a:xfrm>
              <a:off x="3743630" y="0"/>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649" name="3"/>
            <p:cNvSpPr/>
            <p:nvPr/>
          </p:nvSpPr>
          <p:spPr>
            <a:xfrm>
              <a:off x="0" y="4108921"/>
              <a:ext cx="723900"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650" name="8"/>
            <p:cNvSpPr/>
            <p:nvPr/>
          </p:nvSpPr>
          <p:spPr>
            <a:xfrm>
              <a:off x="1709702"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651" name="2"/>
            <p:cNvSpPr/>
            <p:nvPr/>
          </p:nvSpPr>
          <p:spPr>
            <a:xfrm>
              <a:off x="3073400"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652" name="6"/>
            <p:cNvSpPr/>
            <p:nvPr/>
          </p:nvSpPr>
          <p:spPr>
            <a:xfrm>
              <a:off x="4783102"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653" name="14"/>
            <p:cNvSpPr/>
            <p:nvPr/>
          </p:nvSpPr>
          <p:spPr>
            <a:xfrm>
              <a:off x="6146800"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654" name="2"/>
            <p:cNvSpPr/>
            <p:nvPr/>
          </p:nvSpPr>
          <p:spPr>
            <a:xfrm>
              <a:off x="7856502"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655" name="Triangle"/>
            <p:cNvSpPr/>
            <p:nvPr/>
          </p:nvSpPr>
          <p:spPr>
            <a:xfrm rot="10800000">
              <a:off x="670229" y="2506073"/>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6" name="Triangle"/>
            <p:cNvSpPr/>
            <p:nvPr/>
          </p:nvSpPr>
          <p:spPr>
            <a:xfrm rot="10800000">
              <a:off x="3743630" y="2506073"/>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57" name="Triangle"/>
            <p:cNvSpPr/>
            <p:nvPr/>
          </p:nvSpPr>
          <p:spPr>
            <a:xfrm rot="10800000">
              <a:off x="6817029" y="2506073"/>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658" name="Connection Line"/>
            <p:cNvCxnSpPr>
              <a:stCxn id="657" idx="0"/>
              <a:endCxn id="654" idx="0"/>
            </p:cNvCxnSpPr>
            <p:nvPr/>
          </p:nvCxnSpPr>
          <p:spPr>
            <a:xfrm>
              <a:off x="7363601" y="3052644"/>
              <a:ext cx="854852" cy="1418228"/>
            </a:xfrm>
            <a:prstGeom prst="straightConnector1">
              <a:avLst/>
            </a:prstGeom>
            <a:ln w="101600" cap="rnd">
              <a:solidFill>
                <a:schemeClr val="accent4"/>
              </a:solidFill>
              <a:prstDash val="solid"/>
              <a:miter lim="400000"/>
            </a:ln>
            <a:effectLst/>
          </p:spPr>
        </p:cxnSp>
        <p:cxnSp>
          <p:nvCxnSpPr>
            <p:cNvPr id="659" name="Connection Line"/>
            <p:cNvCxnSpPr>
              <a:stCxn id="655" idx="0"/>
              <a:endCxn id="650" idx="0"/>
            </p:cNvCxnSpPr>
            <p:nvPr/>
          </p:nvCxnSpPr>
          <p:spPr>
            <a:xfrm>
              <a:off x="1216801" y="3052644"/>
              <a:ext cx="854852" cy="1418228"/>
            </a:xfrm>
            <a:prstGeom prst="straightConnector1">
              <a:avLst/>
            </a:prstGeom>
            <a:ln w="38100" cap="flat">
              <a:solidFill>
                <a:srgbClr val="222222"/>
              </a:solidFill>
              <a:prstDash val="solid"/>
              <a:miter lim="400000"/>
            </a:ln>
            <a:effectLst/>
          </p:spPr>
        </p:cxnSp>
        <p:cxnSp>
          <p:nvCxnSpPr>
            <p:cNvPr id="660" name="Connection Line"/>
            <p:cNvCxnSpPr>
              <a:stCxn id="649" idx="0"/>
              <a:endCxn id="655" idx="0"/>
            </p:cNvCxnSpPr>
            <p:nvPr/>
          </p:nvCxnSpPr>
          <p:spPr>
            <a:xfrm flipV="1">
              <a:off x="361950" y="3052644"/>
              <a:ext cx="854852" cy="1418228"/>
            </a:xfrm>
            <a:prstGeom prst="straightConnector1">
              <a:avLst/>
            </a:prstGeom>
            <a:ln w="101600" cap="rnd">
              <a:solidFill>
                <a:schemeClr val="accent4"/>
              </a:solidFill>
              <a:prstDash val="solid"/>
              <a:miter lim="400000"/>
            </a:ln>
            <a:effectLst/>
          </p:spPr>
        </p:cxnSp>
        <p:cxnSp>
          <p:nvCxnSpPr>
            <p:cNvPr id="661" name="Connection Line"/>
            <p:cNvCxnSpPr>
              <a:stCxn id="653" idx="0"/>
              <a:endCxn id="657" idx="0"/>
            </p:cNvCxnSpPr>
            <p:nvPr/>
          </p:nvCxnSpPr>
          <p:spPr>
            <a:xfrm flipV="1">
              <a:off x="6508750" y="3052644"/>
              <a:ext cx="854852" cy="1418228"/>
            </a:xfrm>
            <a:prstGeom prst="straightConnector1">
              <a:avLst/>
            </a:prstGeom>
            <a:ln w="38100" cap="flat">
              <a:solidFill>
                <a:srgbClr val="222222"/>
              </a:solidFill>
              <a:prstDash val="solid"/>
              <a:miter lim="400000"/>
            </a:ln>
            <a:effectLst/>
          </p:spPr>
        </p:cxnSp>
        <p:cxnSp>
          <p:nvCxnSpPr>
            <p:cNvPr id="662" name="Connection Line"/>
            <p:cNvCxnSpPr>
              <a:stCxn id="656" idx="0"/>
              <a:endCxn id="652" idx="0"/>
            </p:cNvCxnSpPr>
            <p:nvPr/>
          </p:nvCxnSpPr>
          <p:spPr>
            <a:xfrm>
              <a:off x="4290201" y="3052644"/>
              <a:ext cx="854852" cy="1418228"/>
            </a:xfrm>
            <a:prstGeom prst="straightConnector1">
              <a:avLst/>
            </a:prstGeom>
            <a:ln w="38100" cap="flat">
              <a:solidFill>
                <a:srgbClr val="222222"/>
              </a:solidFill>
              <a:prstDash val="solid"/>
              <a:miter lim="400000"/>
            </a:ln>
            <a:effectLst/>
          </p:spPr>
        </p:cxnSp>
        <p:cxnSp>
          <p:nvCxnSpPr>
            <p:cNvPr id="663" name="Connection Line"/>
            <p:cNvCxnSpPr>
              <a:stCxn id="651" idx="0"/>
              <a:endCxn id="656" idx="0"/>
            </p:cNvCxnSpPr>
            <p:nvPr/>
          </p:nvCxnSpPr>
          <p:spPr>
            <a:xfrm flipV="1">
              <a:off x="3435350" y="3052644"/>
              <a:ext cx="854852" cy="1418228"/>
            </a:xfrm>
            <a:prstGeom prst="straightConnector1">
              <a:avLst/>
            </a:prstGeom>
            <a:ln w="101600" cap="rnd">
              <a:solidFill>
                <a:schemeClr val="accent4"/>
              </a:solidFill>
              <a:prstDash val="solid"/>
              <a:miter lim="400000"/>
            </a:ln>
            <a:effectLst/>
          </p:spPr>
        </p:cxnSp>
        <p:sp>
          <p:nvSpPr>
            <p:cNvPr id="664" name="3"/>
            <p:cNvSpPr/>
            <p:nvPr/>
          </p:nvSpPr>
          <p:spPr>
            <a:xfrm>
              <a:off x="1043369" y="28903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665" name="2"/>
            <p:cNvSpPr/>
            <p:nvPr/>
          </p:nvSpPr>
          <p:spPr>
            <a:xfrm>
              <a:off x="4116770" y="28903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666" name="2"/>
            <p:cNvSpPr/>
            <p:nvPr/>
          </p:nvSpPr>
          <p:spPr>
            <a:xfrm>
              <a:off x="7190170" y="28903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667" name="12"/>
            <p:cNvSpPr/>
            <p:nvPr/>
          </p:nvSpPr>
          <p:spPr>
            <a:xfrm>
              <a:off x="854851"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668" name="4"/>
            <p:cNvSpPr/>
            <p:nvPr/>
          </p:nvSpPr>
          <p:spPr>
            <a:xfrm>
              <a:off x="3928251"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669" name="5"/>
            <p:cNvSpPr/>
            <p:nvPr/>
          </p:nvSpPr>
          <p:spPr>
            <a:xfrm>
              <a:off x="7001651"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cxnSp>
          <p:nvCxnSpPr>
            <p:cNvPr id="670" name="Connection Line"/>
            <p:cNvCxnSpPr>
              <a:stCxn id="668" idx="0"/>
              <a:endCxn id="656" idx="0"/>
            </p:cNvCxnSpPr>
            <p:nvPr/>
          </p:nvCxnSpPr>
          <p:spPr>
            <a:xfrm flipV="1">
              <a:off x="4290201" y="3052644"/>
              <a:ext cx="1" cy="1418228"/>
            </a:xfrm>
            <a:prstGeom prst="straightConnector1">
              <a:avLst/>
            </a:prstGeom>
            <a:ln w="38100" cap="flat">
              <a:solidFill>
                <a:srgbClr val="222222"/>
              </a:solidFill>
              <a:prstDash val="solid"/>
              <a:miter lim="400000"/>
            </a:ln>
            <a:effectLst/>
          </p:spPr>
        </p:cxnSp>
        <p:cxnSp>
          <p:nvCxnSpPr>
            <p:cNvPr id="671" name="Connection Line"/>
            <p:cNvCxnSpPr>
              <a:stCxn id="669" idx="0"/>
              <a:endCxn id="657" idx="0"/>
            </p:cNvCxnSpPr>
            <p:nvPr/>
          </p:nvCxnSpPr>
          <p:spPr>
            <a:xfrm flipV="1">
              <a:off x="7363601" y="3052644"/>
              <a:ext cx="1" cy="1418228"/>
            </a:xfrm>
            <a:prstGeom prst="straightConnector1">
              <a:avLst/>
            </a:prstGeom>
            <a:ln w="38100" cap="flat">
              <a:solidFill>
                <a:srgbClr val="222222"/>
              </a:solidFill>
              <a:prstDash val="solid"/>
              <a:miter lim="400000"/>
            </a:ln>
            <a:effectLst/>
          </p:spPr>
        </p:cxnSp>
        <p:cxnSp>
          <p:nvCxnSpPr>
            <p:cNvPr id="672" name="Connection Line"/>
            <p:cNvCxnSpPr>
              <a:stCxn id="667" idx="0"/>
              <a:endCxn id="655" idx="0"/>
            </p:cNvCxnSpPr>
            <p:nvPr/>
          </p:nvCxnSpPr>
          <p:spPr>
            <a:xfrm flipV="1">
              <a:off x="1216801" y="3052644"/>
              <a:ext cx="1" cy="1418228"/>
            </a:xfrm>
            <a:prstGeom prst="straightConnector1">
              <a:avLst/>
            </a:prstGeom>
            <a:ln w="38100" cap="flat">
              <a:solidFill>
                <a:srgbClr val="222222"/>
              </a:solidFill>
              <a:prstDash val="solid"/>
              <a:miter lim="400000"/>
            </a:ln>
            <a:effectLst/>
          </p:spPr>
        </p:cxnSp>
      </p:gr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Ótima contra adversário “racional”…"/>
          <p:cNvSpPr txBox="1"/>
          <p:nvPr>
            <p:ph type="body" idx="1"/>
          </p:nvPr>
        </p:nvSpPr>
        <p:spPr>
          <a:xfrm>
            <a:off x="406400" y="1822450"/>
            <a:ext cx="12192000" cy="6108700"/>
          </a:xfrm>
          <a:prstGeom prst="rect">
            <a:avLst/>
          </a:prstGeom>
        </p:spPr>
        <p:txBody>
          <a:bodyPr/>
          <a:lstStyle/>
          <a:p>
            <a:pPr/>
            <a:r>
              <a:t>Ótima contra adversário “racional”</a:t>
            </a:r>
          </a:p>
          <a:p>
            <a:pPr/>
          </a:p>
          <a:p>
            <a:pPr/>
          </a:p>
          <a:p>
            <a:pPr/>
            <a:r>
              <a:t>Garante ganho mínimo contra adversários “irracionais”</a:t>
            </a:r>
          </a:p>
        </p:txBody>
      </p:sp>
      <p:sp>
        <p:nvSpPr>
          <p:cNvPr id="676" name="minimax"/>
          <p:cNvSpPr txBox="1"/>
          <p:nvPr>
            <p:ph type="title"/>
          </p:nvPr>
        </p:nvSpPr>
        <p:spPr>
          <a:prstGeom prst="rect">
            <a:avLst/>
          </a:prstGeom>
        </p:spPr>
        <p:txBody>
          <a:bodyPr/>
          <a:lstStyle>
            <a:lvl1pPr defTabSz="467359">
              <a:spcBef>
                <a:spcPts val="2200"/>
              </a:spcBef>
              <a:defRPr sz="4800"/>
            </a:lvl1pPr>
          </a:lstStyle>
          <a:p>
            <a:pPr/>
            <a:r>
              <a:t>minimax</a:t>
            </a:r>
          </a:p>
        </p:txBody>
      </p:sp>
      <p:pic>
        <p:nvPicPr>
          <p:cNvPr id="677" name="V(s_0)_geq_V_pi(.pdf" descr="V(s_0)_geq_V_pi(.pdf"/>
          <p:cNvPicPr>
            <a:picLocks noChangeAspect="1"/>
          </p:cNvPicPr>
          <p:nvPr/>
        </p:nvPicPr>
        <p:blipFill>
          <a:blip r:embed="rId2">
            <a:extLst/>
          </a:blip>
          <a:stretch>
            <a:fillRect/>
          </a:stretch>
        </p:blipFill>
        <p:spPr>
          <a:xfrm>
            <a:off x="730250" y="3264937"/>
            <a:ext cx="11544300" cy="596901"/>
          </a:xfrm>
          <a:prstGeom prst="rect">
            <a:avLst/>
          </a:prstGeom>
          <a:ln w="12700">
            <a:miter lim="400000"/>
          </a:ln>
        </p:spPr>
      </p:pic>
      <p:pic>
        <p:nvPicPr>
          <p:cNvPr id="678" name="V(s_0)_leq_V_pi(.pdf" descr="V(s_0)_leq_V_pi(.pdf"/>
          <p:cNvPicPr>
            <a:picLocks noChangeAspect="1"/>
          </p:cNvPicPr>
          <p:nvPr/>
        </p:nvPicPr>
        <p:blipFill>
          <a:blip r:embed="rId3">
            <a:extLst/>
          </a:blip>
          <a:stretch>
            <a:fillRect/>
          </a:stretch>
        </p:blipFill>
        <p:spPr>
          <a:xfrm>
            <a:off x="622300" y="6227212"/>
            <a:ext cx="11760200" cy="5969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0" name="Subótima contra agente “irracional”"/>
          <p:cNvSpPr txBox="1"/>
          <p:nvPr>
            <p:ph type="body" idx="1"/>
          </p:nvPr>
        </p:nvSpPr>
        <p:spPr>
          <a:prstGeom prst="rect">
            <a:avLst/>
          </a:prstGeom>
        </p:spPr>
        <p:txBody>
          <a:bodyPr/>
          <a:lstStyle/>
          <a:p>
            <a:pPr/>
            <a:r>
              <a:t>Subótima contra agente “irracional”</a:t>
            </a:r>
          </a:p>
        </p:txBody>
      </p:sp>
      <p:sp>
        <p:nvSpPr>
          <p:cNvPr id="681" name="minimax"/>
          <p:cNvSpPr txBox="1"/>
          <p:nvPr>
            <p:ph type="title"/>
          </p:nvPr>
        </p:nvSpPr>
        <p:spPr>
          <a:prstGeom prst="rect">
            <a:avLst/>
          </a:prstGeom>
        </p:spPr>
        <p:txBody>
          <a:bodyPr/>
          <a:lstStyle>
            <a:lvl1pPr defTabSz="467359">
              <a:spcBef>
                <a:spcPts val="2200"/>
              </a:spcBef>
              <a:defRPr sz="4800"/>
            </a:lvl1pPr>
          </a:lstStyle>
          <a:p>
            <a:pPr/>
            <a:r>
              <a:t>minimax</a:t>
            </a:r>
          </a:p>
        </p:txBody>
      </p:sp>
      <p:sp>
        <p:nvSpPr>
          <p:cNvPr id="682" name="50…"/>
          <p:cNvSpPr/>
          <p:nvPr/>
        </p:nvSpPr>
        <p:spPr>
          <a:xfrm>
            <a:off x="4377058" y="5483052"/>
            <a:ext cx="608585" cy="641696"/>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50</a:t>
            </a:r>
          </a:p>
          <a:p>
            <a:pPr algn="ctr">
              <a:lnSpc>
                <a:spcPct val="80000"/>
              </a:lnSpc>
              <a:spcBef>
                <a:spcPts val="0"/>
              </a:spcBef>
              <a:defRPr cap="all" sz="1700">
                <a:solidFill>
                  <a:srgbClr val="FFFFFF"/>
                </a:solidFill>
                <a:latin typeface="+mn-lt"/>
                <a:ea typeface="+mn-ea"/>
                <a:cs typeface="+mn-cs"/>
                <a:sym typeface="DIN Condensed"/>
              </a:defRPr>
            </a:pPr>
            <a:r>
              <a:t>-50</a:t>
            </a:r>
          </a:p>
        </p:txBody>
      </p:sp>
      <p:sp>
        <p:nvSpPr>
          <p:cNvPr id="683" name="1…"/>
          <p:cNvSpPr/>
          <p:nvPr/>
        </p:nvSpPr>
        <p:spPr>
          <a:xfrm>
            <a:off x="6705443" y="6081630"/>
            <a:ext cx="608585" cy="641696"/>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1</a:t>
            </a:r>
          </a:p>
          <a:p>
            <a:pPr algn="ctr">
              <a:lnSpc>
                <a:spcPct val="80000"/>
              </a:lnSpc>
              <a:spcBef>
                <a:spcPts val="0"/>
              </a:spcBef>
              <a:defRPr cap="all" sz="1700">
                <a:solidFill>
                  <a:srgbClr val="FFFFFF"/>
                </a:solidFill>
                <a:latin typeface="+mn-lt"/>
                <a:ea typeface="+mn-ea"/>
                <a:cs typeface="+mn-cs"/>
                <a:sym typeface="DIN Condensed"/>
              </a:defRPr>
            </a:pPr>
            <a:r>
              <a:t>3</a:t>
            </a:r>
          </a:p>
        </p:txBody>
      </p:sp>
      <p:sp>
        <p:nvSpPr>
          <p:cNvPr id="684" name="-5…"/>
          <p:cNvSpPr/>
          <p:nvPr/>
        </p:nvSpPr>
        <p:spPr>
          <a:xfrm>
            <a:off x="8006804" y="5288261"/>
            <a:ext cx="608585" cy="641697"/>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1700">
                <a:solidFill>
                  <a:srgbClr val="FFFFFF"/>
                </a:solidFill>
                <a:latin typeface="+mn-lt"/>
                <a:ea typeface="+mn-ea"/>
                <a:cs typeface="+mn-cs"/>
                <a:sym typeface="DIN Condensed"/>
              </a:defRPr>
            </a:pPr>
            <a:r>
              <a:t>-5</a:t>
            </a:r>
          </a:p>
          <a:p>
            <a:pPr algn="ctr">
              <a:lnSpc>
                <a:spcPct val="80000"/>
              </a:lnSpc>
              <a:spcBef>
                <a:spcPts val="0"/>
              </a:spcBef>
              <a:defRPr cap="all" sz="1700">
                <a:solidFill>
                  <a:srgbClr val="FFFFFF"/>
                </a:solidFill>
                <a:latin typeface="+mn-lt"/>
                <a:ea typeface="+mn-ea"/>
                <a:cs typeface="+mn-cs"/>
                <a:sym typeface="DIN Condensed"/>
              </a:defRPr>
            </a:pPr>
            <a:r>
              <a:t>15</a:t>
            </a:r>
          </a:p>
        </p:txBody>
      </p:sp>
      <p:cxnSp>
        <p:nvCxnSpPr>
          <p:cNvPr id="685" name="Connection Line"/>
          <p:cNvCxnSpPr>
            <a:stCxn id="689" idx="0"/>
            <a:endCxn id="697" idx="0"/>
          </p:cNvCxnSpPr>
          <p:nvPr/>
        </p:nvCxnSpPr>
        <p:spPr>
          <a:xfrm>
            <a:off x="6597760" y="4876800"/>
            <a:ext cx="1" cy="2544174"/>
          </a:xfrm>
          <a:prstGeom prst="straightConnector1">
            <a:avLst/>
          </a:prstGeom>
          <a:ln w="101600" cap="rnd">
            <a:solidFill>
              <a:schemeClr val="accent4"/>
            </a:solidFill>
            <a:miter lim="400000"/>
          </a:ln>
        </p:spPr>
      </p:cxnSp>
      <p:cxnSp>
        <p:nvCxnSpPr>
          <p:cNvPr id="686" name="Connection Line"/>
          <p:cNvCxnSpPr>
            <a:stCxn id="682" idx="0"/>
            <a:endCxn id="680" idx="0"/>
          </p:cNvCxnSpPr>
          <p:nvPr/>
        </p:nvCxnSpPr>
        <p:spPr>
          <a:xfrm flipV="1">
            <a:off x="4681350" y="4959350"/>
            <a:ext cx="1821050" cy="844550"/>
          </a:xfrm>
          <a:prstGeom prst="straightConnector1">
            <a:avLst/>
          </a:prstGeom>
          <a:ln w="25400">
            <a:solidFill>
              <a:schemeClr val="accent1"/>
            </a:solidFill>
            <a:miter lim="400000"/>
          </a:ln>
        </p:spPr>
      </p:cxnSp>
      <p:cxnSp>
        <p:nvCxnSpPr>
          <p:cNvPr id="687" name="Connection Line"/>
          <p:cNvCxnSpPr>
            <a:stCxn id="696" idx="0"/>
            <a:endCxn id="689" idx="0"/>
          </p:cNvCxnSpPr>
          <p:nvPr/>
        </p:nvCxnSpPr>
        <p:spPr>
          <a:xfrm flipV="1">
            <a:off x="3524360" y="4876800"/>
            <a:ext cx="3073401" cy="2544174"/>
          </a:xfrm>
          <a:prstGeom prst="straightConnector1">
            <a:avLst/>
          </a:prstGeom>
          <a:ln w="38100">
            <a:solidFill>
              <a:srgbClr val="222222"/>
            </a:solidFill>
            <a:miter lim="400000"/>
          </a:ln>
        </p:spPr>
      </p:cxnSp>
      <p:cxnSp>
        <p:nvCxnSpPr>
          <p:cNvPr id="688" name="Connection Line"/>
          <p:cNvCxnSpPr>
            <a:stCxn id="689" idx="0"/>
            <a:endCxn id="698" idx="0"/>
          </p:cNvCxnSpPr>
          <p:nvPr/>
        </p:nvCxnSpPr>
        <p:spPr>
          <a:xfrm>
            <a:off x="6597760" y="4876800"/>
            <a:ext cx="3073401" cy="2562677"/>
          </a:xfrm>
          <a:prstGeom prst="straightConnector1">
            <a:avLst/>
          </a:prstGeom>
          <a:ln w="38100">
            <a:solidFill>
              <a:srgbClr val="222222"/>
            </a:solidFill>
            <a:miter lim="400000"/>
          </a:ln>
        </p:spPr>
      </p:cxnSp>
      <p:sp>
        <p:nvSpPr>
          <p:cNvPr id="689" name="s0"/>
          <p:cNvSpPr/>
          <p:nvPr/>
        </p:nvSpPr>
        <p:spPr>
          <a:xfrm>
            <a:off x="6051189" y="4412778"/>
            <a:ext cx="1093143" cy="928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690" name="50"/>
          <p:cNvSpPr/>
          <p:nvPr/>
        </p:nvSpPr>
        <p:spPr>
          <a:xfrm>
            <a:off x="221085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691" name="-50"/>
          <p:cNvSpPr/>
          <p:nvPr/>
        </p:nvSpPr>
        <p:spPr>
          <a:xfrm>
            <a:off x="4017261"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692" name="1"/>
          <p:cNvSpPr/>
          <p:nvPr/>
        </p:nvSpPr>
        <p:spPr>
          <a:xfrm>
            <a:off x="5472555"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693" name="3"/>
          <p:cNvSpPr/>
          <p:nvPr/>
        </p:nvSpPr>
        <p:spPr>
          <a:xfrm>
            <a:off x="7013002"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694" name="-5"/>
          <p:cNvSpPr/>
          <p:nvPr/>
        </p:nvSpPr>
        <p:spPr>
          <a:xfrm>
            <a:off x="8565788"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695" name="15"/>
          <p:cNvSpPr/>
          <p:nvPr/>
        </p:nvSpPr>
        <p:spPr>
          <a:xfrm>
            <a:off x="10008744" y="8521700"/>
            <a:ext cx="723901" cy="723900"/>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696" name="Triangle"/>
          <p:cNvSpPr/>
          <p:nvPr/>
        </p:nvSpPr>
        <p:spPr>
          <a:xfrm rot="10800000">
            <a:off x="2977788" y="6956952"/>
            <a:ext cx="1093144" cy="928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97" name="Triangle"/>
          <p:cNvSpPr/>
          <p:nvPr/>
        </p:nvSpPr>
        <p:spPr>
          <a:xfrm rot="10800000">
            <a:off x="6051189" y="6956952"/>
            <a:ext cx="1093143" cy="928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698" name="Triangle"/>
          <p:cNvSpPr/>
          <p:nvPr/>
        </p:nvSpPr>
        <p:spPr>
          <a:xfrm rot="10800000">
            <a:off x="9124588" y="6993957"/>
            <a:ext cx="1093144" cy="8910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25400">
            <a:solidFill>
              <a:schemeClr val="accent4"/>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699" name="Connection Line"/>
          <p:cNvCxnSpPr>
            <a:stCxn id="698" idx="0"/>
            <a:endCxn id="695" idx="0"/>
          </p:cNvCxnSpPr>
          <p:nvPr/>
        </p:nvCxnSpPr>
        <p:spPr>
          <a:xfrm>
            <a:off x="9671160" y="7439476"/>
            <a:ext cx="699535" cy="1444174"/>
          </a:xfrm>
          <a:prstGeom prst="straightConnector1">
            <a:avLst/>
          </a:prstGeom>
          <a:ln w="101600" cap="rnd">
            <a:solidFill>
              <a:schemeClr val="accent4"/>
            </a:solidFill>
            <a:miter lim="400000"/>
          </a:ln>
        </p:spPr>
      </p:cxnSp>
      <p:cxnSp>
        <p:nvCxnSpPr>
          <p:cNvPr id="700" name="Connection Line"/>
          <p:cNvCxnSpPr>
            <a:stCxn id="696" idx="0"/>
            <a:endCxn id="691" idx="0"/>
          </p:cNvCxnSpPr>
          <p:nvPr/>
        </p:nvCxnSpPr>
        <p:spPr>
          <a:xfrm>
            <a:off x="3524360" y="7420973"/>
            <a:ext cx="854852" cy="1462677"/>
          </a:xfrm>
          <a:prstGeom prst="straightConnector1">
            <a:avLst/>
          </a:prstGeom>
          <a:ln w="101600" cap="rnd">
            <a:solidFill>
              <a:schemeClr val="accent4"/>
            </a:solidFill>
            <a:miter lim="400000"/>
          </a:ln>
        </p:spPr>
      </p:cxnSp>
      <p:cxnSp>
        <p:nvCxnSpPr>
          <p:cNvPr id="701" name="Connection Line"/>
          <p:cNvCxnSpPr>
            <a:stCxn id="690" idx="0"/>
            <a:endCxn id="696" idx="0"/>
          </p:cNvCxnSpPr>
          <p:nvPr/>
        </p:nvCxnSpPr>
        <p:spPr>
          <a:xfrm flipV="1">
            <a:off x="2572804" y="7420973"/>
            <a:ext cx="951557" cy="1462677"/>
          </a:xfrm>
          <a:prstGeom prst="straightConnector1">
            <a:avLst/>
          </a:prstGeom>
          <a:ln w="38100">
            <a:solidFill>
              <a:srgbClr val="222222"/>
            </a:solidFill>
            <a:miter lim="400000"/>
          </a:ln>
        </p:spPr>
      </p:cxnSp>
      <p:cxnSp>
        <p:nvCxnSpPr>
          <p:cNvPr id="702" name="Connection Line"/>
          <p:cNvCxnSpPr>
            <a:stCxn id="694" idx="0"/>
            <a:endCxn id="698" idx="0"/>
          </p:cNvCxnSpPr>
          <p:nvPr/>
        </p:nvCxnSpPr>
        <p:spPr>
          <a:xfrm flipV="1">
            <a:off x="8927738" y="7439476"/>
            <a:ext cx="743423" cy="1444174"/>
          </a:xfrm>
          <a:prstGeom prst="straightConnector1">
            <a:avLst/>
          </a:prstGeom>
          <a:ln w="38100">
            <a:solidFill>
              <a:srgbClr val="222222"/>
            </a:solidFill>
            <a:miter lim="400000"/>
          </a:ln>
        </p:spPr>
      </p:cxnSp>
      <p:cxnSp>
        <p:nvCxnSpPr>
          <p:cNvPr id="703" name="Connection Line"/>
          <p:cNvCxnSpPr>
            <a:stCxn id="697" idx="0"/>
            <a:endCxn id="693" idx="0"/>
          </p:cNvCxnSpPr>
          <p:nvPr/>
        </p:nvCxnSpPr>
        <p:spPr>
          <a:xfrm>
            <a:off x="6597760" y="7420973"/>
            <a:ext cx="777193" cy="1462677"/>
          </a:xfrm>
          <a:prstGeom prst="straightConnector1">
            <a:avLst/>
          </a:prstGeom>
          <a:ln w="38100">
            <a:solidFill>
              <a:srgbClr val="222222"/>
            </a:solidFill>
            <a:miter lim="400000"/>
          </a:ln>
        </p:spPr>
      </p:cxnSp>
      <p:cxnSp>
        <p:nvCxnSpPr>
          <p:cNvPr id="704" name="Connection Line"/>
          <p:cNvCxnSpPr>
            <a:stCxn id="692" idx="0"/>
            <a:endCxn id="697" idx="0"/>
          </p:cNvCxnSpPr>
          <p:nvPr/>
        </p:nvCxnSpPr>
        <p:spPr>
          <a:xfrm flipV="1">
            <a:off x="5834505" y="7420973"/>
            <a:ext cx="763256" cy="1462677"/>
          </a:xfrm>
          <a:prstGeom prst="straightConnector1">
            <a:avLst/>
          </a:prstGeom>
          <a:ln w="101600" cap="rnd">
            <a:solidFill>
              <a:schemeClr val="accent4"/>
            </a:solidFill>
            <a:miter lim="400000"/>
          </a:ln>
        </p:spPr>
      </p:cxnSp>
      <p:sp>
        <p:nvSpPr>
          <p:cNvPr id="705" name="MAX"/>
          <p:cNvSpPr txBox="1"/>
          <p:nvPr/>
        </p:nvSpPr>
        <p:spPr>
          <a:xfrm>
            <a:off x="11896597" y="4737100"/>
            <a:ext cx="693929"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MAX</a:t>
            </a:r>
          </a:p>
        </p:txBody>
      </p:sp>
      <p:sp>
        <p:nvSpPr>
          <p:cNvPr id="706" name="MIN"/>
          <p:cNvSpPr txBox="1"/>
          <p:nvPr/>
        </p:nvSpPr>
        <p:spPr>
          <a:xfrm>
            <a:off x="11939269" y="7243173"/>
            <a:ext cx="60858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MIN</a:t>
            </a:r>
          </a:p>
        </p:txBody>
      </p:sp>
      <p:sp>
        <p:nvSpPr>
          <p:cNvPr id="707" name="UTILIDADE"/>
          <p:cNvSpPr txBox="1"/>
          <p:nvPr/>
        </p:nvSpPr>
        <p:spPr>
          <a:xfrm>
            <a:off x="11180150" y="8661400"/>
            <a:ext cx="14208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UTILIDADE</a:t>
            </a:r>
          </a:p>
        </p:txBody>
      </p:sp>
      <p:sp>
        <p:nvSpPr>
          <p:cNvPr id="708" name="s1"/>
          <p:cNvSpPr txBox="1"/>
          <p:nvPr/>
        </p:nvSpPr>
        <p:spPr>
          <a:xfrm>
            <a:off x="3350928" y="707198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709" name="s2"/>
          <p:cNvSpPr txBox="1"/>
          <p:nvPr/>
        </p:nvSpPr>
        <p:spPr>
          <a:xfrm>
            <a:off x="64243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710" name="s3"/>
          <p:cNvSpPr txBox="1"/>
          <p:nvPr/>
        </p:nvSpPr>
        <p:spPr>
          <a:xfrm>
            <a:off x="9497729" y="707198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pic>
        <p:nvPicPr>
          <p:cNvPr id="711" name="pi_textsc_min_(s.pdf" descr="pi_textsc_min_(s.pdf"/>
          <p:cNvPicPr>
            <a:picLocks noChangeAspect="1"/>
          </p:cNvPicPr>
          <p:nvPr/>
        </p:nvPicPr>
        <p:blipFill>
          <a:blip r:embed="rId2">
            <a:extLst/>
          </a:blip>
          <a:stretch>
            <a:fillRect/>
          </a:stretch>
        </p:blipFill>
        <p:spPr>
          <a:xfrm>
            <a:off x="765505" y="3908645"/>
            <a:ext cx="2984501" cy="469901"/>
          </a:xfrm>
          <a:prstGeom prst="rect">
            <a:avLst/>
          </a:prstGeom>
          <a:ln w="12700">
            <a:miter lim="400000"/>
          </a:ln>
        </p:spPr>
      </p:pic>
      <p:pic>
        <p:nvPicPr>
          <p:cNvPr id="712" name="pi_textsc_min_(s.pdf" descr="pi_textsc_min_(s.pdf"/>
          <p:cNvPicPr>
            <a:picLocks noChangeAspect="1"/>
          </p:cNvPicPr>
          <p:nvPr/>
        </p:nvPicPr>
        <p:blipFill>
          <a:blip r:embed="rId3">
            <a:extLst/>
          </a:blip>
          <a:stretch>
            <a:fillRect/>
          </a:stretch>
        </p:blipFill>
        <p:spPr>
          <a:xfrm>
            <a:off x="755697" y="4559645"/>
            <a:ext cx="2387601" cy="469901"/>
          </a:xfrm>
          <a:prstGeom prst="rect">
            <a:avLst/>
          </a:prstGeom>
          <a:ln w="12700">
            <a:miter lim="400000"/>
          </a:ln>
        </p:spPr>
      </p:pic>
      <p:pic>
        <p:nvPicPr>
          <p:cNvPr id="713" name="pi_textsc_min_(s.pdf" descr="pi_textsc_min_(s.pdf"/>
          <p:cNvPicPr>
            <a:picLocks noChangeAspect="1"/>
          </p:cNvPicPr>
          <p:nvPr/>
        </p:nvPicPr>
        <p:blipFill>
          <a:blip r:embed="rId4">
            <a:extLst/>
          </a:blip>
          <a:stretch>
            <a:fillRect/>
          </a:stretch>
        </p:blipFill>
        <p:spPr>
          <a:xfrm>
            <a:off x="768397" y="5210646"/>
            <a:ext cx="2616201" cy="469901"/>
          </a:xfrm>
          <a:prstGeom prst="rect">
            <a:avLst/>
          </a:prstGeom>
          <a:ln w="12700">
            <a:miter lim="400000"/>
          </a:ln>
        </p:spPr>
      </p:pic>
      <p:pic>
        <p:nvPicPr>
          <p:cNvPr id="714" name="V(s_0)_not_geq_V.pdf" descr="V(s_0)_not_geq_V.pdf"/>
          <p:cNvPicPr>
            <a:picLocks noChangeAspect="1"/>
          </p:cNvPicPr>
          <p:nvPr/>
        </p:nvPicPr>
        <p:blipFill>
          <a:blip r:embed="rId5">
            <a:extLst/>
          </a:blip>
          <a:stretch>
            <a:fillRect/>
          </a:stretch>
        </p:blipFill>
        <p:spPr>
          <a:xfrm>
            <a:off x="4889311" y="3120380"/>
            <a:ext cx="3594101" cy="444501"/>
          </a:xfrm>
          <a:prstGeom prst="rect">
            <a:avLst/>
          </a:prstGeom>
          <a:ln w="12700">
            <a:miter lim="400000"/>
          </a:ln>
        </p:spPr>
      </p:pic>
      <p:pic>
        <p:nvPicPr>
          <p:cNvPr id="715" name="V(s_0)_=_1.pdf" descr="V(s_0)_=_1.pdf"/>
          <p:cNvPicPr>
            <a:picLocks noChangeAspect="1"/>
          </p:cNvPicPr>
          <p:nvPr/>
        </p:nvPicPr>
        <p:blipFill>
          <a:blip r:embed="rId6">
            <a:extLst/>
          </a:blip>
          <a:stretch>
            <a:fillRect/>
          </a:stretch>
        </p:blipFill>
        <p:spPr>
          <a:xfrm>
            <a:off x="6968480" y="4586994"/>
            <a:ext cx="1708262" cy="415203"/>
          </a:xfrm>
          <a:prstGeom prst="rect">
            <a:avLst/>
          </a:prstGeom>
          <a:ln w="12700">
            <a:miter lim="400000"/>
          </a:ln>
        </p:spPr>
      </p:pic>
      <p:pic>
        <p:nvPicPr>
          <p:cNvPr id="716" name="V_pi_textsc_min_.pdf" descr="V_pi_textsc_min_.pdf"/>
          <p:cNvPicPr>
            <a:picLocks noChangeAspect="1"/>
          </p:cNvPicPr>
          <p:nvPr/>
        </p:nvPicPr>
        <p:blipFill>
          <a:blip r:embed="rId7">
            <a:extLst/>
          </a:blip>
          <a:stretch>
            <a:fillRect/>
          </a:stretch>
        </p:blipFill>
        <p:spPr>
          <a:xfrm>
            <a:off x="9360396" y="6357391"/>
            <a:ext cx="2705101" cy="4699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Eficiência…"/>
          <p:cNvSpPr txBox="1"/>
          <p:nvPr>
            <p:ph type="body" idx="1"/>
          </p:nvPr>
        </p:nvSpPr>
        <p:spPr>
          <a:xfrm>
            <a:off x="406400" y="1905000"/>
            <a:ext cx="12192000" cy="7633266"/>
          </a:xfrm>
          <a:prstGeom prst="rect">
            <a:avLst/>
          </a:prstGeom>
        </p:spPr>
        <p:txBody>
          <a:bodyPr/>
          <a:lstStyle/>
          <a:p>
            <a:pPr/>
            <a:r>
              <a:t>Eficiência</a:t>
            </a:r>
          </a:p>
          <a:p>
            <a:pPr lvl="1"/>
            <a:r>
              <a:t>Similar a busca em profundidade</a:t>
            </a:r>
          </a:p>
          <a:p>
            <a:pPr lvl="1">
              <a:defRPr>
                <a:solidFill>
                  <a:srgbClr val="222222"/>
                </a:solidFill>
              </a:defRPr>
            </a:pPr>
            <a:r>
              <a:t>Tempo: O(b</a:t>
            </a:r>
            <a:r>
              <a:rPr baseline="31999"/>
              <a:t>m</a:t>
            </a:r>
            <a:r>
              <a:t>)</a:t>
            </a:r>
          </a:p>
          <a:p>
            <a:pPr lvl="1">
              <a:defRPr>
                <a:solidFill>
                  <a:srgbClr val="222222"/>
                </a:solidFill>
              </a:defRPr>
            </a:pPr>
            <a:r>
              <a:t>Espaço: O(bm)</a:t>
            </a:r>
          </a:p>
          <a:p>
            <a:pPr/>
            <a:r>
              <a:t>Ótima e completa para árvores finitas</a:t>
            </a:r>
          </a:p>
          <a:p>
            <a:pPr/>
          </a:p>
          <a:p>
            <a:pPr/>
            <a:r>
              <a:t>Xadrez:</a:t>
            </a:r>
          </a:p>
          <a:p>
            <a:pPr lvl="1"/>
            <a:r>
              <a:t>b≈35, m≈70</a:t>
            </a:r>
          </a:p>
        </p:txBody>
      </p:sp>
      <p:sp>
        <p:nvSpPr>
          <p:cNvPr id="719" name="busca minimax"/>
          <p:cNvSpPr txBox="1"/>
          <p:nvPr>
            <p:ph type="title"/>
          </p:nvPr>
        </p:nvSpPr>
        <p:spPr>
          <a:prstGeom prst="rect">
            <a:avLst/>
          </a:prstGeom>
        </p:spPr>
        <p:txBody>
          <a:bodyPr/>
          <a:lstStyle>
            <a:lvl1pPr defTabSz="467359">
              <a:spcBef>
                <a:spcPts val="2200"/>
              </a:spcBef>
              <a:defRPr sz="4800"/>
            </a:lvl1pPr>
          </a:lstStyle>
          <a:p>
            <a:pPr/>
            <a:r>
              <a:t>busca minimax</a:t>
            </a:r>
          </a:p>
        </p:txBody>
      </p:sp>
      <p:sp>
        <p:nvSpPr>
          <p:cNvPr id="720" name="b: ramificação…"/>
          <p:cNvSpPr txBox="1"/>
          <p:nvPr/>
        </p:nvSpPr>
        <p:spPr>
          <a:xfrm>
            <a:off x="4868342" y="4026151"/>
            <a:ext cx="1823467"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 ramificação</a:t>
            </a:r>
          </a:p>
          <a:p>
            <a:pPr/>
            <a:r>
              <a:t>m: altura</a:t>
            </a:r>
          </a:p>
        </p:txBody>
      </p:sp>
      <p:sp>
        <p:nvSpPr>
          <p:cNvPr id="721" name="Go:…"/>
          <p:cNvSpPr txBox="1"/>
          <p:nvPr/>
        </p:nvSpPr>
        <p:spPr>
          <a:xfrm>
            <a:off x="4371535" y="7544240"/>
            <a:ext cx="4261731" cy="16381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44500" indent="-444500">
              <a:spcBef>
                <a:spcPts val="2800"/>
              </a:spcBef>
              <a:buClr>
                <a:schemeClr val="accent1"/>
              </a:buClr>
              <a:buSzPct val="104999"/>
              <a:buFont typeface="Avenir Next"/>
              <a:buChar char="▸"/>
              <a:defRPr sz="3400">
                <a:solidFill>
                  <a:srgbClr val="222222"/>
                </a:solidFill>
              </a:defRPr>
            </a:lvl1pPr>
            <a:lvl2pPr marL="889000" indent="-444500">
              <a:spcBef>
                <a:spcPts val="2800"/>
              </a:spcBef>
              <a:buClr>
                <a:schemeClr val="accent1"/>
              </a:buClr>
              <a:buSzPct val="104999"/>
              <a:buFont typeface="Avenir Next"/>
              <a:buChar char="▸"/>
              <a:defRPr sz="3400"/>
            </a:lvl2pPr>
          </a:lstStyle>
          <a:p>
            <a:pPr/>
            <a:r>
              <a:t>Go:</a:t>
            </a:r>
          </a:p>
          <a:p>
            <a:pPr lvl="1"/>
            <a:r>
              <a:t>b≈250, m≈150</a:t>
            </a:r>
          </a:p>
        </p:txBody>
      </p:sp>
      <p:sp>
        <p:nvSpPr>
          <p:cNvPr id="722" name="Damas:…"/>
          <p:cNvSpPr txBox="1"/>
          <p:nvPr/>
        </p:nvSpPr>
        <p:spPr>
          <a:xfrm>
            <a:off x="8844198" y="7544240"/>
            <a:ext cx="4261731" cy="16381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44500" indent="-444500">
              <a:spcBef>
                <a:spcPts val="2800"/>
              </a:spcBef>
              <a:buClr>
                <a:schemeClr val="accent1"/>
              </a:buClr>
              <a:buSzPct val="104999"/>
              <a:buFont typeface="Avenir Next"/>
              <a:buChar char="▸"/>
              <a:defRPr sz="3400">
                <a:solidFill>
                  <a:srgbClr val="222222"/>
                </a:solidFill>
              </a:defRPr>
            </a:lvl1pPr>
            <a:lvl2pPr marL="889000" indent="-444500">
              <a:spcBef>
                <a:spcPts val="2800"/>
              </a:spcBef>
              <a:buClr>
                <a:schemeClr val="accent1"/>
              </a:buClr>
              <a:buSzPct val="104999"/>
              <a:buFont typeface="Avenir Next"/>
              <a:buChar char="▸"/>
              <a:defRPr sz="3400"/>
            </a:lvl2pPr>
          </a:lstStyle>
          <a:p>
            <a:pPr/>
            <a:r>
              <a:t>Damas:</a:t>
            </a:r>
          </a:p>
          <a:p>
            <a:pPr lvl="1"/>
            <a:r>
              <a:t>b≈3, m≈70</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95" name="Image" descr="Image"/>
          <p:cNvPicPr>
            <a:picLocks noChangeAspect="1"/>
          </p:cNvPicPr>
          <p:nvPr/>
        </p:nvPicPr>
        <p:blipFill>
          <a:blip r:embed="rId2">
            <a:extLst/>
          </a:blip>
          <a:stretch>
            <a:fillRect/>
          </a:stretch>
        </p:blipFill>
        <p:spPr>
          <a:xfrm>
            <a:off x="-57327" y="16038"/>
            <a:ext cx="13119454" cy="7379695"/>
          </a:xfrm>
          <a:prstGeom prst="rect">
            <a:avLst/>
          </a:prstGeom>
          <a:ln w="12700">
            <a:miter lim="400000"/>
          </a:ln>
          <a:effectLst>
            <a:reflection blurRad="0" stA="50000" stPos="0" endA="0" endPos="40000" dist="0" dir="5400000" fadeDir="5400000" sx="100000" sy="-100000" kx="0" ky="0" algn="bl" rotWithShape="0"/>
          </a:effectLst>
        </p:spPr>
      </p:pic>
      <p:sp>
        <p:nvSpPr>
          <p:cNvPr id="196" name="Jogo da velha?…"/>
          <p:cNvSpPr txBox="1"/>
          <p:nvPr/>
        </p:nvSpPr>
        <p:spPr>
          <a:xfrm>
            <a:off x="777136" y="4249596"/>
            <a:ext cx="4994368" cy="4445001"/>
          </a:xfrm>
          <a:prstGeom prst="rect">
            <a:avLst/>
          </a:prstGeom>
          <a:solidFill>
            <a:srgbClr val="000000">
              <a:alpha val="30000"/>
            </a:srgbClr>
          </a:solidFill>
          <a:ln w="12700">
            <a:miter lim="400000"/>
          </a:ln>
          <a:effectLst>
            <a:outerShdw sx="100000" sy="100000" kx="0" ky="0" algn="b" rotWithShape="0" blurRad="63500" dist="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spAutoFit/>
          </a:bodyPr>
          <a:lstStyle/>
          <a:p>
            <a:pPr marL="660400" indent="-660400">
              <a:spcBef>
                <a:spcPts val="2800"/>
              </a:spcBef>
              <a:buSzPct val="100000"/>
              <a:buAutoNum type="arabicPeriod" startAt="1"/>
              <a:defRPr sz="3400">
                <a:solidFill>
                  <a:srgbClr val="FFFFFF"/>
                </a:solidFill>
                <a:effectLst>
                  <a:outerShdw sx="100000" sy="100000" kx="0" ky="0" algn="b" rotWithShape="0" blurRad="38100" dist="0" dir="18900000">
                    <a:srgbClr val="000000"/>
                  </a:outerShdw>
                </a:effectLst>
              </a:defRPr>
            </a:pPr>
            <a:r>
              <a:t>Jogo da velha?</a:t>
            </a:r>
          </a:p>
          <a:p>
            <a:pPr marL="660400" indent="-660400">
              <a:spcBef>
                <a:spcPts val="2800"/>
              </a:spcBef>
              <a:buSzPct val="100000"/>
              <a:buAutoNum type="arabicPeriod" startAt="1"/>
              <a:defRPr sz="3400">
                <a:solidFill>
                  <a:srgbClr val="FFFFFF"/>
                </a:solidFill>
                <a:effectLst>
                  <a:outerShdw sx="100000" sy="100000" kx="0" ky="0" algn="b" rotWithShape="0" blurRad="38100" dist="0" dir="18900000">
                    <a:srgbClr val="000000"/>
                  </a:outerShdw>
                </a:effectLst>
              </a:defRPr>
            </a:pPr>
            <a:r>
              <a:t>Xadrez?</a:t>
            </a:r>
          </a:p>
          <a:p>
            <a:pPr marL="660400" indent="-660400">
              <a:spcBef>
                <a:spcPts val="2800"/>
              </a:spcBef>
              <a:buSzPct val="100000"/>
              <a:buAutoNum type="arabicPeriod" startAt="1"/>
              <a:defRPr sz="3400">
                <a:solidFill>
                  <a:srgbClr val="FFFFFF"/>
                </a:solidFill>
                <a:effectLst>
                  <a:outerShdw sx="100000" sy="100000" kx="0" ky="0" algn="b" rotWithShape="0" blurRad="38100" dist="0" dir="18900000">
                    <a:srgbClr val="000000"/>
                  </a:outerShdw>
                </a:effectLst>
              </a:defRPr>
            </a:pPr>
            <a:r>
              <a:t>Poker?</a:t>
            </a:r>
          </a:p>
          <a:p>
            <a:pPr marL="660400" indent="-660400">
              <a:spcBef>
                <a:spcPts val="2800"/>
              </a:spcBef>
              <a:buSzPct val="100000"/>
              <a:buAutoNum type="arabicPeriod" startAt="1"/>
              <a:defRPr sz="3400">
                <a:solidFill>
                  <a:srgbClr val="FFFFFF"/>
                </a:solidFill>
                <a:effectLst>
                  <a:outerShdw sx="100000" sy="100000" kx="0" ky="0" algn="b" rotWithShape="0" blurRad="38100" dist="0" dir="18900000">
                    <a:srgbClr val="000000"/>
                  </a:outerShdw>
                </a:effectLst>
              </a:defRPr>
            </a:pPr>
            <a:r>
              <a:t>Futebol?</a:t>
            </a:r>
          </a:p>
          <a:p>
            <a:pPr marL="660400" indent="-660400">
              <a:spcBef>
                <a:spcPts val="2800"/>
              </a:spcBef>
              <a:buSzPct val="100000"/>
              <a:buAutoNum type="arabicPeriod" startAt="1"/>
              <a:defRPr sz="3400">
                <a:solidFill>
                  <a:srgbClr val="FFFFFF"/>
                </a:solidFill>
                <a:effectLst>
                  <a:outerShdw sx="100000" sy="100000" kx="0" ky="0" algn="b" rotWithShape="0" blurRad="38100" dist="0" dir="18900000">
                    <a:srgbClr val="000000"/>
                  </a:outerShdw>
                </a:effectLst>
              </a:defRPr>
            </a:pPr>
            <a:r>
              <a:t>Investir na bolsa?</a:t>
            </a:r>
          </a:p>
        </p:txBody>
      </p:sp>
      <p:sp>
        <p:nvSpPr>
          <p:cNvPr id="197" name="é possível encontrar solução ótima para"/>
          <p:cNvSpPr txBox="1"/>
          <p:nvPr>
            <p:ph type="body" idx="13"/>
          </p:nvPr>
        </p:nvSpPr>
        <p:spPr>
          <a:xfrm>
            <a:off x="596900" y="812800"/>
            <a:ext cx="11152238" cy="2493775"/>
          </a:xfrm>
          <a:prstGeom prst="rect">
            <a:avLst/>
          </a:prstGeom>
          <a:solidFill>
            <a:srgbClr val="000000">
              <a:alpha val="30000"/>
            </a:srgbClr>
          </a:solidFill>
        </p:spPr>
        <p:txBody>
          <a:bodyPr/>
          <a:lstStyle/>
          <a:p>
            <a:pPr>
              <a:defRPr>
                <a:solidFill>
                  <a:schemeClr val="accent4"/>
                </a:solidFill>
                <a:effectLst>
                  <a:outerShdw sx="100000" sy="100000" kx="0" ky="0" algn="b" rotWithShape="0" blurRad="25400" dist="0" dir="18900000">
                    <a:srgbClr val="000000"/>
                  </a:outerShdw>
                </a:effectLst>
              </a:defRPr>
            </a:pPr>
            <a:r>
              <a:t>é possível encontrar solução </a:t>
            </a:r>
            <a:r>
              <a:rPr>
                <a:effectLst>
                  <a:outerShdw sx="100000" sy="100000" kx="0" ky="0" algn="b" rotWithShape="0" blurRad="139700" dist="0" dir="18900000">
                    <a:srgbClr val="000000"/>
                  </a:outerShdw>
                </a:effectLst>
              </a:rPr>
              <a:t>ótima</a:t>
            </a:r>
            <a:r>
              <a:t> para</a:t>
            </a:r>
          </a:p>
        </p:txBody>
      </p:sp>
      <p:sp>
        <p:nvSpPr>
          <p:cNvPr id="198" name="depende do critério de otimalidade…"/>
          <p:cNvSpPr txBox="1"/>
          <p:nvPr/>
        </p:nvSpPr>
        <p:spPr>
          <a:xfrm>
            <a:off x="5784583" y="5119545"/>
            <a:ext cx="5439074" cy="2705102"/>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spcBef>
                <a:spcPts val="0"/>
              </a:spcBef>
              <a:defRPr cap="all" sz="3400">
                <a:solidFill>
                  <a:srgbClr val="232323"/>
                </a:solidFill>
                <a:latin typeface="+mn-lt"/>
                <a:ea typeface="+mn-ea"/>
                <a:cs typeface="+mn-cs"/>
                <a:sym typeface="DIN Condensed"/>
              </a:defRPr>
            </a:pPr>
            <a:r>
              <a:t>depende do critério de otimalidade</a:t>
            </a:r>
          </a:p>
          <a:p>
            <a:pPr>
              <a:lnSpc>
                <a:spcPct val="80000"/>
              </a:lnSpc>
              <a:spcBef>
                <a:spcPts val="0"/>
              </a:spcBef>
              <a:defRPr cap="all" sz="3400">
                <a:solidFill>
                  <a:srgbClr val="232323"/>
                </a:solidFill>
                <a:latin typeface="+mn-lt"/>
                <a:ea typeface="+mn-ea"/>
                <a:cs typeface="+mn-cs"/>
                <a:sym typeface="DIN Condensed"/>
              </a:defRPr>
            </a:pPr>
          </a:p>
          <a:p>
            <a:pPr marL="366058" indent="-366058">
              <a:lnSpc>
                <a:spcPct val="80000"/>
              </a:lnSpc>
              <a:spcBef>
                <a:spcPts val="0"/>
              </a:spcBef>
              <a:buClr>
                <a:schemeClr val="accent1"/>
              </a:buClr>
              <a:buSzPct val="104999"/>
              <a:buFont typeface="Avenir Next"/>
              <a:buChar char="‣"/>
              <a:defRPr cap="all" sz="3400">
                <a:solidFill>
                  <a:srgbClr val="232323"/>
                </a:solidFill>
                <a:latin typeface="+mn-lt"/>
                <a:ea typeface="+mn-ea"/>
                <a:cs typeface="+mn-cs"/>
                <a:sym typeface="DIN Condensed"/>
              </a:defRPr>
            </a:pPr>
            <a:r>
              <a:t>pior caso</a:t>
            </a:r>
          </a:p>
          <a:p>
            <a:pPr marL="366058" indent="-366058">
              <a:lnSpc>
                <a:spcPct val="80000"/>
              </a:lnSpc>
              <a:spcBef>
                <a:spcPts val="0"/>
              </a:spcBef>
              <a:buClr>
                <a:schemeClr val="accent1"/>
              </a:buClr>
              <a:buSzPct val="104999"/>
              <a:buFont typeface="Avenir Next"/>
              <a:buChar char="‣"/>
              <a:defRPr cap="all" sz="3400">
                <a:solidFill>
                  <a:srgbClr val="232323"/>
                </a:solidFill>
                <a:latin typeface="+mn-lt"/>
                <a:ea typeface="+mn-ea"/>
                <a:cs typeface="+mn-cs"/>
                <a:sym typeface="DIN Condensed"/>
              </a:defRPr>
            </a:pPr>
            <a:r>
              <a:t>caso médio</a:t>
            </a:r>
          </a:p>
          <a:p>
            <a:pPr marL="366058" indent="-366058">
              <a:lnSpc>
                <a:spcPct val="80000"/>
              </a:lnSpc>
              <a:spcBef>
                <a:spcPts val="0"/>
              </a:spcBef>
              <a:buClr>
                <a:schemeClr val="accent1"/>
              </a:buClr>
              <a:buSzPct val="104999"/>
              <a:buFont typeface="Avenir Next"/>
              <a:buChar char="‣"/>
              <a:defRPr cap="all" sz="3400">
                <a:solidFill>
                  <a:srgbClr val="232323"/>
                </a:solidFill>
                <a:latin typeface="+mn-lt"/>
                <a:ea typeface="+mn-ea"/>
                <a:cs typeface="+mn-cs"/>
                <a:sym typeface="DIN Condensed"/>
              </a:defRPr>
            </a:pPr>
            <a:r>
              <a:t>melhor caso</a:t>
            </a:r>
          </a:p>
          <a:p>
            <a:pPr marL="366058" indent="-366058">
              <a:lnSpc>
                <a:spcPct val="80000"/>
              </a:lnSpc>
              <a:spcBef>
                <a:spcPts val="0"/>
              </a:spcBef>
              <a:buClr>
                <a:schemeClr val="accent1"/>
              </a:buClr>
              <a:buSzPct val="104999"/>
              <a:buFont typeface="Avenir Next"/>
              <a:buChar char="‣"/>
              <a:defRPr cap="all" sz="3400">
                <a:solidFill>
                  <a:srgbClr val="232323"/>
                </a:solidFill>
                <a:latin typeface="+mn-lt"/>
                <a:ea typeface="+mn-ea"/>
                <a:cs typeface="+mn-cs"/>
                <a:sym typeface="DIN Condensed"/>
              </a:defRPr>
            </a:pPr>
            <a:r>
              <a:t>em retrospectiva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9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2" fill="hold">
                                  <p:stCondLst>
                                    <p:cond delay="0"/>
                                  </p:stCondLst>
                                  <p:iterate type="el" backwards="0">
                                    <p:tmAbs val="0"/>
                                  </p:iterate>
                                  <p:childTnLst>
                                    <p:set>
                                      <p:cBhvr>
                                        <p:cTn id="28" fill="hold"/>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6" grpId="1"/>
      <p:bldP build="whole" bldLvl="1" animBg="1" rev="0" advAuto="0" spid="198" grpId="2"/>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Alternativa 1: busca de profundidade limitada…"/>
          <p:cNvSpPr txBox="1"/>
          <p:nvPr>
            <p:ph type="body" idx="1"/>
          </p:nvPr>
        </p:nvSpPr>
        <p:spPr>
          <a:xfrm>
            <a:off x="370186" y="1788028"/>
            <a:ext cx="7418420" cy="7015744"/>
          </a:xfrm>
          <a:prstGeom prst="rect">
            <a:avLst/>
          </a:prstGeom>
        </p:spPr>
        <p:txBody>
          <a:bodyPr/>
          <a:lstStyle/>
          <a:p>
            <a:pPr marL="435609" indent="-435609" defTabSz="572516">
              <a:spcBef>
                <a:spcPts val="2700"/>
              </a:spcBef>
              <a:defRPr sz="3332"/>
            </a:pPr>
            <a:r>
              <a:rPr>
                <a:solidFill>
                  <a:schemeClr val="accent5"/>
                </a:solidFill>
              </a:rPr>
              <a:t>Alternativa 1</a:t>
            </a:r>
            <a:r>
              <a:t>: </a:t>
            </a:r>
            <a:r>
              <a:rPr>
                <a:solidFill>
                  <a:schemeClr val="accent1"/>
                </a:solidFill>
              </a:rPr>
              <a:t>busca de profundidade limitada</a:t>
            </a:r>
            <a:endParaRPr>
              <a:solidFill>
                <a:schemeClr val="accent1"/>
              </a:solidFill>
            </a:endParaRPr>
          </a:p>
          <a:p>
            <a:pPr lvl="1" marL="871219" indent="-435609" defTabSz="572516">
              <a:spcBef>
                <a:spcPts val="2700"/>
              </a:spcBef>
              <a:defRPr sz="3332">
                <a:solidFill>
                  <a:schemeClr val="accent5"/>
                </a:solidFill>
              </a:defRPr>
            </a:pPr>
            <a:r>
              <a:t>Requer função de avaliação para nós não-terminais</a:t>
            </a:r>
          </a:p>
          <a:p>
            <a:pPr lvl="1" marL="871219" indent="-435609" defTabSz="572516">
              <a:spcBef>
                <a:spcPts val="2700"/>
              </a:spcBef>
              <a:defRPr sz="3332">
                <a:solidFill>
                  <a:schemeClr val="accent5"/>
                </a:solidFill>
              </a:defRPr>
            </a:pPr>
            <a:r>
              <a:t>subótima</a:t>
            </a:r>
          </a:p>
          <a:p>
            <a:pPr marL="435609" indent="-435609" defTabSz="572516">
              <a:spcBef>
                <a:spcPts val="2700"/>
              </a:spcBef>
              <a:defRPr sz="3332">
                <a:solidFill>
                  <a:schemeClr val="accent5"/>
                </a:solidFill>
              </a:defRPr>
            </a:pPr>
            <a:r>
              <a:t>Alternativa 2</a:t>
            </a:r>
            <a:r>
              <a:rPr>
                <a:solidFill>
                  <a:srgbClr val="222222"/>
                </a:solidFill>
              </a:rPr>
              <a:t>:</a:t>
            </a:r>
            <a:r>
              <a:t> </a:t>
            </a:r>
            <a:r>
              <a:rPr>
                <a:solidFill>
                  <a:schemeClr val="accent1"/>
                </a:solidFill>
              </a:rPr>
              <a:t>evitar explorar nós subótimos</a:t>
            </a:r>
            <a:endParaRPr>
              <a:solidFill>
                <a:schemeClr val="accent1"/>
              </a:solidFill>
            </a:endParaRPr>
          </a:p>
          <a:p>
            <a:pPr lvl="1" marL="871219" indent="-435609" defTabSz="572516">
              <a:spcBef>
                <a:spcPts val="2700"/>
              </a:spcBef>
              <a:defRPr sz="3332">
                <a:solidFill>
                  <a:schemeClr val="accent5"/>
                </a:solidFill>
              </a:defRPr>
            </a:pPr>
            <a:r>
              <a:rPr>
                <a:solidFill>
                  <a:srgbClr val="222222"/>
                </a:solidFill>
              </a:rPr>
              <a:t>como detectar nós subótimos</a:t>
            </a:r>
            <a:endParaRPr>
              <a:solidFill>
                <a:srgbClr val="222222"/>
              </a:solidFill>
            </a:endParaRPr>
          </a:p>
          <a:p>
            <a:pPr lvl="2" marL="1306830" indent="-435609" defTabSz="572516">
              <a:spcBef>
                <a:spcPts val="2700"/>
              </a:spcBef>
              <a:defRPr sz="3332">
                <a:solidFill>
                  <a:schemeClr val="accent5"/>
                </a:solidFill>
              </a:defRPr>
            </a:pPr>
            <a:r>
              <a:t>poda alfa-beta</a:t>
            </a:r>
          </a:p>
        </p:txBody>
      </p:sp>
      <p:sp>
        <p:nvSpPr>
          <p:cNvPr id="725" name="lidando com intratabilidade"/>
          <p:cNvSpPr txBox="1"/>
          <p:nvPr>
            <p:ph type="title"/>
          </p:nvPr>
        </p:nvSpPr>
        <p:spPr>
          <a:prstGeom prst="rect">
            <a:avLst/>
          </a:prstGeom>
        </p:spPr>
        <p:txBody>
          <a:bodyPr/>
          <a:lstStyle>
            <a:lvl1pPr defTabSz="467359">
              <a:spcBef>
                <a:spcPts val="2200"/>
              </a:spcBef>
              <a:defRPr sz="4800"/>
            </a:lvl1pPr>
          </a:lstStyle>
          <a:p>
            <a:pPr/>
            <a:r>
              <a:t>lidando com intratabilidade</a:t>
            </a:r>
          </a:p>
        </p:txBody>
      </p:sp>
      <p:grpSp>
        <p:nvGrpSpPr>
          <p:cNvPr id="794" name="Group"/>
          <p:cNvGrpSpPr/>
          <p:nvPr/>
        </p:nvGrpSpPr>
        <p:grpSpPr>
          <a:xfrm>
            <a:off x="7801668" y="1469480"/>
            <a:ext cx="6173865" cy="7249206"/>
            <a:chOff x="0" y="0"/>
            <a:chExt cx="6173863" cy="7249204"/>
          </a:xfrm>
        </p:grpSpPr>
        <p:sp>
          <p:nvSpPr>
            <p:cNvPr id="726" name="AutoShape 22"/>
            <p:cNvSpPr/>
            <p:nvPr/>
          </p:nvSpPr>
          <p:spPr>
            <a:xfrm>
              <a:off x="2137106" y="89787"/>
              <a:ext cx="593642" cy="474914"/>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Calibri"/>
                  <a:ea typeface="Calibri"/>
                  <a:cs typeface="Calibri"/>
                  <a:sym typeface="Calibri"/>
                </a:defRPr>
              </a:pPr>
            </a:p>
          </p:txBody>
        </p:sp>
        <p:sp>
          <p:nvSpPr>
            <p:cNvPr id="727" name="AutoShape 23"/>
            <p:cNvSpPr/>
            <p:nvPr/>
          </p:nvSpPr>
          <p:spPr>
            <a:xfrm rot="10800000">
              <a:off x="831097" y="802156"/>
              <a:ext cx="593641" cy="474914"/>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Calibri"/>
                  <a:ea typeface="Calibri"/>
                  <a:cs typeface="Calibri"/>
                  <a:sym typeface="Calibri"/>
                </a:defRPr>
              </a:pPr>
            </a:p>
          </p:txBody>
        </p:sp>
        <p:sp>
          <p:nvSpPr>
            <p:cNvPr id="728" name="AutoShape 24"/>
            <p:cNvSpPr/>
            <p:nvPr/>
          </p:nvSpPr>
          <p:spPr>
            <a:xfrm rot="10800000">
              <a:off x="3443116" y="802156"/>
              <a:ext cx="593642" cy="474914"/>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Calibri"/>
                  <a:ea typeface="Calibri"/>
                  <a:cs typeface="Calibri"/>
                  <a:sym typeface="Calibri"/>
                </a:defRPr>
              </a:pPr>
            </a:p>
          </p:txBody>
        </p:sp>
        <p:cxnSp>
          <p:nvCxnSpPr>
            <p:cNvPr id="729" name="AutoShape 25"/>
            <p:cNvCxnSpPr>
              <a:stCxn id="726" idx="0"/>
              <a:endCxn id="727" idx="0"/>
            </p:cNvCxnSpPr>
            <p:nvPr/>
          </p:nvCxnSpPr>
          <p:spPr>
            <a:xfrm flipH="1">
              <a:off x="1127917" y="406396"/>
              <a:ext cx="1306011" cy="554065"/>
            </a:xfrm>
            <a:prstGeom prst="straightConnector1">
              <a:avLst/>
            </a:prstGeom>
            <a:ln w="9525" cap="flat">
              <a:solidFill>
                <a:srgbClr val="000000"/>
              </a:solidFill>
              <a:prstDash val="solid"/>
              <a:round/>
              <a:tailEnd type="triangle" w="med" len="med"/>
            </a:ln>
            <a:effectLst/>
          </p:spPr>
        </p:cxnSp>
        <p:cxnSp>
          <p:nvCxnSpPr>
            <p:cNvPr id="730" name="AutoShape 26"/>
            <p:cNvCxnSpPr>
              <a:stCxn id="726" idx="0"/>
              <a:endCxn id="728" idx="0"/>
            </p:cNvCxnSpPr>
            <p:nvPr/>
          </p:nvCxnSpPr>
          <p:spPr>
            <a:xfrm>
              <a:off x="2433927" y="406396"/>
              <a:ext cx="1306010" cy="554065"/>
            </a:xfrm>
            <a:prstGeom prst="straightConnector1">
              <a:avLst/>
            </a:prstGeom>
            <a:ln w="9525" cap="flat">
              <a:solidFill>
                <a:srgbClr val="000000"/>
              </a:solidFill>
              <a:prstDash val="solid"/>
              <a:round/>
              <a:tailEnd type="triangle" w="med" len="med"/>
            </a:ln>
            <a:effectLst/>
          </p:spPr>
        </p:cxnSp>
        <p:sp>
          <p:nvSpPr>
            <p:cNvPr id="795" name="AutoShape 27"/>
            <p:cNvSpPr/>
            <p:nvPr/>
          </p:nvSpPr>
          <p:spPr>
            <a:xfrm>
              <a:off x="781973" y="1117050"/>
              <a:ext cx="240247" cy="3559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noFill/>
            <a:ln w="9525" cap="flat">
              <a:solidFill>
                <a:srgbClr val="000000"/>
              </a:solidFill>
              <a:prstDash val="solid"/>
              <a:round/>
              <a:tailEnd type="triangle" w="med" len="med"/>
            </a:ln>
            <a:effectLst/>
          </p:spPr>
          <p:txBody>
            <a:bodyPr/>
            <a:lstStyle/>
            <a:p>
              <a:pPr/>
            </a:p>
          </p:txBody>
        </p:sp>
        <p:sp>
          <p:nvSpPr>
            <p:cNvPr id="796" name="AutoShape 28"/>
            <p:cNvSpPr/>
            <p:nvPr/>
          </p:nvSpPr>
          <p:spPr>
            <a:xfrm>
              <a:off x="1233583" y="1117002"/>
              <a:ext cx="240279" cy="3559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noFill/>
            <a:ln w="9525" cap="flat">
              <a:solidFill>
                <a:srgbClr val="000000"/>
              </a:solidFill>
              <a:prstDash val="solid"/>
              <a:round/>
              <a:tailEnd type="triangle" w="med" len="med"/>
            </a:ln>
            <a:effectLst/>
          </p:spPr>
          <p:txBody>
            <a:bodyPr/>
            <a:lstStyle/>
            <a:p>
              <a:pPr/>
            </a:p>
          </p:txBody>
        </p:sp>
        <p:cxnSp>
          <p:nvCxnSpPr>
            <p:cNvPr id="733" name="AutoShape 29"/>
            <p:cNvCxnSpPr>
              <a:stCxn id="738" idx="0"/>
              <a:endCxn id="741" idx="0"/>
            </p:cNvCxnSpPr>
            <p:nvPr/>
          </p:nvCxnSpPr>
          <p:spPr>
            <a:xfrm flipH="1">
              <a:off x="3739936" y="1831133"/>
              <a:ext cx="474914" cy="712370"/>
            </a:xfrm>
            <a:prstGeom prst="straightConnector1">
              <a:avLst/>
            </a:prstGeom>
            <a:ln w="9525" cap="flat">
              <a:solidFill>
                <a:srgbClr val="000000"/>
              </a:solidFill>
              <a:prstDash val="solid"/>
              <a:round/>
              <a:tailEnd type="triangle" w="med" len="med"/>
            </a:ln>
            <a:effectLst/>
          </p:spPr>
        </p:cxnSp>
        <p:cxnSp>
          <p:nvCxnSpPr>
            <p:cNvPr id="734" name="AutoShape 30"/>
            <p:cNvCxnSpPr>
              <a:stCxn id="738" idx="0"/>
              <a:endCxn id="742" idx="0"/>
            </p:cNvCxnSpPr>
            <p:nvPr/>
          </p:nvCxnSpPr>
          <p:spPr>
            <a:xfrm>
              <a:off x="4214849" y="1831133"/>
              <a:ext cx="474913" cy="712370"/>
            </a:xfrm>
            <a:prstGeom prst="straightConnector1">
              <a:avLst/>
            </a:prstGeom>
            <a:ln w="9525" cap="flat">
              <a:solidFill>
                <a:srgbClr val="000000"/>
              </a:solidFill>
              <a:prstDash val="solid"/>
              <a:round/>
              <a:tailEnd type="triangle" w="med" len="med"/>
            </a:ln>
            <a:effectLst/>
          </p:spPr>
        </p:cxnSp>
        <p:sp>
          <p:nvSpPr>
            <p:cNvPr id="735" name="AutoShape 31"/>
            <p:cNvSpPr/>
            <p:nvPr/>
          </p:nvSpPr>
          <p:spPr>
            <a:xfrm>
              <a:off x="356184" y="1514525"/>
              <a:ext cx="593641" cy="474914"/>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Calibri"/>
                  <a:ea typeface="Calibri"/>
                  <a:cs typeface="Calibri"/>
                  <a:sym typeface="Calibri"/>
                </a:defRPr>
              </a:pPr>
            </a:p>
          </p:txBody>
        </p:sp>
        <p:sp>
          <p:nvSpPr>
            <p:cNvPr id="736" name="AutoShape 32"/>
            <p:cNvSpPr/>
            <p:nvPr/>
          </p:nvSpPr>
          <p:spPr>
            <a:xfrm>
              <a:off x="1306009" y="1514525"/>
              <a:ext cx="593642" cy="474914"/>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Calibri"/>
                  <a:ea typeface="Calibri"/>
                  <a:cs typeface="Calibri"/>
                  <a:sym typeface="Calibri"/>
                </a:defRPr>
              </a:pPr>
            </a:p>
          </p:txBody>
        </p:sp>
        <p:sp>
          <p:nvSpPr>
            <p:cNvPr id="737" name="AutoShape 33"/>
            <p:cNvSpPr/>
            <p:nvPr/>
          </p:nvSpPr>
          <p:spPr>
            <a:xfrm>
              <a:off x="2968204" y="1514525"/>
              <a:ext cx="593641" cy="474914"/>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Calibri"/>
                  <a:ea typeface="Calibri"/>
                  <a:cs typeface="Calibri"/>
                  <a:sym typeface="Calibri"/>
                </a:defRPr>
              </a:pPr>
            </a:p>
          </p:txBody>
        </p:sp>
        <p:sp>
          <p:nvSpPr>
            <p:cNvPr id="738" name="AutoShape 34"/>
            <p:cNvSpPr/>
            <p:nvPr/>
          </p:nvSpPr>
          <p:spPr>
            <a:xfrm>
              <a:off x="3918029" y="1514525"/>
              <a:ext cx="593641" cy="474914"/>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Calibri"/>
                  <a:ea typeface="Calibri"/>
                  <a:cs typeface="Calibri"/>
                  <a:sym typeface="Calibri"/>
                </a:defRPr>
              </a:pPr>
            </a:p>
          </p:txBody>
        </p:sp>
        <p:sp>
          <p:nvSpPr>
            <p:cNvPr id="739" name="AutoShape 35"/>
            <p:cNvSpPr/>
            <p:nvPr/>
          </p:nvSpPr>
          <p:spPr>
            <a:xfrm>
              <a:off x="831097" y="2226894"/>
              <a:ext cx="593641" cy="474913"/>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Calibri"/>
                  <a:ea typeface="Calibri"/>
                  <a:cs typeface="Calibri"/>
                  <a:sym typeface="Calibri"/>
                </a:defRPr>
              </a:pPr>
            </a:p>
          </p:txBody>
        </p:sp>
        <p:sp>
          <p:nvSpPr>
            <p:cNvPr id="740" name="AutoShape 36"/>
            <p:cNvSpPr/>
            <p:nvPr/>
          </p:nvSpPr>
          <p:spPr>
            <a:xfrm>
              <a:off x="831097" y="3651632"/>
              <a:ext cx="593641" cy="474913"/>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Arial"/>
                  <a:ea typeface="Arial"/>
                  <a:cs typeface="Arial"/>
                  <a:sym typeface="Arial"/>
                </a:defRPr>
              </a:pPr>
            </a:p>
          </p:txBody>
        </p:sp>
        <p:sp>
          <p:nvSpPr>
            <p:cNvPr id="741" name="AutoShape 37"/>
            <p:cNvSpPr/>
            <p:nvPr/>
          </p:nvSpPr>
          <p:spPr>
            <a:xfrm>
              <a:off x="3443116" y="2226894"/>
              <a:ext cx="593642" cy="474913"/>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Calibri"/>
                  <a:ea typeface="Calibri"/>
                  <a:cs typeface="Calibri"/>
                  <a:sym typeface="Calibri"/>
                </a:defRPr>
              </a:pPr>
            </a:p>
          </p:txBody>
        </p:sp>
        <p:sp>
          <p:nvSpPr>
            <p:cNvPr id="742" name="AutoShape 38"/>
            <p:cNvSpPr/>
            <p:nvPr/>
          </p:nvSpPr>
          <p:spPr>
            <a:xfrm>
              <a:off x="4392941" y="2226894"/>
              <a:ext cx="593642" cy="474913"/>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Calibri"/>
                  <a:ea typeface="Calibri"/>
                  <a:cs typeface="Calibri"/>
                  <a:sym typeface="Calibri"/>
                </a:defRPr>
              </a:pPr>
            </a:p>
          </p:txBody>
        </p:sp>
        <p:sp>
          <p:nvSpPr>
            <p:cNvPr id="743" name="AutoShape 39"/>
            <p:cNvSpPr/>
            <p:nvPr/>
          </p:nvSpPr>
          <p:spPr>
            <a:xfrm>
              <a:off x="356184" y="2939263"/>
              <a:ext cx="593641" cy="474913"/>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Arial"/>
                  <a:ea typeface="Arial"/>
                  <a:cs typeface="Arial"/>
                  <a:sym typeface="Arial"/>
                </a:defRPr>
              </a:pPr>
            </a:p>
          </p:txBody>
        </p:sp>
        <p:sp>
          <p:nvSpPr>
            <p:cNvPr id="744" name="AutoShape 40"/>
            <p:cNvSpPr/>
            <p:nvPr/>
          </p:nvSpPr>
          <p:spPr>
            <a:xfrm>
              <a:off x="1306009" y="2939263"/>
              <a:ext cx="593642" cy="474913"/>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Arial"/>
                  <a:ea typeface="Arial"/>
                  <a:cs typeface="Arial"/>
                  <a:sym typeface="Arial"/>
                </a:defRPr>
              </a:pPr>
            </a:p>
          </p:txBody>
        </p:sp>
        <p:cxnSp>
          <p:nvCxnSpPr>
            <p:cNvPr id="745" name="AutoShape 41"/>
            <p:cNvCxnSpPr>
              <a:stCxn id="728" idx="0"/>
              <a:endCxn id="737" idx="0"/>
            </p:cNvCxnSpPr>
            <p:nvPr/>
          </p:nvCxnSpPr>
          <p:spPr>
            <a:xfrm flipH="1">
              <a:off x="3265024" y="960460"/>
              <a:ext cx="474913" cy="870674"/>
            </a:xfrm>
            <a:prstGeom prst="straightConnector1">
              <a:avLst/>
            </a:prstGeom>
            <a:ln w="9525" cap="flat">
              <a:solidFill>
                <a:srgbClr val="000000"/>
              </a:solidFill>
              <a:prstDash val="solid"/>
              <a:round/>
              <a:tailEnd type="triangle" w="med" len="med"/>
            </a:ln>
            <a:effectLst/>
          </p:spPr>
        </p:cxnSp>
        <p:cxnSp>
          <p:nvCxnSpPr>
            <p:cNvPr id="746" name="AutoShape 42"/>
            <p:cNvCxnSpPr>
              <a:stCxn id="728" idx="0"/>
              <a:endCxn id="738" idx="0"/>
            </p:cNvCxnSpPr>
            <p:nvPr/>
          </p:nvCxnSpPr>
          <p:spPr>
            <a:xfrm>
              <a:off x="3739936" y="960460"/>
              <a:ext cx="474914" cy="870674"/>
            </a:xfrm>
            <a:prstGeom prst="straightConnector1">
              <a:avLst/>
            </a:prstGeom>
            <a:ln w="9525" cap="flat">
              <a:solidFill>
                <a:srgbClr val="000000"/>
              </a:solidFill>
              <a:prstDash val="solid"/>
              <a:round/>
              <a:tailEnd type="triangle" w="med" len="med"/>
            </a:ln>
            <a:effectLst/>
          </p:spPr>
        </p:cxnSp>
        <p:cxnSp>
          <p:nvCxnSpPr>
            <p:cNvPr id="747" name="AutoShape 43"/>
            <p:cNvCxnSpPr>
              <a:stCxn id="736" idx="0"/>
              <a:endCxn id="739" idx="0"/>
            </p:cNvCxnSpPr>
            <p:nvPr/>
          </p:nvCxnSpPr>
          <p:spPr>
            <a:xfrm flipH="1">
              <a:off x="1127917" y="1831133"/>
              <a:ext cx="474913" cy="712370"/>
            </a:xfrm>
            <a:prstGeom prst="straightConnector1">
              <a:avLst/>
            </a:prstGeom>
            <a:ln w="9525" cap="flat">
              <a:solidFill>
                <a:srgbClr val="000000"/>
              </a:solidFill>
              <a:prstDash val="solid"/>
              <a:round/>
              <a:tailEnd type="triangle" w="med" len="med"/>
            </a:ln>
            <a:effectLst/>
          </p:spPr>
        </p:cxnSp>
        <p:sp>
          <p:nvSpPr>
            <p:cNvPr id="748" name="AutoShape 44"/>
            <p:cNvSpPr/>
            <p:nvPr/>
          </p:nvSpPr>
          <p:spPr>
            <a:xfrm>
              <a:off x="1780922" y="3651632"/>
              <a:ext cx="593641" cy="474913"/>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Arial"/>
                  <a:ea typeface="Arial"/>
                  <a:cs typeface="Arial"/>
                  <a:sym typeface="Arial"/>
                </a:defRPr>
              </a:pPr>
            </a:p>
          </p:txBody>
        </p:sp>
        <p:cxnSp>
          <p:nvCxnSpPr>
            <p:cNvPr id="749" name="AutoShape 45"/>
            <p:cNvCxnSpPr>
              <a:stCxn id="739" idx="0"/>
              <a:endCxn id="743" idx="0"/>
            </p:cNvCxnSpPr>
            <p:nvPr/>
          </p:nvCxnSpPr>
          <p:spPr>
            <a:xfrm flipH="1">
              <a:off x="653004" y="2543502"/>
              <a:ext cx="474914" cy="712370"/>
            </a:xfrm>
            <a:prstGeom prst="straightConnector1">
              <a:avLst/>
            </a:prstGeom>
            <a:ln w="9525" cap="flat">
              <a:solidFill>
                <a:srgbClr val="000000"/>
              </a:solidFill>
              <a:prstDash val="solid"/>
              <a:round/>
              <a:tailEnd type="triangle" w="med" len="med"/>
            </a:ln>
            <a:effectLst/>
          </p:spPr>
        </p:cxnSp>
        <p:cxnSp>
          <p:nvCxnSpPr>
            <p:cNvPr id="750" name="AutoShape 46"/>
            <p:cNvCxnSpPr>
              <a:stCxn id="739" idx="0"/>
              <a:endCxn id="744" idx="0"/>
            </p:cNvCxnSpPr>
            <p:nvPr/>
          </p:nvCxnSpPr>
          <p:spPr>
            <a:xfrm>
              <a:off x="1127917" y="2543502"/>
              <a:ext cx="474913" cy="712370"/>
            </a:xfrm>
            <a:prstGeom prst="straightConnector1">
              <a:avLst/>
            </a:prstGeom>
            <a:ln w="9525" cap="flat">
              <a:solidFill>
                <a:srgbClr val="000000"/>
              </a:solidFill>
              <a:prstDash val="solid"/>
              <a:round/>
              <a:tailEnd type="triangle" w="med" len="med"/>
            </a:ln>
            <a:effectLst/>
          </p:spPr>
        </p:cxnSp>
        <p:cxnSp>
          <p:nvCxnSpPr>
            <p:cNvPr id="751" name="AutoShape 47"/>
            <p:cNvCxnSpPr>
              <a:stCxn id="744" idx="0"/>
              <a:endCxn id="740" idx="0"/>
            </p:cNvCxnSpPr>
            <p:nvPr/>
          </p:nvCxnSpPr>
          <p:spPr>
            <a:xfrm flipH="1">
              <a:off x="1127917" y="3255871"/>
              <a:ext cx="474913" cy="712370"/>
            </a:xfrm>
            <a:prstGeom prst="straightConnector1">
              <a:avLst/>
            </a:prstGeom>
            <a:ln w="9525" cap="flat">
              <a:solidFill>
                <a:srgbClr val="000000"/>
              </a:solidFill>
              <a:prstDash val="solid"/>
              <a:round/>
              <a:tailEnd type="triangle" w="med" len="med"/>
            </a:ln>
            <a:effectLst/>
          </p:spPr>
        </p:cxnSp>
        <p:cxnSp>
          <p:nvCxnSpPr>
            <p:cNvPr id="752" name="AutoShape 48"/>
            <p:cNvCxnSpPr>
              <a:stCxn id="744" idx="0"/>
              <a:endCxn id="748" idx="0"/>
            </p:cNvCxnSpPr>
            <p:nvPr/>
          </p:nvCxnSpPr>
          <p:spPr>
            <a:xfrm>
              <a:off x="1602829" y="3255871"/>
              <a:ext cx="474914" cy="712370"/>
            </a:xfrm>
            <a:prstGeom prst="straightConnector1">
              <a:avLst/>
            </a:prstGeom>
            <a:ln w="9525" cap="flat">
              <a:solidFill>
                <a:srgbClr val="000000"/>
              </a:solidFill>
              <a:prstDash val="solid"/>
              <a:round/>
              <a:tailEnd type="triangle" w="med" len="med"/>
            </a:ln>
            <a:effectLst/>
          </p:spPr>
        </p:cxnSp>
        <p:grpSp>
          <p:nvGrpSpPr>
            <p:cNvPr id="755" name="Rectangle 49"/>
            <p:cNvGrpSpPr/>
            <p:nvPr/>
          </p:nvGrpSpPr>
          <p:grpSpPr>
            <a:xfrm>
              <a:off x="0" y="6702835"/>
              <a:ext cx="831098" cy="546370"/>
              <a:chOff x="0" y="0"/>
              <a:chExt cx="831097" cy="546369"/>
            </a:xfrm>
          </p:grpSpPr>
          <p:sp>
            <p:nvSpPr>
              <p:cNvPr id="753" name="Rectangle"/>
              <p:cNvSpPr/>
              <p:nvPr/>
            </p:nvSpPr>
            <p:spPr>
              <a:xfrm>
                <a:off x="0" y="35728"/>
                <a:ext cx="831098" cy="474914"/>
              </a:xfrm>
              <a:prstGeom prst="rect">
                <a:avLst/>
              </a:prstGeom>
              <a:solidFill>
                <a:srgbClr val="CCCCCC"/>
              </a:solidFill>
              <a:ln w="12700"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Arial"/>
                    <a:ea typeface="Arial"/>
                    <a:cs typeface="Arial"/>
                    <a:sym typeface="Arial"/>
                  </a:defRPr>
                </a:pPr>
              </a:p>
            </p:txBody>
          </p:sp>
          <p:sp>
            <p:nvSpPr>
              <p:cNvPr id="754" name="?"/>
              <p:cNvSpPr txBox="1"/>
              <p:nvPr/>
            </p:nvSpPr>
            <p:spPr>
              <a:xfrm>
                <a:off x="235371" y="0"/>
                <a:ext cx="360355" cy="5463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0"/>
                  </a:spcBef>
                  <a:defRPr sz="1800">
                    <a:solidFill>
                      <a:srgbClr val="000000"/>
                    </a:solidFill>
                    <a:latin typeface="Arial"/>
                    <a:ea typeface="Arial"/>
                    <a:cs typeface="Arial"/>
                    <a:sym typeface="Arial"/>
                  </a:defRPr>
                </a:lvl1pPr>
              </a:lstStyle>
              <a:p>
                <a:pPr/>
                <a:r>
                  <a:t>?</a:t>
                </a:r>
              </a:p>
            </p:txBody>
          </p:sp>
        </p:grpSp>
        <p:grpSp>
          <p:nvGrpSpPr>
            <p:cNvPr id="758" name="Rectangle 50"/>
            <p:cNvGrpSpPr/>
            <p:nvPr/>
          </p:nvGrpSpPr>
          <p:grpSpPr>
            <a:xfrm>
              <a:off x="1306009" y="6702835"/>
              <a:ext cx="831098" cy="546370"/>
              <a:chOff x="0" y="0"/>
              <a:chExt cx="831097" cy="546369"/>
            </a:xfrm>
          </p:grpSpPr>
          <p:sp>
            <p:nvSpPr>
              <p:cNvPr id="756" name="Rectangle"/>
              <p:cNvSpPr/>
              <p:nvPr/>
            </p:nvSpPr>
            <p:spPr>
              <a:xfrm>
                <a:off x="0" y="35728"/>
                <a:ext cx="831098" cy="474914"/>
              </a:xfrm>
              <a:prstGeom prst="rect">
                <a:avLst/>
              </a:prstGeom>
              <a:solidFill>
                <a:srgbClr val="CCCCCC"/>
              </a:solidFill>
              <a:ln w="12700"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Arial"/>
                    <a:ea typeface="Arial"/>
                    <a:cs typeface="Arial"/>
                    <a:sym typeface="Arial"/>
                  </a:defRPr>
                </a:pPr>
              </a:p>
            </p:txBody>
          </p:sp>
          <p:sp>
            <p:nvSpPr>
              <p:cNvPr id="757" name="?"/>
              <p:cNvSpPr txBox="1"/>
              <p:nvPr/>
            </p:nvSpPr>
            <p:spPr>
              <a:xfrm>
                <a:off x="235371" y="0"/>
                <a:ext cx="360355" cy="5463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0"/>
                  </a:spcBef>
                  <a:defRPr sz="1800">
                    <a:solidFill>
                      <a:srgbClr val="000000"/>
                    </a:solidFill>
                    <a:latin typeface="Arial"/>
                    <a:ea typeface="Arial"/>
                    <a:cs typeface="Arial"/>
                    <a:sym typeface="Arial"/>
                  </a:defRPr>
                </a:lvl1pPr>
              </a:lstStyle>
              <a:p>
                <a:pPr/>
                <a:r>
                  <a:t>?</a:t>
                </a:r>
              </a:p>
            </p:txBody>
          </p:sp>
        </p:grpSp>
        <p:grpSp>
          <p:nvGrpSpPr>
            <p:cNvPr id="761" name="Rectangle 51"/>
            <p:cNvGrpSpPr/>
            <p:nvPr/>
          </p:nvGrpSpPr>
          <p:grpSpPr>
            <a:xfrm>
              <a:off x="2849475" y="6702835"/>
              <a:ext cx="831098" cy="546370"/>
              <a:chOff x="0" y="0"/>
              <a:chExt cx="831097" cy="546369"/>
            </a:xfrm>
          </p:grpSpPr>
          <p:sp>
            <p:nvSpPr>
              <p:cNvPr id="759" name="Rectangle"/>
              <p:cNvSpPr/>
              <p:nvPr/>
            </p:nvSpPr>
            <p:spPr>
              <a:xfrm>
                <a:off x="0" y="35728"/>
                <a:ext cx="831098" cy="474914"/>
              </a:xfrm>
              <a:prstGeom prst="rect">
                <a:avLst/>
              </a:prstGeom>
              <a:solidFill>
                <a:srgbClr val="CCCCCC"/>
              </a:solidFill>
              <a:ln w="12700"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Arial"/>
                    <a:ea typeface="Arial"/>
                    <a:cs typeface="Arial"/>
                    <a:sym typeface="Arial"/>
                  </a:defRPr>
                </a:pPr>
              </a:p>
            </p:txBody>
          </p:sp>
          <p:sp>
            <p:nvSpPr>
              <p:cNvPr id="760" name="?"/>
              <p:cNvSpPr txBox="1"/>
              <p:nvPr/>
            </p:nvSpPr>
            <p:spPr>
              <a:xfrm>
                <a:off x="235371" y="0"/>
                <a:ext cx="360355" cy="5463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0"/>
                  </a:spcBef>
                  <a:defRPr sz="1800">
                    <a:solidFill>
                      <a:srgbClr val="000000"/>
                    </a:solidFill>
                    <a:latin typeface="Arial"/>
                    <a:ea typeface="Arial"/>
                    <a:cs typeface="Arial"/>
                    <a:sym typeface="Arial"/>
                  </a:defRPr>
                </a:lvl1pPr>
              </a:lstStyle>
              <a:p>
                <a:pPr/>
                <a:r>
                  <a:t>?</a:t>
                </a:r>
              </a:p>
            </p:txBody>
          </p:sp>
        </p:grpSp>
        <p:grpSp>
          <p:nvGrpSpPr>
            <p:cNvPr id="764" name="Rectangle 52"/>
            <p:cNvGrpSpPr/>
            <p:nvPr/>
          </p:nvGrpSpPr>
          <p:grpSpPr>
            <a:xfrm>
              <a:off x="4155485" y="6702835"/>
              <a:ext cx="831098" cy="546370"/>
              <a:chOff x="0" y="0"/>
              <a:chExt cx="831097" cy="546369"/>
            </a:xfrm>
          </p:grpSpPr>
          <p:sp>
            <p:nvSpPr>
              <p:cNvPr id="762" name="Rectangle"/>
              <p:cNvSpPr/>
              <p:nvPr/>
            </p:nvSpPr>
            <p:spPr>
              <a:xfrm>
                <a:off x="0" y="35728"/>
                <a:ext cx="831098" cy="474914"/>
              </a:xfrm>
              <a:prstGeom prst="rect">
                <a:avLst/>
              </a:prstGeom>
              <a:solidFill>
                <a:srgbClr val="CCCCCC"/>
              </a:solidFill>
              <a:ln w="12700"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Arial"/>
                    <a:ea typeface="Arial"/>
                    <a:cs typeface="Arial"/>
                    <a:sym typeface="Arial"/>
                  </a:defRPr>
                </a:pPr>
              </a:p>
            </p:txBody>
          </p:sp>
          <p:sp>
            <p:nvSpPr>
              <p:cNvPr id="763" name="?"/>
              <p:cNvSpPr txBox="1"/>
              <p:nvPr/>
            </p:nvSpPr>
            <p:spPr>
              <a:xfrm>
                <a:off x="235371" y="0"/>
                <a:ext cx="360355" cy="5463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0"/>
                  </a:spcBef>
                  <a:defRPr sz="1800">
                    <a:solidFill>
                      <a:srgbClr val="000000"/>
                    </a:solidFill>
                    <a:latin typeface="Arial"/>
                    <a:ea typeface="Arial"/>
                    <a:cs typeface="Arial"/>
                    <a:sym typeface="Arial"/>
                  </a:defRPr>
                </a:lvl1pPr>
              </a:lstStyle>
              <a:p>
                <a:pPr/>
                <a:r>
                  <a:t>?</a:t>
                </a:r>
              </a:p>
            </p:txBody>
          </p:sp>
        </p:grpSp>
        <p:sp>
          <p:nvSpPr>
            <p:cNvPr id="765" name="Freeform 53"/>
            <p:cNvSpPr/>
            <p:nvPr/>
          </p:nvSpPr>
          <p:spPr>
            <a:xfrm>
              <a:off x="321005" y="4126544"/>
              <a:ext cx="747549" cy="2612020"/>
            </a:xfrm>
            <a:custGeom>
              <a:avLst/>
              <a:gdLst/>
              <a:ahLst/>
              <a:cxnLst>
                <a:cxn ang="0">
                  <a:pos x="wd2" y="hd2"/>
                </a:cxn>
                <a:cxn ang="5400000">
                  <a:pos x="wd2" y="hd2"/>
                </a:cxn>
                <a:cxn ang="10800000">
                  <a:pos x="wd2" y="hd2"/>
                </a:cxn>
                <a:cxn ang="16200000">
                  <a:pos x="wd2" y="hd2"/>
                </a:cxn>
              </a:cxnLst>
              <a:rect l="0" t="0" r="r" b="b"/>
              <a:pathLst>
                <a:path w="20400" h="21600" fill="norm" stroke="1" extrusionOk="0">
                  <a:moveTo>
                    <a:pt x="20400" y="0"/>
                  </a:moveTo>
                  <a:cubicBezTo>
                    <a:pt x="14460" y="1080"/>
                    <a:pt x="8520" y="2160"/>
                    <a:pt x="7440" y="3600"/>
                  </a:cubicBezTo>
                  <a:cubicBezTo>
                    <a:pt x="6360" y="5040"/>
                    <a:pt x="15000" y="7200"/>
                    <a:pt x="13920" y="8640"/>
                  </a:cubicBezTo>
                  <a:cubicBezTo>
                    <a:pt x="12840" y="10080"/>
                    <a:pt x="3120" y="11040"/>
                    <a:pt x="960" y="12240"/>
                  </a:cubicBezTo>
                  <a:cubicBezTo>
                    <a:pt x="-1200" y="13440"/>
                    <a:pt x="960" y="14280"/>
                    <a:pt x="960" y="15840"/>
                  </a:cubicBezTo>
                  <a:cubicBezTo>
                    <a:pt x="960" y="17400"/>
                    <a:pt x="960" y="19500"/>
                    <a:pt x="960" y="21600"/>
                  </a:cubicBezTo>
                </a:path>
              </a:pathLst>
            </a:custGeom>
            <a:noFill/>
            <a:ln w="12700" cap="flat">
              <a:solidFill>
                <a:srgbClr val="000000"/>
              </a:solidFill>
              <a:prstDash val="solid"/>
              <a:round/>
              <a:tailEnd type="triangle" w="med" len="med"/>
            </a:ln>
            <a:effectLst/>
          </p:spPr>
          <p:txBody>
            <a:bodyPr wrap="square" lIns="45719" tIns="45719" rIns="45719" bIns="45719" numCol="1" anchor="ctr">
              <a:noAutofit/>
            </a:bodyPr>
            <a:lstStyle/>
            <a:p>
              <a:pPr defTabSz="914400">
                <a:spcBef>
                  <a:spcPts val="0"/>
                </a:spcBef>
                <a:defRPr sz="1800">
                  <a:solidFill>
                    <a:srgbClr val="000000"/>
                  </a:solidFill>
                  <a:latin typeface="Arial"/>
                  <a:ea typeface="Arial"/>
                  <a:cs typeface="Arial"/>
                  <a:sym typeface="Arial"/>
                </a:defRPr>
              </a:pPr>
            </a:p>
          </p:txBody>
        </p:sp>
        <p:sp>
          <p:nvSpPr>
            <p:cNvPr id="766" name="Freeform 54"/>
            <p:cNvSpPr/>
            <p:nvPr/>
          </p:nvSpPr>
          <p:spPr>
            <a:xfrm>
              <a:off x="1536602" y="4126544"/>
              <a:ext cx="600505" cy="2612020"/>
            </a:xfrm>
            <a:custGeom>
              <a:avLst/>
              <a:gdLst/>
              <a:ahLst/>
              <a:cxnLst>
                <a:cxn ang="0">
                  <a:pos x="wd2" y="hd2"/>
                </a:cxn>
                <a:cxn ang="5400000">
                  <a:pos x="wd2" y="hd2"/>
                </a:cxn>
                <a:cxn ang="10800000">
                  <a:pos x="wd2" y="hd2"/>
                </a:cxn>
                <a:cxn ang="16200000">
                  <a:pos x="wd2" y="hd2"/>
                </a:cxn>
              </a:cxnLst>
              <a:rect l="0" t="0" r="r" b="b"/>
              <a:pathLst>
                <a:path w="20484" h="21600" fill="norm" stroke="1" extrusionOk="0">
                  <a:moveTo>
                    <a:pt x="20484" y="0"/>
                  </a:moveTo>
                  <a:cubicBezTo>
                    <a:pt x="10697" y="3027"/>
                    <a:pt x="909" y="6055"/>
                    <a:pt x="234" y="7855"/>
                  </a:cubicBezTo>
                  <a:cubicBezTo>
                    <a:pt x="-441" y="9655"/>
                    <a:pt x="16434" y="9327"/>
                    <a:pt x="16434" y="10800"/>
                  </a:cubicBezTo>
                  <a:cubicBezTo>
                    <a:pt x="16434" y="12273"/>
                    <a:pt x="1584" y="14891"/>
                    <a:pt x="234" y="16691"/>
                  </a:cubicBezTo>
                  <a:cubicBezTo>
                    <a:pt x="-1116" y="18491"/>
                    <a:pt x="3609" y="20045"/>
                    <a:pt x="8334" y="21600"/>
                  </a:cubicBezTo>
                </a:path>
              </a:pathLst>
            </a:custGeom>
            <a:noFill/>
            <a:ln w="12700" cap="flat">
              <a:solidFill>
                <a:srgbClr val="000000"/>
              </a:solidFill>
              <a:prstDash val="solid"/>
              <a:round/>
              <a:tailEnd type="triangle" w="med" len="med"/>
            </a:ln>
            <a:effectLst/>
          </p:spPr>
          <p:txBody>
            <a:bodyPr wrap="square" lIns="45719" tIns="45719" rIns="45719" bIns="45719" numCol="1" anchor="ctr">
              <a:noAutofit/>
            </a:bodyPr>
            <a:lstStyle/>
            <a:p>
              <a:pPr defTabSz="914400">
                <a:spcBef>
                  <a:spcPts val="0"/>
                </a:spcBef>
                <a:defRPr sz="1800">
                  <a:solidFill>
                    <a:srgbClr val="000000"/>
                  </a:solidFill>
                  <a:latin typeface="Arial"/>
                  <a:ea typeface="Arial"/>
                  <a:cs typeface="Arial"/>
                  <a:sym typeface="Arial"/>
                </a:defRPr>
              </a:pPr>
            </a:p>
          </p:txBody>
        </p:sp>
        <p:sp>
          <p:nvSpPr>
            <p:cNvPr id="767" name="Freeform 55"/>
            <p:cNvSpPr/>
            <p:nvPr/>
          </p:nvSpPr>
          <p:spPr>
            <a:xfrm>
              <a:off x="4073559" y="2701806"/>
              <a:ext cx="675568" cy="4036758"/>
            </a:xfrm>
            <a:custGeom>
              <a:avLst/>
              <a:gdLst/>
              <a:ahLst/>
              <a:cxnLst>
                <a:cxn ang="0">
                  <a:pos x="wd2" y="hd2"/>
                </a:cxn>
                <a:cxn ang="5400000">
                  <a:pos x="wd2" y="hd2"/>
                </a:cxn>
                <a:cxn ang="10800000">
                  <a:pos x="wd2" y="hd2"/>
                </a:cxn>
                <a:cxn ang="16200000">
                  <a:pos x="wd2" y="hd2"/>
                </a:cxn>
              </a:cxnLst>
              <a:rect l="0" t="0" r="r" b="b"/>
              <a:pathLst>
                <a:path w="20484" h="21600" fill="norm" stroke="1" extrusionOk="0">
                  <a:moveTo>
                    <a:pt x="20484" y="0"/>
                  </a:moveTo>
                  <a:cubicBezTo>
                    <a:pt x="10696" y="3027"/>
                    <a:pt x="909" y="6055"/>
                    <a:pt x="234" y="7855"/>
                  </a:cubicBezTo>
                  <a:cubicBezTo>
                    <a:pt x="-441" y="9655"/>
                    <a:pt x="16434" y="9327"/>
                    <a:pt x="16434" y="10800"/>
                  </a:cubicBezTo>
                  <a:cubicBezTo>
                    <a:pt x="16434" y="12273"/>
                    <a:pt x="1584" y="14891"/>
                    <a:pt x="234" y="16691"/>
                  </a:cubicBezTo>
                  <a:cubicBezTo>
                    <a:pt x="-1116" y="18491"/>
                    <a:pt x="3609" y="20045"/>
                    <a:pt x="8334" y="21600"/>
                  </a:cubicBezTo>
                </a:path>
              </a:pathLst>
            </a:custGeom>
            <a:noFill/>
            <a:ln w="12700" cap="flat">
              <a:solidFill>
                <a:srgbClr val="000000"/>
              </a:solidFill>
              <a:prstDash val="solid"/>
              <a:round/>
              <a:tailEnd type="triangle" w="med" len="med"/>
            </a:ln>
            <a:effectLst/>
          </p:spPr>
          <p:txBody>
            <a:bodyPr wrap="square" lIns="45719" tIns="45719" rIns="45719" bIns="45719" numCol="1" anchor="ctr">
              <a:noAutofit/>
            </a:bodyPr>
            <a:lstStyle/>
            <a:p>
              <a:pPr defTabSz="914400">
                <a:spcBef>
                  <a:spcPts val="0"/>
                </a:spcBef>
                <a:defRPr sz="1800">
                  <a:solidFill>
                    <a:srgbClr val="000000"/>
                  </a:solidFill>
                  <a:latin typeface="Arial"/>
                  <a:ea typeface="Arial"/>
                  <a:cs typeface="Arial"/>
                  <a:sym typeface="Arial"/>
                </a:defRPr>
              </a:pPr>
            </a:p>
          </p:txBody>
        </p:sp>
        <p:sp>
          <p:nvSpPr>
            <p:cNvPr id="768" name="Freeform 56"/>
            <p:cNvSpPr/>
            <p:nvPr/>
          </p:nvSpPr>
          <p:spPr>
            <a:xfrm>
              <a:off x="3171386" y="2701806"/>
              <a:ext cx="748668" cy="4036758"/>
            </a:xfrm>
            <a:custGeom>
              <a:avLst/>
              <a:gdLst/>
              <a:ahLst/>
              <a:cxnLst>
                <a:cxn ang="0">
                  <a:pos x="wd2" y="hd2"/>
                </a:cxn>
                <a:cxn ang="5400000">
                  <a:pos x="wd2" y="hd2"/>
                </a:cxn>
                <a:cxn ang="10800000">
                  <a:pos x="wd2" y="hd2"/>
                </a:cxn>
                <a:cxn ang="16200000">
                  <a:pos x="wd2" y="hd2"/>
                </a:cxn>
              </a:cxnLst>
              <a:rect l="0" t="0" r="r" b="b"/>
              <a:pathLst>
                <a:path w="20431" h="21600" fill="norm" stroke="1" extrusionOk="0">
                  <a:moveTo>
                    <a:pt x="13895" y="0"/>
                  </a:moveTo>
                  <a:cubicBezTo>
                    <a:pt x="17405" y="1429"/>
                    <a:pt x="20915" y="2859"/>
                    <a:pt x="20375" y="4447"/>
                  </a:cubicBezTo>
                  <a:cubicBezTo>
                    <a:pt x="19835" y="6035"/>
                    <a:pt x="12275" y="7624"/>
                    <a:pt x="10655" y="9529"/>
                  </a:cubicBezTo>
                  <a:cubicBezTo>
                    <a:pt x="9035" y="11435"/>
                    <a:pt x="12275" y="14612"/>
                    <a:pt x="10655" y="15882"/>
                  </a:cubicBezTo>
                  <a:cubicBezTo>
                    <a:pt x="9035" y="17153"/>
                    <a:pt x="2555" y="16200"/>
                    <a:pt x="935" y="17153"/>
                  </a:cubicBezTo>
                  <a:cubicBezTo>
                    <a:pt x="-685" y="18106"/>
                    <a:pt x="125" y="19853"/>
                    <a:pt x="935" y="21600"/>
                  </a:cubicBezTo>
                </a:path>
              </a:pathLst>
            </a:custGeom>
            <a:noFill/>
            <a:ln w="12700" cap="flat">
              <a:solidFill>
                <a:srgbClr val="000000"/>
              </a:solidFill>
              <a:prstDash val="solid"/>
              <a:round/>
              <a:tailEnd type="triangle" w="med" len="med"/>
            </a:ln>
            <a:effectLst/>
          </p:spPr>
          <p:txBody>
            <a:bodyPr wrap="square" lIns="45719" tIns="45719" rIns="45719" bIns="45719" numCol="1" anchor="ctr">
              <a:noAutofit/>
            </a:bodyPr>
            <a:lstStyle/>
            <a:p>
              <a:pPr defTabSz="914400">
                <a:spcBef>
                  <a:spcPts val="0"/>
                </a:spcBef>
                <a:defRPr sz="1800">
                  <a:solidFill>
                    <a:srgbClr val="000000"/>
                  </a:solidFill>
                  <a:latin typeface="Arial"/>
                  <a:ea typeface="Arial"/>
                  <a:cs typeface="Arial"/>
                  <a:sym typeface="Arial"/>
                </a:defRPr>
              </a:pPr>
            </a:p>
          </p:txBody>
        </p:sp>
        <p:cxnSp>
          <p:nvCxnSpPr>
            <p:cNvPr id="769" name="AutoShape 57"/>
            <p:cNvCxnSpPr>
              <a:stCxn id="736" idx="0"/>
              <a:endCxn id="770" idx="0"/>
            </p:cNvCxnSpPr>
            <p:nvPr/>
          </p:nvCxnSpPr>
          <p:spPr>
            <a:xfrm>
              <a:off x="1602829" y="1831133"/>
              <a:ext cx="474914" cy="712370"/>
            </a:xfrm>
            <a:prstGeom prst="straightConnector1">
              <a:avLst/>
            </a:prstGeom>
            <a:ln w="9525" cap="flat">
              <a:solidFill>
                <a:srgbClr val="000000"/>
              </a:solidFill>
              <a:prstDash val="solid"/>
              <a:round/>
              <a:tailEnd type="triangle" w="med" len="med"/>
            </a:ln>
            <a:effectLst/>
          </p:spPr>
        </p:cxnSp>
        <p:sp>
          <p:nvSpPr>
            <p:cNvPr id="770" name="AutoShape 58"/>
            <p:cNvSpPr/>
            <p:nvPr/>
          </p:nvSpPr>
          <p:spPr>
            <a:xfrm>
              <a:off x="1780922" y="2226894"/>
              <a:ext cx="593641" cy="474913"/>
            </a:xfrm>
            <a:prstGeom prst="triangle">
              <a:avLst/>
            </a:prstGeom>
            <a:solidFill>
              <a:srgbClr val="CCCCCC"/>
            </a:solidFill>
            <a:ln w="9525" cap="flat">
              <a:solidFill>
                <a:srgbClr val="000000"/>
              </a:solidFill>
              <a:prstDash val="solid"/>
              <a:miter lim="800000"/>
            </a:ln>
            <a:effectLst/>
          </p:spPr>
          <p:txBody>
            <a:bodyPr wrap="square" lIns="45719" tIns="45719" rIns="45719" bIns="45719" numCol="1" anchor="ctr">
              <a:noAutofit/>
            </a:bodyPr>
            <a:lstStyle/>
            <a:p>
              <a:pPr defTabSz="914400">
                <a:spcBef>
                  <a:spcPts val="0"/>
                </a:spcBef>
                <a:defRPr sz="1800">
                  <a:solidFill>
                    <a:srgbClr val="000000"/>
                  </a:solidFill>
                  <a:latin typeface="Calibri"/>
                  <a:ea typeface="Calibri"/>
                  <a:cs typeface="Calibri"/>
                  <a:sym typeface="Calibri"/>
                </a:defRPr>
              </a:pPr>
            </a:p>
          </p:txBody>
        </p:sp>
        <p:grpSp>
          <p:nvGrpSpPr>
            <p:cNvPr id="773" name="Rectangle 59"/>
            <p:cNvGrpSpPr/>
            <p:nvPr/>
          </p:nvGrpSpPr>
          <p:grpSpPr>
            <a:xfrm>
              <a:off x="237456" y="1472970"/>
              <a:ext cx="712370" cy="558023"/>
              <a:chOff x="0" y="0"/>
              <a:chExt cx="712368" cy="558022"/>
            </a:xfrm>
          </p:grpSpPr>
          <p:sp>
            <p:nvSpPr>
              <p:cNvPr id="771" name="Rectangle"/>
              <p:cNvSpPr/>
              <p:nvPr/>
            </p:nvSpPr>
            <p:spPr>
              <a:xfrm>
                <a:off x="0" y="41554"/>
                <a:ext cx="712369" cy="474914"/>
              </a:xfrm>
              <a:prstGeom prst="rect">
                <a:avLst/>
              </a:prstGeom>
              <a:solidFill>
                <a:schemeClr val="accent4">
                  <a:hueOff val="414058"/>
                  <a:satOff val="2144"/>
                  <a:lumOff val="10379"/>
                </a:schemeClr>
              </a:solidFill>
              <a:ln w="12700"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Arial"/>
                    <a:ea typeface="Arial"/>
                    <a:cs typeface="Arial"/>
                    <a:sym typeface="Arial"/>
                  </a:defRPr>
                </a:pPr>
              </a:p>
            </p:txBody>
          </p:sp>
          <p:sp>
            <p:nvSpPr>
              <p:cNvPr id="772" name="-1"/>
              <p:cNvSpPr txBox="1"/>
              <p:nvPr/>
            </p:nvSpPr>
            <p:spPr>
              <a:xfrm>
                <a:off x="116266" y="0"/>
                <a:ext cx="479837" cy="558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0"/>
                  </a:spcBef>
                  <a:defRPr sz="1800">
                    <a:solidFill>
                      <a:srgbClr val="000000"/>
                    </a:solidFill>
                    <a:latin typeface="Calibri"/>
                    <a:ea typeface="Calibri"/>
                    <a:cs typeface="Calibri"/>
                    <a:sym typeface="Calibri"/>
                  </a:defRPr>
                </a:lvl1pPr>
              </a:lstStyle>
              <a:p>
                <a:pPr/>
                <a:r>
                  <a:t>-1</a:t>
                </a:r>
              </a:p>
            </p:txBody>
          </p:sp>
        </p:grpSp>
        <p:grpSp>
          <p:nvGrpSpPr>
            <p:cNvPr id="776" name="Rectangle 60"/>
            <p:cNvGrpSpPr/>
            <p:nvPr/>
          </p:nvGrpSpPr>
          <p:grpSpPr>
            <a:xfrm>
              <a:off x="1306009" y="1472970"/>
              <a:ext cx="712370" cy="558023"/>
              <a:chOff x="0" y="0"/>
              <a:chExt cx="712368" cy="558022"/>
            </a:xfrm>
          </p:grpSpPr>
          <p:sp>
            <p:nvSpPr>
              <p:cNvPr id="774" name="Rectangle"/>
              <p:cNvSpPr/>
              <p:nvPr/>
            </p:nvSpPr>
            <p:spPr>
              <a:xfrm>
                <a:off x="0" y="41554"/>
                <a:ext cx="712369" cy="474914"/>
              </a:xfrm>
              <a:prstGeom prst="rect">
                <a:avLst/>
              </a:prstGeom>
              <a:solidFill>
                <a:schemeClr val="accent3"/>
              </a:solidFill>
              <a:ln w="12700"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Arial"/>
                    <a:ea typeface="Arial"/>
                    <a:cs typeface="Arial"/>
                    <a:sym typeface="Arial"/>
                  </a:defRPr>
                </a:pPr>
              </a:p>
            </p:txBody>
          </p:sp>
          <p:sp>
            <p:nvSpPr>
              <p:cNvPr id="775" name="-2"/>
              <p:cNvSpPr txBox="1"/>
              <p:nvPr/>
            </p:nvSpPr>
            <p:spPr>
              <a:xfrm>
                <a:off x="116266" y="0"/>
                <a:ext cx="479837" cy="558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0"/>
                  </a:spcBef>
                  <a:defRPr sz="1800">
                    <a:solidFill>
                      <a:srgbClr val="000000"/>
                    </a:solidFill>
                    <a:latin typeface="Calibri"/>
                    <a:ea typeface="Calibri"/>
                    <a:cs typeface="Calibri"/>
                    <a:sym typeface="Calibri"/>
                  </a:defRPr>
                </a:lvl1pPr>
              </a:lstStyle>
              <a:p>
                <a:pPr/>
                <a:r>
                  <a:t>-2</a:t>
                </a:r>
              </a:p>
            </p:txBody>
          </p:sp>
        </p:grpSp>
        <p:grpSp>
          <p:nvGrpSpPr>
            <p:cNvPr id="779" name="Rectangle 61"/>
            <p:cNvGrpSpPr/>
            <p:nvPr/>
          </p:nvGrpSpPr>
          <p:grpSpPr>
            <a:xfrm>
              <a:off x="2849475" y="1472970"/>
              <a:ext cx="712370" cy="558023"/>
              <a:chOff x="0" y="0"/>
              <a:chExt cx="712368" cy="558022"/>
            </a:xfrm>
          </p:grpSpPr>
          <p:sp>
            <p:nvSpPr>
              <p:cNvPr id="777" name="Rectangle"/>
              <p:cNvSpPr/>
              <p:nvPr/>
            </p:nvSpPr>
            <p:spPr>
              <a:xfrm>
                <a:off x="0" y="41554"/>
                <a:ext cx="712369" cy="474914"/>
              </a:xfrm>
              <a:prstGeom prst="rect">
                <a:avLst/>
              </a:prstGeom>
              <a:solidFill>
                <a:schemeClr val="accent4">
                  <a:hueOff val="414058"/>
                  <a:satOff val="2144"/>
                  <a:lumOff val="10379"/>
                </a:schemeClr>
              </a:solidFill>
              <a:ln w="12700"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Arial"/>
                    <a:ea typeface="Arial"/>
                    <a:cs typeface="Arial"/>
                    <a:sym typeface="Arial"/>
                  </a:defRPr>
                </a:pPr>
              </a:p>
            </p:txBody>
          </p:sp>
          <p:sp>
            <p:nvSpPr>
              <p:cNvPr id="778" name="4"/>
              <p:cNvSpPr txBox="1"/>
              <p:nvPr/>
            </p:nvSpPr>
            <p:spPr>
              <a:xfrm>
                <a:off x="181659" y="0"/>
                <a:ext cx="349051" cy="558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0"/>
                  </a:spcBef>
                  <a:defRPr sz="1800">
                    <a:solidFill>
                      <a:srgbClr val="000000"/>
                    </a:solidFill>
                    <a:latin typeface="Calibri"/>
                    <a:ea typeface="Calibri"/>
                    <a:cs typeface="Calibri"/>
                    <a:sym typeface="Calibri"/>
                  </a:defRPr>
                </a:lvl1pPr>
              </a:lstStyle>
              <a:p>
                <a:pPr/>
                <a:r>
                  <a:t>4</a:t>
                </a:r>
              </a:p>
            </p:txBody>
          </p:sp>
        </p:grpSp>
        <p:grpSp>
          <p:nvGrpSpPr>
            <p:cNvPr id="782" name="Rectangle 62"/>
            <p:cNvGrpSpPr/>
            <p:nvPr/>
          </p:nvGrpSpPr>
          <p:grpSpPr>
            <a:xfrm>
              <a:off x="3918029" y="1472970"/>
              <a:ext cx="712369" cy="558023"/>
              <a:chOff x="0" y="0"/>
              <a:chExt cx="712368" cy="558022"/>
            </a:xfrm>
          </p:grpSpPr>
          <p:sp>
            <p:nvSpPr>
              <p:cNvPr id="780" name="Rectangle"/>
              <p:cNvSpPr/>
              <p:nvPr/>
            </p:nvSpPr>
            <p:spPr>
              <a:xfrm>
                <a:off x="0" y="41554"/>
                <a:ext cx="712369" cy="474914"/>
              </a:xfrm>
              <a:prstGeom prst="rect">
                <a:avLst/>
              </a:prstGeom>
              <a:solidFill>
                <a:schemeClr val="accent3"/>
              </a:solidFill>
              <a:ln w="12700"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Arial"/>
                    <a:ea typeface="Arial"/>
                    <a:cs typeface="Arial"/>
                    <a:sym typeface="Arial"/>
                  </a:defRPr>
                </a:pPr>
              </a:p>
            </p:txBody>
          </p:sp>
          <p:sp>
            <p:nvSpPr>
              <p:cNvPr id="781" name="9"/>
              <p:cNvSpPr txBox="1"/>
              <p:nvPr/>
            </p:nvSpPr>
            <p:spPr>
              <a:xfrm>
                <a:off x="181659" y="0"/>
                <a:ext cx="349051" cy="558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0"/>
                  </a:spcBef>
                  <a:defRPr sz="1800">
                    <a:solidFill>
                      <a:srgbClr val="000000"/>
                    </a:solidFill>
                    <a:latin typeface="Calibri"/>
                    <a:ea typeface="Calibri"/>
                    <a:cs typeface="Calibri"/>
                    <a:sym typeface="Calibri"/>
                  </a:defRPr>
                </a:lvl1pPr>
              </a:lstStyle>
              <a:p>
                <a:pPr/>
                <a:r>
                  <a:t>9</a:t>
                </a:r>
              </a:p>
            </p:txBody>
          </p:sp>
        </p:grpSp>
        <p:grpSp>
          <p:nvGrpSpPr>
            <p:cNvPr id="785" name="AutoShape 65"/>
            <p:cNvGrpSpPr/>
            <p:nvPr/>
          </p:nvGrpSpPr>
          <p:grpSpPr>
            <a:xfrm>
              <a:off x="2137106" y="6678"/>
              <a:ext cx="593642" cy="558023"/>
              <a:chOff x="45918" y="0"/>
              <a:chExt cx="593640" cy="558022"/>
            </a:xfrm>
          </p:grpSpPr>
          <p:sp>
            <p:nvSpPr>
              <p:cNvPr id="783" name="Triangle"/>
              <p:cNvSpPr/>
              <p:nvPr/>
            </p:nvSpPr>
            <p:spPr>
              <a:xfrm>
                <a:off x="45918" y="83109"/>
                <a:ext cx="593641" cy="474914"/>
              </a:xfrm>
              <a:prstGeom prst="triangle">
                <a:avLst/>
              </a:prstGeom>
              <a:solidFill>
                <a:srgbClr val="0099FF"/>
              </a:solidFill>
              <a:ln w="9525" cap="flat">
                <a:solidFill>
                  <a:srgbClr val="000000"/>
                </a:solidFill>
                <a:prstDash val="solid"/>
                <a:miter lim="800000"/>
              </a:ln>
              <a:effectLst/>
            </p:spPr>
            <p:txBody>
              <a:bodyPr wrap="square" lIns="45719" tIns="45719" rIns="45719" bIns="45719" numCol="1" anchor="b">
                <a:noAutofit/>
              </a:bodyPr>
              <a:lstStyle/>
              <a:p>
                <a:pPr algn="ctr" defTabSz="914400">
                  <a:spcBef>
                    <a:spcPts val="0"/>
                  </a:spcBef>
                  <a:defRPr sz="1800">
                    <a:solidFill>
                      <a:srgbClr val="000000"/>
                    </a:solidFill>
                    <a:latin typeface="Arial"/>
                    <a:ea typeface="Arial"/>
                    <a:cs typeface="Arial"/>
                    <a:sym typeface="Arial"/>
                  </a:defRPr>
                </a:pPr>
              </a:p>
            </p:txBody>
          </p:sp>
          <p:sp>
            <p:nvSpPr>
              <p:cNvPr id="784" name="4"/>
              <p:cNvSpPr txBox="1"/>
              <p:nvPr/>
            </p:nvSpPr>
            <p:spPr>
              <a:xfrm>
                <a:off x="168213" y="0"/>
                <a:ext cx="349051" cy="558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b">
                <a:noAutofit/>
              </a:bodyPr>
              <a:lstStyle>
                <a:lvl1pPr algn="ctr" defTabSz="914400">
                  <a:spcBef>
                    <a:spcPts val="0"/>
                  </a:spcBef>
                  <a:defRPr sz="1800">
                    <a:solidFill>
                      <a:srgbClr val="000000"/>
                    </a:solidFill>
                    <a:latin typeface="Calibri"/>
                    <a:ea typeface="Calibri"/>
                    <a:cs typeface="Calibri"/>
                    <a:sym typeface="Calibri"/>
                  </a:defRPr>
                </a:lvl1pPr>
              </a:lstStyle>
              <a:p>
                <a:pPr/>
                <a:r>
                  <a:t>4</a:t>
                </a:r>
              </a:p>
            </p:txBody>
          </p:sp>
        </p:grpSp>
        <p:sp>
          <p:nvSpPr>
            <p:cNvPr id="786" name="Text Box 67"/>
            <p:cNvSpPr txBox="1"/>
            <p:nvPr/>
          </p:nvSpPr>
          <p:spPr>
            <a:xfrm>
              <a:off x="5139939" y="712369"/>
              <a:ext cx="1033925" cy="558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1000"/>
                </a:spcBef>
                <a:defRPr b="1" sz="1800">
                  <a:solidFill>
                    <a:srgbClr val="000000"/>
                  </a:solidFill>
                  <a:latin typeface="Calibri"/>
                  <a:ea typeface="Calibri"/>
                  <a:cs typeface="Calibri"/>
                  <a:sym typeface="Calibri"/>
                </a:defRPr>
              </a:lvl1pPr>
            </a:lstStyle>
            <a:p>
              <a:pPr/>
              <a:r>
                <a:t>min</a:t>
              </a:r>
            </a:p>
          </p:txBody>
        </p:sp>
        <p:sp>
          <p:nvSpPr>
            <p:cNvPr id="787" name="Text Box 68"/>
            <p:cNvSpPr txBox="1"/>
            <p:nvPr/>
          </p:nvSpPr>
          <p:spPr>
            <a:xfrm>
              <a:off x="5139939" y="0"/>
              <a:ext cx="1033925" cy="558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1000"/>
                </a:spcBef>
                <a:defRPr b="1" sz="1800">
                  <a:solidFill>
                    <a:srgbClr val="000000"/>
                  </a:solidFill>
                  <a:latin typeface="Calibri"/>
                  <a:ea typeface="Calibri"/>
                  <a:cs typeface="Calibri"/>
                  <a:sym typeface="Calibri"/>
                </a:defRPr>
              </a:lvl1pPr>
            </a:lstStyle>
            <a:p>
              <a:pPr/>
              <a:r>
                <a:t>max</a:t>
              </a:r>
            </a:p>
          </p:txBody>
        </p:sp>
        <p:grpSp>
          <p:nvGrpSpPr>
            <p:cNvPr id="790" name="AutoShape 69"/>
            <p:cNvGrpSpPr/>
            <p:nvPr/>
          </p:nvGrpSpPr>
          <p:grpSpPr>
            <a:xfrm>
              <a:off x="831097" y="641873"/>
              <a:ext cx="593641" cy="635197"/>
              <a:chOff x="45918" y="0"/>
              <a:chExt cx="593640" cy="635195"/>
            </a:xfrm>
          </p:grpSpPr>
          <p:sp>
            <p:nvSpPr>
              <p:cNvPr id="788" name="Triangle"/>
              <p:cNvSpPr/>
              <p:nvPr/>
            </p:nvSpPr>
            <p:spPr>
              <a:xfrm rot="10800000">
                <a:off x="45918" y="160282"/>
                <a:ext cx="593641" cy="474914"/>
              </a:xfrm>
              <a:prstGeom prst="triangle">
                <a:avLst/>
              </a:prstGeom>
              <a:solidFill>
                <a:srgbClr val="FF7575"/>
              </a:solidFill>
              <a:ln w="9525"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Arial"/>
                    <a:ea typeface="Arial"/>
                    <a:cs typeface="Arial"/>
                    <a:sym typeface="Arial"/>
                  </a:defRPr>
                </a:pPr>
              </a:p>
            </p:txBody>
          </p:sp>
          <p:sp>
            <p:nvSpPr>
              <p:cNvPr id="789" name="-2"/>
              <p:cNvSpPr txBox="1"/>
              <p:nvPr/>
            </p:nvSpPr>
            <p:spPr>
              <a:xfrm>
                <a:off x="102820" y="0"/>
                <a:ext cx="479837" cy="558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0"/>
                  </a:spcBef>
                  <a:defRPr sz="1800">
                    <a:solidFill>
                      <a:srgbClr val="000000"/>
                    </a:solidFill>
                    <a:latin typeface="Calibri"/>
                    <a:ea typeface="Calibri"/>
                    <a:cs typeface="Calibri"/>
                    <a:sym typeface="Calibri"/>
                  </a:defRPr>
                </a:lvl1pPr>
              </a:lstStyle>
              <a:p>
                <a:pPr/>
                <a:r>
                  <a:t>-2</a:t>
                </a:r>
              </a:p>
            </p:txBody>
          </p:sp>
        </p:grpSp>
        <p:grpSp>
          <p:nvGrpSpPr>
            <p:cNvPr id="793" name="AutoShape 70"/>
            <p:cNvGrpSpPr/>
            <p:nvPr/>
          </p:nvGrpSpPr>
          <p:grpSpPr>
            <a:xfrm>
              <a:off x="3443116" y="641873"/>
              <a:ext cx="593642" cy="635197"/>
              <a:chOff x="45918" y="0"/>
              <a:chExt cx="593640" cy="635195"/>
            </a:xfrm>
          </p:grpSpPr>
          <p:sp>
            <p:nvSpPr>
              <p:cNvPr id="791" name="Triangle"/>
              <p:cNvSpPr/>
              <p:nvPr/>
            </p:nvSpPr>
            <p:spPr>
              <a:xfrm rot="10800000">
                <a:off x="45918" y="160282"/>
                <a:ext cx="593641" cy="474914"/>
              </a:xfrm>
              <a:prstGeom prst="triangle">
                <a:avLst/>
              </a:prstGeom>
              <a:solidFill>
                <a:srgbClr val="FF7575"/>
              </a:solidFill>
              <a:ln w="9525" cap="flat">
                <a:solidFill>
                  <a:srgbClr val="000000"/>
                </a:solidFill>
                <a:prstDash val="solid"/>
                <a:miter lim="800000"/>
              </a:ln>
              <a:effectLst/>
            </p:spPr>
            <p:txBody>
              <a:bodyPr wrap="square" lIns="45719" tIns="45719" rIns="45719" bIns="45719" numCol="1" anchor="ctr">
                <a:noAutofit/>
              </a:bodyPr>
              <a:lstStyle/>
              <a:p>
                <a:pPr algn="ctr" defTabSz="914400">
                  <a:spcBef>
                    <a:spcPts val="0"/>
                  </a:spcBef>
                  <a:defRPr sz="1800">
                    <a:solidFill>
                      <a:srgbClr val="000000"/>
                    </a:solidFill>
                    <a:latin typeface="Arial"/>
                    <a:ea typeface="Arial"/>
                    <a:cs typeface="Arial"/>
                    <a:sym typeface="Arial"/>
                  </a:defRPr>
                </a:pPr>
              </a:p>
            </p:txBody>
          </p:sp>
          <p:sp>
            <p:nvSpPr>
              <p:cNvPr id="792" name="4"/>
              <p:cNvSpPr txBox="1"/>
              <p:nvPr/>
            </p:nvSpPr>
            <p:spPr>
              <a:xfrm>
                <a:off x="168213" y="0"/>
                <a:ext cx="349051" cy="5580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defTabSz="914400">
                  <a:spcBef>
                    <a:spcPts val="0"/>
                  </a:spcBef>
                  <a:defRPr sz="1800">
                    <a:solidFill>
                      <a:srgbClr val="000000"/>
                    </a:solidFill>
                    <a:latin typeface="Calibri"/>
                    <a:ea typeface="Calibri"/>
                    <a:cs typeface="Calibri"/>
                    <a:sym typeface="Calibri"/>
                  </a:defRPr>
                </a:lvl1pPr>
              </a:lstStyle>
              <a:p>
                <a:pPr/>
                <a:r>
                  <a:t>4</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72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24">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724">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72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724">
                                            <p:txEl>
                                              <p:pRg st="3" end="3"/>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724">
                                            <p:txEl>
                                              <p:pRg st="4" end="4"/>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72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24"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Se profundidade máxima for alcançada use função de avaliação…"/>
          <p:cNvSpPr txBox="1"/>
          <p:nvPr>
            <p:ph type="body" idx="1"/>
          </p:nvPr>
        </p:nvSpPr>
        <p:spPr>
          <a:prstGeom prst="rect">
            <a:avLst/>
          </a:prstGeom>
        </p:spPr>
        <p:txBody>
          <a:bodyPr/>
          <a:lstStyle/>
          <a:p>
            <a:pPr/>
            <a:r>
              <a:t>Se profundidade máxima for alcançada use função de avaliação</a:t>
            </a:r>
          </a:p>
          <a:p>
            <a:pPr/>
          </a:p>
          <a:p>
            <a:pPr/>
          </a:p>
          <a:p>
            <a:pPr/>
          </a:p>
          <a:p>
            <a:pPr/>
          </a:p>
          <a:p>
            <a:pPr/>
            <a:r>
              <a:t>Função de avaliação:</a:t>
            </a:r>
          </a:p>
        </p:txBody>
      </p:sp>
      <p:sp>
        <p:nvSpPr>
          <p:cNvPr id="799" name="busca com profundidade limitada"/>
          <p:cNvSpPr txBox="1"/>
          <p:nvPr>
            <p:ph type="title"/>
          </p:nvPr>
        </p:nvSpPr>
        <p:spPr>
          <a:prstGeom prst="rect">
            <a:avLst/>
          </a:prstGeom>
        </p:spPr>
        <p:txBody>
          <a:bodyPr/>
          <a:lstStyle>
            <a:lvl1pPr defTabSz="467359">
              <a:spcBef>
                <a:spcPts val="2200"/>
              </a:spcBef>
              <a:defRPr sz="4800"/>
            </a:lvl1pPr>
          </a:lstStyle>
          <a:p>
            <a:pPr/>
            <a:r>
              <a:t>busca com profundidade limitada</a:t>
            </a:r>
          </a:p>
        </p:txBody>
      </p:sp>
      <p:pic>
        <p:nvPicPr>
          <p:cNvPr id="800" name="V(s,d)=_max_a_in.pdf" descr="V(s,d)=_max_a_in.pdf"/>
          <p:cNvPicPr>
            <a:picLocks noChangeAspect="1"/>
          </p:cNvPicPr>
          <p:nvPr/>
        </p:nvPicPr>
        <p:blipFill>
          <a:blip r:embed="rId2">
            <a:extLst/>
          </a:blip>
          <a:stretch>
            <a:fillRect/>
          </a:stretch>
        </p:blipFill>
        <p:spPr>
          <a:xfrm>
            <a:off x="1219200" y="4019864"/>
            <a:ext cx="10566400" cy="2336801"/>
          </a:xfrm>
          <a:prstGeom prst="rect">
            <a:avLst/>
          </a:prstGeom>
          <a:ln w="12700">
            <a:miter lim="400000"/>
          </a:ln>
        </p:spPr>
      </p:pic>
      <p:pic>
        <p:nvPicPr>
          <p:cNvPr id="801" name="tilde_V_(s)_appr.pdf" descr="tilde_V_(s)_appr.pdf"/>
          <p:cNvPicPr>
            <a:picLocks noChangeAspect="1"/>
          </p:cNvPicPr>
          <p:nvPr/>
        </p:nvPicPr>
        <p:blipFill>
          <a:blip r:embed="rId3">
            <a:extLst/>
          </a:blip>
          <a:stretch>
            <a:fillRect/>
          </a:stretch>
        </p:blipFill>
        <p:spPr>
          <a:xfrm>
            <a:off x="5359400" y="8122168"/>
            <a:ext cx="2286000" cy="5207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3" name="Avaliam nós não-terminais…"/>
          <p:cNvSpPr txBox="1"/>
          <p:nvPr>
            <p:ph type="body" sz="half" idx="1"/>
          </p:nvPr>
        </p:nvSpPr>
        <p:spPr>
          <a:xfrm>
            <a:off x="406400" y="1905000"/>
            <a:ext cx="12192000" cy="2598513"/>
          </a:xfrm>
          <a:prstGeom prst="rect">
            <a:avLst/>
          </a:prstGeom>
        </p:spPr>
        <p:txBody>
          <a:bodyPr/>
          <a:lstStyle/>
          <a:p>
            <a:pPr/>
            <a:r>
              <a:t>Avaliam nós não-terminais</a:t>
            </a:r>
          </a:p>
          <a:p>
            <a:pPr lvl="1"/>
            <a:r>
              <a:t>similar a heurísticas </a:t>
            </a:r>
          </a:p>
          <a:p>
            <a:pPr/>
            <a:r>
              <a:t>Usam conhecimento de domínio</a:t>
            </a:r>
          </a:p>
        </p:txBody>
      </p:sp>
      <p:sp>
        <p:nvSpPr>
          <p:cNvPr id="804" name="funções de avaliação"/>
          <p:cNvSpPr txBox="1"/>
          <p:nvPr>
            <p:ph type="title"/>
          </p:nvPr>
        </p:nvSpPr>
        <p:spPr>
          <a:prstGeom prst="rect">
            <a:avLst/>
          </a:prstGeom>
        </p:spPr>
        <p:txBody>
          <a:bodyPr/>
          <a:lstStyle>
            <a:lvl1pPr defTabSz="467359">
              <a:spcBef>
                <a:spcPts val="2200"/>
              </a:spcBef>
              <a:defRPr sz="4800"/>
            </a:lvl1pPr>
          </a:lstStyle>
          <a:p>
            <a:pPr/>
            <a:r>
              <a:t>funções de avaliação</a:t>
            </a:r>
          </a:p>
        </p:txBody>
      </p:sp>
      <p:pic>
        <p:nvPicPr>
          <p:cNvPr id="805" name="Picture 22" descr="Picture 22"/>
          <p:cNvPicPr>
            <a:picLocks noChangeAspect="1"/>
          </p:cNvPicPr>
          <p:nvPr/>
        </p:nvPicPr>
        <p:blipFill>
          <a:blip r:embed="rId2">
            <a:extLst/>
          </a:blip>
          <a:stretch>
            <a:fillRect/>
          </a:stretch>
        </p:blipFill>
        <p:spPr>
          <a:xfrm>
            <a:off x="2467069" y="5551487"/>
            <a:ext cx="2184401" cy="2449514"/>
          </a:xfrm>
          <a:prstGeom prst="rect">
            <a:avLst/>
          </a:prstGeom>
          <a:ln w="12700">
            <a:miter lim="400000"/>
          </a:ln>
        </p:spPr>
      </p:pic>
      <p:pic>
        <p:nvPicPr>
          <p:cNvPr id="806" name="Picture 23" descr="Picture 23"/>
          <p:cNvPicPr>
            <a:picLocks noChangeAspect="1"/>
          </p:cNvPicPr>
          <p:nvPr/>
        </p:nvPicPr>
        <p:blipFill>
          <a:blip r:embed="rId3">
            <a:extLst/>
          </a:blip>
          <a:stretch>
            <a:fillRect/>
          </a:stretch>
        </p:blipFill>
        <p:spPr>
          <a:xfrm>
            <a:off x="8058244" y="5551487"/>
            <a:ext cx="2257426" cy="2460626"/>
          </a:xfrm>
          <a:prstGeom prst="rect">
            <a:avLst/>
          </a:prstGeom>
          <a:ln w="12700">
            <a:miter lim="400000"/>
          </a:ln>
        </p:spPr>
      </p:pic>
      <p:sp>
        <p:nvSpPr>
          <p:cNvPr id="807" name="AutoShape 27"/>
          <p:cNvSpPr/>
          <p:nvPr/>
        </p:nvSpPr>
        <p:spPr>
          <a:xfrm>
            <a:off x="6172624" y="6091727"/>
            <a:ext cx="166688" cy="168276"/>
          </a:xfrm>
          <a:prstGeom prst="triangle">
            <a:avLst/>
          </a:prstGeom>
          <a:solidFill>
            <a:srgbClr val="CCECFF"/>
          </a:solidFill>
          <a:ln>
            <a:solidFill>
              <a:srgbClr val="000000"/>
            </a:solidFill>
            <a:miter/>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sp>
        <p:nvSpPr>
          <p:cNvPr id="808" name="AutoShape 28"/>
          <p:cNvSpPr/>
          <p:nvPr/>
        </p:nvSpPr>
        <p:spPr>
          <a:xfrm rot="10800000">
            <a:off x="5562810" y="6465887"/>
            <a:ext cx="168276" cy="168276"/>
          </a:xfrm>
          <a:prstGeom prst="triangle">
            <a:avLst/>
          </a:prstGeom>
          <a:solidFill>
            <a:srgbClr val="FF9999"/>
          </a:solidFill>
          <a:ln>
            <a:solidFill>
              <a:srgbClr val="000000"/>
            </a:solidFill>
            <a:miter/>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sp>
        <p:nvSpPr>
          <p:cNvPr id="809" name="AutoShape 29"/>
          <p:cNvSpPr/>
          <p:nvPr/>
        </p:nvSpPr>
        <p:spPr>
          <a:xfrm rot="10800000">
            <a:off x="6650132" y="6465887"/>
            <a:ext cx="168276" cy="168276"/>
          </a:xfrm>
          <a:prstGeom prst="triangle">
            <a:avLst/>
          </a:prstGeom>
          <a:solidFill>
            <a:srgbClr val="FF9999"/>
          </a:solidFill>
          <a:ln>
            <a:solidFill>
              <a:srgbClr val="000000"/>
            </a:solidFill>
            <a:miter/>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sp>
        <p:nvSpPr>
          <p:cNvPr id="810" name="AutoShape 30"/>
          <p:cNvSpPr/>
          <p:nvPr/>
        </p:nvSpPr>
        <p:spPr>
          <a:xfrm>
            <a:off x="5270594" y="6754812"/>
            <a:ext cx="168276" cy="168276"/>
          </a:xfrm>
          <a:prstGeom prst="triangle">
            <a:avLst/>
          </a:prstGeom>
          <a:solidFill>
            <a:srgbClr val="CCECFF"/>
          </a:solidFill>
          <a:ln>
            <a:solidFill>
              <a:srgbClr val="000000"/>
            </a:solidFill>
            <a:miter/>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sp>
        <p:nvSpPr>
          <p:cNvPr id="811" name="AutoShape 31"/>
          <p:cNvSpPr/>
          <p:nvPr/>
        </p:nvSpPr>
        <p:spPr>
          <a:xfrm>
            <a:off x="5880194" y="6754812"/>
            <a:ext cx="168276" cy="168276"/>
          </a:xfrm>
          <a:prstGeom prst="triangle">
            <a:avLst/>
          </a:prstGeom>
          <a:solidFill>
            <a:srgbClr val="CCECFF"/>
          </a:solidFill>
          <a:ln>
            <a:solidFill>
              <a:srgbClr val="000000"/>
            </a:solidFill>
            <a:miter/>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sp>
        <p:nvSpPr>
          <p:cNvPr id="812" name="AutoShape 32"/>
          <p:cNvSpPr/>
          <p:nvPr/>
        </p:nvSpPr>
        <p:spPr>
          <a:xfrm>
            <a:off x="6337394" y="6754812"/>
            <a:ext cx="168276" cy="168276"/>
          </a:xfrm>
          <a:prstGeom prst="triangle">
            <a:avLst/>
          </a:prstGeom>
          <a:solidFill>
            <a:srgbClr val="CCECFF"/>
          </a:solidFill>
          <a:ln>
            <a:solidFill>
              <a:srgbClr val="000000"/>
            </a:solidFill>
            <a:miter/>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sp>
        <p:nvSpPr>
          <p:cNvPr id="813" name="AutoShape 33"/>
          <p:cNvSpPr/>
          <p:nvPr/>
        </p:nvSpPr>
        <p:spPr>
          <a:xfrm>
            <a:off x="6986682" y="6754812"/>
            <a:ext cx="168276" cy="168276"/>
          </a:xfrm>
          <a:prstGeom prst="triangle">
            <a:avLst/>
          </a:prstGeom>
          <a:solidFill>
            <a:srgbClr val="CCECFF"/>
          </a:solidFill>
          <a:ln>
            <a:solidFill>
              <a:srgbClr val="000000"/>
            </a:solidFill>
            <a:miter/>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cxnSp>
        <p:nvCxnSpPr>
          <p:cNvPr id="814" name="AutoShape 34"/>
          <p:cNvCxnSpPr>
            <a:stCxn id="807" idx="0"/>
            <a:endCxn id="808" idx="0"/>
          </p:cNvCxnSpPr>
          <p:nvPr/>
        </p:nvCxnSpPr>
        <p:spPr>
          <a:xfrm flipH="1">
            <a:off x="5646947" y="6203911"/>
            <a:ext cx="609022" cy="318069"/>
          </a:xfrm>
          <a:prstGeom prst="straightConnector1">
            <a:avLst/>
          </a:prstGeom>
          <a:ln>
            <a:solidFill>
              <a:srgbClr val="000000"/>
            </a:solidFill>
          </a:ln>
        </p:spPr>
      </p:cxnSp>
      <p:cxnSp>
        <p:nvCxnSpPr>
          <p:cNvPr id="815" name="AutoShape 35"/>
          <p:cNvCxnSpPr>
            <a:stCxn id="807" idx="0"/>
            <a:endCxn id="809" idx="0"/>
          </p:cNvCxnSpPr>
          <p:nvPr/>
        </p:nvCxnSpPr>
        <p:spPr>
          <a:xfrm>
            <a:off x="6255968" y="6203911"/>
            <a:ext cx="478303" cy="318068"/>
          </a:xfrm>
          <a:prstGeom prst="straightConnector1">
            <a:avLst/>
          </a:prstGeom>
          <a:ln>
            <a:solidFill>
              <a:srgbClr val="000000"/>
            </a:solidFill>
          </a:ln>
        </p:spPr>
      </p:cxnSp>
      <p:cxnSp>
        <p:nvCxnSpPr>
          <p:cNvPr id="816" name="AutoShape 36"/>
          <p:cNvCxnSpPr>
            <a:stCxn id="808" idx="0"/>
            <a:endCxn id="810" idx="0"/>
          </p:cNvCxnSpPr>
          <p:nvPr/>
        </p:nvCxnSpPr>
        <p:spPr>
          <a:xfrm flipH="1">
            <a:off x="5354731" y="6521979"/>
            <a:ext cx="292217" cy="345017"/>
          </a:xfrm>
          <a:prstGeom prst="straightConnector1">
            <a:avLst/>
          </a:prstGeom>
          <a:ln>
            <a:solidFill>
              <a:srgbClr val="000000"/>
            </a:solidFill>
          </a:ln>
        </p:spPr>
      </p:cxnSp>
      <p:cxnSp>
        <p:nvCxnSpPr>
          <p:cNvPr id="817" name="AutoShape 37"/>
          <p:cNvCxnSpPr>
            <a:stCxn id="808" idx="0"/>
            <a:endCxn id="811" idx="0"/>
          </p:cNvCxnSpPr>
          <p:nvPr/>
        </p:nvCxnSpPr>
        <p:spPr>
          <a:xfrm>
            <a:off x="5646947" y="6521979"/>
            <a:ext cx="317385" cy="345017"/>
          </a:xfrm>
          <a:prstGeom prst="straightConnector1">
            <a:avLst/>
          </a:prstGeom>
          <a:ln>
            <a:solidFill>
              <a:srgbClr val="000000"/>
            </a:solidFill>
          </a:ln>
        </p:spPr>
      </p:cxnSp>
      <p:cxnSp>
        <p:nvCxnSpPr>
          <p:cNvPr id="818" name="AutoShape 38"/>
          <p:cNvCxnSpPr>
            <a:stCxn id="809" idx="0"/>
            <a:endCxn id="812" idx="0"/>
          </p:cNvCxnSpPr>
          <p:nvPr/>
        </p:nvCxnSpPr>
        <p:spPr>
          <a:xfrm flipH="1">
            <a:off x="6421531" y="6521978"/>
            <a:ext cx="312740" cy="345018"/>
          </a:xfrm>
          <a:prstGeom prst="straightConnector1">
            <a:avLst/>
          </a:prstGeom>
          <a:ln>
            <a:solidFill>
              <a:srgbClr val="000000"/>
            </a:solidFill>
          </a:ln>
        </p:spPr>
      </p:cxnSp>
      <p:cxnSp>
        <p:nvCxnSpPr>
          <p:cNvPr id="819" name="AutoShape 39"/>
          <p:cNvCxnSpPr>
            <a:stCxn id="809" idx="0"/>
            <a:endCxn id="813" idx="0"/>
          </p:cNvCxnSpPr>
          <p:nvPr/>
        </p:nvCxnSpPr>
        <p:spPr>
          <a:xfrm>
            <a:off x="6734270" y="6521978"/>
            <a:ext cx="336551" cy="345018"/>
          </a:xfrm>
          <a:prstGeom prst="straightConnector1">
            <a:avLst/>
          </a:prstGeom>
          <a:ln>
            <a:solidFill>
              <a:srgbClr val="000000"/>
            </a:solidFill>
          </a:ln>
        </p:spPr>
      </p:cxnSp>
      <p:sp>
        <p:nvSpPr>
          <p:cNvPr id="820" name="AutoShape 40"/>
          <p:cNvSpPr/>
          <p:nvPr/>
        </p:nvSpPr>
        <p:spPr>
          <a:xfrm>
            <a:off x="6810469" y="7413625"/>
            <a:ext cx="609601" cy="271462"/>
          </a:xfrm>
          <a:prstGeom prst="triangle">
            <a:avLst/>
          </a:prstGeom>
          <a:solidFill>
            <a:srgbClr val="FFFFFF"/>
          </a:solidFill>
          <a:ln>
            <a:solidFill>
              <a:srgbClr val="000000"/>
            </a:solidFill>
            <a:prstDash val="dash"/>
            <a:miter/>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sp>
        <p:nvSpPr>
          <p:cNvPr id="821" name="AutoShape 41"/>
          <p:cNvSpPr/>
          <p:nvPr/>
        </p:nvSpPr>
        <p:spPr>
          <a:xfrm flipH="1" rot="10800000">
            <a:off x="4651469" y="6156325"/>
            <a:ext cx="1538289" cy="6207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249" y="0"/>
                  <a:pt x="10499" y="5400"/>
                  <a:pt x="10499" y="10800"/>
                </a:cubicBezTo>
                <a:cubicBezTo>
                  <a:pt x="10499" y="16200"/>
                  <a:pt x="16049" y="21600"/>
                  <a:pt x="21600" y="21600"/>
                </a:cubicBezTo>
              </a:path>
            </a:pathLst>
          </a:custGeom>
          <a:ln>
            <a:solidFill>
              <a:srgbClr val="000000"/>
            </a:solidFill>
            <a:prstDash val="dash"/>
            <a:tailEnd type="triangle"/>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sp>
        <p:nvSpPr>
          <p:cNvPr id="822" name="AutoShape 42"/>
          <p:cNvSpPr/>
          <p:nvPr/>
        </p:nvSpPr>
        <p:spPr>
          <a:xfrm flipH="1">
            <a:off x="7191469" y="6781800"/>
            <a:ext cx="866776" cy="530226"/>
          </a:xfrm>
          <a:prstGeom prst="line">
            <a:avLst/>
          </a:prstGeom>
          <a:ln>
            <a:solidFill>
              <a:srgbClr val="000000"/>
            </a:solidFill>
            <a:prstDash val="dash"/>
            <a:tailEnd type="triangle"/>
          </a:ln>
        </p:spPr>
        <p:txBody>
          <a:bodyPr lIns="45719" rIns="45719"/>
          <a:lstStyle/>
          <a:p>
            <a:pPr defTabSz="914400">
              <a:spcBef>
                <a:spcPts val="0"/>
              </a:spcBef>
              <a:defRPr sz="1800">
                <a:solidFill>
                  <a:srgbClr val="000000"/>
                </a:solidFill>
                <a:latin typeface="Arial"/>
                <a:ea typeface="Arial"/>
                <a:cs typeface="Arial"/>
                <a:sym typeface="Arial"/>
              </a:defRPr>
            </a:pPr>
          </a:p>
        </p:txBody>
      </p:sp>
      <p:sp>
        <p:nvSpPr>
          <p:cNvPr id="823" name="Rectangle 43"/>
          <p:cNvSpPr/>
          <p:nvPr/>
        </p:nvSpPr>
        <p:spPr>
          <a:xfrm rot="10800000">
            <a:off x="6337394" y="7212012"/>
            <a:ext cx="168276" cy="168276"/>
          </a:xfrm>
          <a:prstGeom prst="rect">
            <a:avLst/>
          </a:prstGeom>
          <a:solidFill>
            <a:srgbClr val="FF9999"/>
          </a:solidFill>
          <a:ln>
            <a:solidFill>
              <a:srgbClr val="000000"/>
            </a:solidFill>
            <a:miter/>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cxnSp>
        <p:nvCxnSpPr>
          <p:cNvPr id="824" name="AutoShape 44"/>
          <p:cNvCxnSpPr>
            <a:stCxn id="812" idx="0"/>
            <a:endCxn id="823" idx="0"/>
          </p:cNvCxnSpPr>
          <p:nvPr/>
        </p:nvCxnSpPr>
        <p:spPr>
          <a:xfrm>
            <a:off x="6421531" y="6866995"/>
            <a:ext cx="1" cy="429155"/>
          </a:xfrm>
          <a:prstGeom prst="straightConnector1">
            <a:avLst/>
          </a:prstGeom>
          <a:ln>
            <a:solidFill>
              <a:srgbClr val="000000"/>
            </a:solidFill>
          </a:ln>
        </p:spPr>
      </p:cxnSp>
      <p:cxnSp>
        <p:nvCxnSpPr>
          <p:cNvPr id="825" name="AutoShape 45"/>
          <p:cNvCxnSpPr>
            <a:stCxn id="812" idx="0"/>
            <a:endCxn id="826" idx="0"/>
          </p:cNvCxnSpPr>
          <p:nvPr/>
        </p:nvCxnSpPr>
        <p:spPr>
          <a:xfrm>
            <a:off x="6421531" y="6866995"/>
            <a:ext cx="685802" cy="445030"/>
          </a:xfrm>
          <a:prstGeom prst="straightConnector1">
            <a:avLst/>
          </a:prstGeom>
          <a:ln>
            <a:solidFill>
              <a:srgbClr val="000000"/>
            </a:solidFill>
          </a:ln>
        </p:spPr>
      </p:cxnSp>
      <p:sp>
        <p:nvSpPr>
          <p:cNvPr id="826" name="Rectangle 46"/>
          <p:cNvSpPr/>
          <p:nvPr/>
        </p:nvSpPr>
        <p:spPr>
          <a:xfrm rot="10800000">
            <a:off x="7023194" y="7227887"/>
            <a:ext cx="168276" cy="168276"/>
          </a:xfrm>
          <a:prstGeom prst="rect">
            <a:avLst/>
          </a:prstGeom>
          <a:solidFill>
            <a:srgbClr val="FF9999"/>
          </a:solidFill>
          <a:ln>
            <a:solidFill>
              <a:srgbClr val="000000"/>
            </a:solidFill>
            <a:miter/>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sp>
        <p:nvSpPr>
          <p:cNvPr id="827" name="AutoShape 47"/>
          <p:cNvSpPr/>
          <p:nvPr/>
        </p:nvSpPr>
        <p:spPr>
          <a:xfrm>
            <a:off x="6124669" y="7413625"/>
            <a:ext cx="609601" cy="271462"/>
          </a:xfrm>
          <a:prstGeom prst="triangle">
            <a:avLst/>
          </a:prstGeom>
          <a:solidFill>
            <a:srgbClr val="FFFFFF"/>
          </a:solidFill>
          <a:ln>
            <a:solidFill>
              <a:srgbClr val="000000"/>
            </a:solidFill>
            <a:prstDash val="dash"/>
            <a:miter/>
          </a:ln>
        </p:spPr>
        <p:txBody>
          <a:bodyPr lIns="45719" rIns="45719" anchor="ctr"/>
          <a:lstStyle/>
          <a:p>
            <a:pPr defTabSz="914400">
              <a:spcBef>
                <a:spcPts val="0"/>
              </a:spcBef>
              <a:defRPr sz="1800">
                <a:solidFill>
                  <a:srgbClr val="000000"/>
                </a:solidFill>
                <a:latin typeface="Arial"/>
                <a:ea typeface="Arial"/>
                <a:cs typeface="Arial"/>
                <a:sym typeface="Arial"/>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9" name="Estratégia comum: soma ponderada de propriedades de estado…"/>
          <p:cNvSpPr txBox="1"/>
          <p:nvPr>
            <p:ph type="body" idx="1"/>
          </p:nvPr>
        </p:nvSpPr>
        <p:spPr>
          <a:xfrm>
            <a:off x="406400" y="1822450"/>
            <a:ext cx="12192000" cy="7597713"/>
          </a:xfrm>
          <a:prstGeom prst="rect">
            <a:avLst/>
          </a:prstGeom>
        </p:spPr>
        <p:txBody>
          <a:bodyPr/>
          <a:lstStyle/>
          <a:p>
            <a:pPr marL="368934" indent="-368934" defTabSz="484886">
              <a:spcBef>
                <a:spcPts val="2300"/>
              </a:spcBef>
              <a:defRPr sz="2822"/>
            </a:pPr>
            <a:r>
              <a:rPr>
                <a:solidFill>
                  <a:schemeClr val="accent1"/>
                </a:solidFill>
              </a:rPr>
              <a:t>Estratégia comum:</a:t>
            </a:r>
            <a:r>
              <a:t> soma ponderada de propriedades de estado</a:t>
            </a:r>
          </a:p>
          <a:p>
            <a:pPr marL="368934" indent="-368934" defTabSz="484886">
              <a:spcBef>
                <a:spcPts val="2300"/>
              </a:spcBef>
              <a:defRPr sz="2822"/>
            </a:pPr>
          </a:p>
          <a:p>
            <a:pPr marL="368934" indent="-368934" defTabSz="484886">
              <a:spcBef>
                <a:spcPts val="2300"/>
              </a:spcBef>
              <a:defRPr sz="2822"/>
            </a:pPr>
          </a:p>
          <a:p>
            <a:pPr marL="368934" indent="-368934" defTabSz="484886">
              <a:spcBef>
                <a:spcPts val="2300"/>
              </a:spcBef>
              <a:defRPr sz="2822"/>
            </a:pPr>
            <a:r>
              <a:t>Exemplo: xadrez</a:t>
            </a:r>
          </a:p>
          <a:p>
            <a:pPr lvl="1" marL="737869" indent="-368934" defTabSz="484886">
              <a:spcBef>
                <a:spcPts val="2300"/>
              </a:spcBef>
              <a:defRPr sz="2822"/>
            </a:pPr>
            <a:r>
              <a:t>f</a:t>
            </a:r>
            <a:r>
              <a:rPr baseline="-5999"/>
              <a:t>1</a:t>
            </a:r>
            <a:r>
              <a:t> : no. rainhas brancas</a:t>
            </a:r>
          </a:p>
          <a:p>
            <a:pPr lvl="1" marL="737869" indent="-368934" defTabSz="484886">
              <a:spcBef>
                <a:spcPts val="2300"/>
              </a:spcBef>
              <a:defRPr sz="2822"/>
            </a:pPr>
            <a:r>
              <a:t>f</a:t>
            </a:r>
            <a:r>
              <a:rPr baseline="-5999"/>
              <a:t>2</a:t>
            </a:r>
            <a:r>
              <a:t>: no. rainhas pretas</a:t>
            </a:r>
          </a:p>
          <a:p>
            <a:pPr lvl="1" marL="737869" indent="-368934" defTabSz="484886">
              <a:spcBef>
                <a:spcPts val="2300"/>
              </a:spcBef>
              <a:defRPr sz="2822"/>
            </a:pPr>
            <a:r>
              <a:t>f</a:t>
            </a:r>
            <a:r>
              <a:rPr baseline="-5999"/>
              <a:t>3</a:t>
            </a:r>
            <a:r>
              <a:t>: no. de bispos brancos</a:t>
            </a:r>
          </a:p>
          <a:p>
            <a:pPr lvl="1" marL="737869" indent="-368934" defTabSz="484886">
              <a:spcBef>
                <a:spcPts val="2300"/>
              </a:spcBef>
              <a:defRPr sz="2822"/>
            </a:pPr>
            <a:r>
              <a:t>f</a:t>
            </a:r>
            <a:r>
              <a:rPr baseline="-5999"/>
              <a:t>4</a:t>
            </a:r>
            <a:r>
              <a:t>: no. de movimentos possíveis brancas</a:t>
            </a:r>
          </a:p>
          <a:p>
            <a:pPr lvl="1" marL="737869" indent="-368934" defTabSz="484886">
              <a:spcBef>
                <a:spcPts val="2300"/>
              </a:spcBef>
              <a:defRPr sz="2822"/>
            </a:pPr>
            <a:r>
              <a:t>f</a:t>
            </a:r>
            <a:r>
              <a:rPr baseline="-5999"/>
              <a:t>5</a:t>
            </a:r>
            <a:r>
              <a:t>: no. de movimentos possíveis pretos </a:t>
            </a:r>
          </a:p>
          <a:p>
            <a:pPr lvl="1" marL="737869" indent="-368934" defTabSz="484886">
              <a:spcBef>
                <a:spcPts val="2300"/>
              </a:spcBef>
              <a:defRPr sz="2822"/>
            </a:pPr>
            <a:r>
              <a:t>…</a:t>
            </a:r>
          </a:p>
        </p:txBody>
      </p:sp>
      <p:sp>
        <p:nvSpPr>
          <p:cNvPr id="830" name="função de avaliação"/>
          <p:cNvSpPr txBox="1"/>
          <p:nvPr>
            <p:ph type="title"/>
          </p:nvPr>
        </p:nvSpPr>
        <p:spPr>
          <a:prstGeom prst="rect">
            <a:avLst/>
          </a:prstGeom>
        </p:spPr>
        <p:txBody>
          <a:bodyPr/>
          <a:lstStyle>
            <a:lvl1pPr defTabSz="467359">
              <a:spcBef>
                <a:spcPts val="2200"/>
              </a:spcBef>
              <a:defRPr sz="4800"/>
            </a:lvl1pPr>
          </a:lstStyle>
          <a:p>
            <a:pPr/>
            <a:r>
              <a:t>função de avaliação</a:t>
            </a:r>
          </a:p>
        </p:txBody>
      </p:sp>
      <p:pic>
        <p:nvPicPr>
          <p:cNvPr id="831" name="tilde_V_(s)_=_w_.pdf" descr="tilde_V_(s)_=_w_.pdf"/>
          <p:cNvPicPr>
            <a:picLocks noChangeAspect="1"/>
          </p:cNvPicPr>
          <p:nvPr/>
        </p:nvPicPr>
        <p:blipFill>
          <a:blip r:embed="rId2">
            <a:extLst/>
          </a:blip>
          <a:stretch>
            <a:fillRect/>
          </a:stretch>
        </p:blipFill>
        <p:spPr>
          <a:xfrm>
            <a:off x="2559050" y="2894020"/>
            <a:ext cx="7886700" cy="520701"/>
          </a:xfrm>
          <a:prstGeom prst="rect">
            <a:avLst/>
          </a:prstGeom>
          <a:ln w="12700">
            <a:miter lim="400000"/>
          </a:ln>
        </p:spPr>
      </p:pic>
      <p:pic>
        <p:nvPicPr>
          <p:cNvPr id="832" name="Image" descr="Image"/>
          <p:cNvPicPr>
            <a:picLocks noChangeAspect="1"/>
          </p:cNvPicPr>
          <p:nvPr/>
        </p:nvPicPr>
        <p:blipFill>
          <a:blip r:embed="rId3">
            <a:extLst/>
          </a:blip>
          <a:stretch>
            <a:fillRect/>
          </a:stretch>
        </p:blipFill>
        <p:spPr>
          <a:xfrm>
            <a:off x="8602167" y="5273879"/>
            <a:ext cx="4038672" cy="403867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4" name="Aproximação por simulação…"/>
          <p:cNvSpPr txBox="1"/>
          <p:nvPr>
            <p:ph type="body" idx="1"/>
          </p:nvPr>
        </p:nvSpPr>
        <p:spPr>
          <a:prstGeom prst="rect">
            <a:avLst/>
          </a:prstGeom>
        </p:spPr>
        <p:txBody>
          <a:bodyPr/>
          <a:lstStyle/>
          <a:p>
            <a:pPr/>
            <a:r>
              <a:t>Aproximação por simulação</a:t>
            </a:r>
          </a:p>
          <a:p>
            <a:pPr lvl="1">
              <a:defRPr>
                <a:solidFill>
                  <a:srgbClr val="222222"/>
                </a:solidFill>
              </a:defRPr>
            </a:pPr>
            <a:r>
              <a:t>V(s) = valor para alguma política pré-especificada</a:t>
            </a:r>
          </a:p>
          <a:p>
            <a:pPr lvl="1">
              <a:defRPr>
                <a:solidFill>
                  <a:schemeClr val="accent1">
                    <a:hueOff val="104794"/>
                    <a:lumOff val="-8431"/>
                  </a:schemeClr>
                </a:solidFill>
              </a:defRPr>
            </a:pPr>
            <a:r>
              <a:rPr>
                <a:solidFill>
                  <a:schemeClr val="accent5">
                    <a:hueOff val="-180946"/>
                    <a:satOff val="-2351"/>
                    <a:lumOff val="-8716"/>
                  </a:schemeClr>
                </a:solidFill>
              </a:rPr>
              <a:t>Monte Carlo</a:t>
            </a:r>
            <a:r>
              <a:rPr>
                <a:solidFill>
                  <a:srgbClr val="222222"/>
                </a:solidFill>
              </a:rPr>
              <a:t>: simule várias execuções de políticas aleatórias até estados terminais, compute média</a:t>
            </a:r>
          </a:p>
        </p:txBody>
      </p:sp>
      <p:sp>
        <p:nvSpPr>
          <p:cNvPr id="835" name="função de avaliação"/>
          <p:cNvSpPr txBox="1"/>
          <p:nvPr>
            <p:ph type="title"/>
          </p:nvPr>
        </p:nvSpPr>
        <p:spPr>
          <a:prstGeom prst="rect">
            <a:avLst/>
          </a:prstGeom>
        </p:spPr>
        <p:txBody>
          <a:bodyPr/>
          <a:lstStyle>
            <a:lvl1pPr defTabSz="467359">
              <a:spcBef>
                <a:spcPts val="2200"/>
              </a:spcBef>
              <a:defRPr sz="4800"/>
            </a:lvl1pPr>
          </a:lstStyle>
          <a:p>
            <a:pPr/>
            <a:r>
              <a:t>função de avaliação</a:t>
            </a:r>
          </a:p>
        </p:txBody>
      </p:sp>
      <p:pic>
        <p:nvPicPr>
          <p:cNvPr id="836" name="Image" descr="Image"/>
          <p:cNvPicPr>
            <a:picLocks noChangeAspect="1"/>
          </p:cNvPicPr>
          <p:nvPr/>
        </p:nvPicPr>
        <p:blipFill>
          <a:blip r:embed="rId2">
            <a:extLst/>
          </a:blip>
          <a:stretch>
            <a:fillRect/>
          </a:stretch>
        </p:blipFill>
        <p:spPr>
          <a:xfrm>
            <a:off x="1216704" y="6317508"/>
            <a:ext cx="10571392" cy="253245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83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8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83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834">
                                            <p:txEl>
                                              <p:pRg st="2" end="2"/>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2" fill="hold">
                                  <p:stCondLst>
                                    <p:cond delay="0"/>
                                  </p:stCondLst>
                                  <p:iterate type="el" backwards="0">
                                    <p:tmAbs val="0"/>
                                  </p:iterate>
                                  <p:childTnLst>
                                    <p:set>
                                      <p:cBhvr>
                                        <p:cTn id="19" fill="hold"/>
                                        <p:tgtEl>
                                          <p:spTgt spid="8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34" grpId="1"/>
      <p:bldP build="whole" bldLvl="1" animBg="1" rev="0" advAuto="0" spid="836"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8" name="Se peça estiver ameaçada tente salvá-la, caso contrário tome ação aleatória…"/>
          <p:cNvSpPr txBox="1"/>
          <p:nvPr>
            <p:ph type="body" idx="1"/>
          </p:nvPr>
        </p:nvSpPr>
        <p:spPr>
          <a:xfrm>
            <a:off x="406400" y="1905000"/>
            <a:ext cx="8670330" cy="6108700"/>
          </a:xfrm>
          <a:prstGeom prst="rect">
            <a:avLst/>
          </a:prstGeom>
        </p:spPr>
        <p:txBody>
          <a:bodyPr/>
          <a:lstStyle/>
          <a:p>
            <a:pPr/>
            <a:r>
              <a:t>Se peça estiver ameaçada tente salvá-la, caso contrário tome ação aleatória</a:t>
            </a:r>
          </a:p>
          <a:p>
            <a:pPr/>
          </a:p>
          <a:p>
            <a:pPr/>
            <a:r>
              <a:t>AlphaGo: Estimada a partir de jogos passados</a:t>
            </a:r>
          </a:p>
          <a:p>
            <a:pPr lvl="1"/>
            <a:r>
              <a:t>policy network</a:t>
            </a:r>
          </a:p>
          <a:p>
            <a:pPr lvl="1"/>
            <a:r>
              <a:t>value network</a:t>
            </a:r>
          </a:p>
        </p:txBody>
      </p:sp>
      <p:sp>
        <p:nvSpPr>
          <p:cNvPr id="839" name="Função de Avaliação: GO"/>
          <p:cNvSpPr txBox="1"/>
          <p:nvPr>
            <p:ph type="title"/>
          </p:nvPr>
        </p:nvSpPr>
        <p:spPr>
          <a:prstGeom prst="rect">
            <a:avLst/>
          </a:prstGeom>
        </p:spPr>
        <p:txBody>
          <a:bodyPr/>
          <a:lstStyle>
            <a:lvl1pPr defTabSz="467359">
              <a:spcBef>
                <a:spcPts val="2200"/>
              </a:spcBef>
              <a:defRPr sz="4800"/>
            </a:lvl1pPr>
          </a:lstStyle>
          <a:p>
            <a:pPr/>
            <a:r>
              <a:t>Função de Avaliação: GO</a:t>
            </a:r>
          </a:p>
        </p:txBody>
      </p:sp>
      <p:pic>
        <p:nvPicPr>
          <p:cNvPr id="840" name="Image" descr="Image"/>
          <p:cNvPicPr>
            <a:picLocks noChangeAspect="1"/>
          </p:cNvPicPr>
          <p:nvPr/>
        </p:nvPicPr>
        <p:blipFill>
          <a:blip r:embed="rId2">
            <a:extLst/>
          </a:blip>
          <a:stretch>
            <a:fillRect/>
          </a:stretch>
        </p:blipFill>
        <p:spPr>
          <a:xfrm>
            <a:off x="9296400" y="1993900"/>
            <a:ext cx="3200400" cy="32004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2" name="Aproximação linear?…"/>
          <p:cNvSpPr txBox="1"/>
          <p:nvPr>
            <p:ph type="body" idx="1"/>
          </p:nvPr>
        </p:nvSpPr>
        <p:spPr>
          <a:prstGeom prst="rect">
            <a:avLst/>
          </a:prstGeom>
        </p:spPr>
        <p:txBody>
          <a:bodyPr anchor="ctr"/>
          <a:lstStyle/>
          <a:p>
            <a:pPr>
              <a:lnSpc>
                <a:spcPct val="200000"/>
              </a:lnSpc>
            </a:pPr>
            <a:r>
              <a:t>Aproximação linear?</a:t>
            </a:r>
          </a:p>
          <a:p>
            <a:pPr>
              <a:lnSpc>
                <a:spcPct val="200000"/>
              </a:lnSpc>
            </a:pPr>
            <a:r>
              <a:t>Monte Carlo?</a:t>
            </a:r>
          </a:p>
        </p:txBody>
      </p:sp>
      <p:sp>
        <p:nvSpPr>
          <p:cNvPr id="843" name="jogo da velha: Função de AVALIAção?"/>
          <p:cNvSpPr txBox="1"/>
          <p:nvPr>
            <p:ph type="title"/>
          </p:nvPr>
        </p:nvSpPr>
        <p:spPr>
          <a:prstGeom prst="rect">
            <a:avLst/>
          </a:prstGeom>
        </p:spPr>
        <p:txBody>
          <a:bodyPr/>
          <a:lstStyle>
            <a:lvl1pPr defTabSz="467359">
              <a:spcBef>
                <a:spcPts val="2200"/>
              </a:spcBef>
              <a:defRPr sz="4800"/>
            </a:lvl1pPr>
          </a:lstStyle>
          <a:p>
            <a:pPr/>
            <a:r>
              <a:t>jogo da velha: Função de AVALIAção?</a:t>
            </a:r>
          </a:p>
        </p:txBody>
      </p:sp>
      <p:grpSp>
        <p:nvGrpSpPr>
          <p:cNvPr id="852" name="Group"/>
          <p:cNvGrpSpPr/>
          <p:nvPr/>
        </p:nvGrpSpPr>
        <p:grpSpPr>
          <a:xfrm>
            <a:off x="6468553" y="2748272"/>
            <a:ext cx="5069113" cy="4422156"/>
            <a:chOff x="0" y="0"/>
            <a:chExt cx="5069112" cy="4422154"/>
          </a:xfrm>
        </p:grpSpPr>
        <p:sp>
          <p:nvSpPr>
            <p:cNvPr id="844" name="Line"/>
            <p:cNvSpPr/>
            <p:nvPr/>
          </p:nvSpPr>
          <p:spPr>
            <a:xfrm flipH="1">
              <a:off x="1658307" y="0"/>
              <a:ext cx="1" cy="4422155"/>
            </a:xfrm>
            <a:prstGeom prst="line">
              <a:avLst/>
            </a:prstGeom>
            <a:noFill/>
            <a:ln w="38100" cap="flat">
              <a:solidFill>
                <a:srgbClr val="222222"/>
              </a:solidFill>
              <a:prstDash val="solid"/>
              <a:round/>
            </a:ln>
            <a:effectLst/>
          </p:spPr>
          <p:txBody>
            <a:bodyPr wrap="square" lIns="45719" tIns="45719" rIns="45719" bIns="45719" numCol="1" anchor="t">
              <a:noAutofit/>
            </a:bodyPr>
            <a:lstStyle/>
            <a:p>
              <a:pPr defTabSz="914400">
                <a:spcBef>
                  <a:spcPts val="0"/>
                </a:spcBef>
                <a:defRPr sz="1800">
                  <a:solidFill>
                    <a:srgbClr val="000000"/>
                  </a:solidFill>
                  <a:latin typeface="Tw Cen MT"/>
                  <a:ea typeface="Tw Cen MT"/>
                  <a:cs typeface="Tw Cen MT"/>
                  <a:sym typeface="Tw Cen MT"/>
                </a:defRPr>
              </a:pPr>
            </a:p>
          </p:txBody>
        </p:sp>
        <p:sp>
          <p:nvSpPr>
            <p:cNvPr id="845" name="Line"/>
            <p:cNvSpPr/>
            <p:nvPr/>
          </p:nvSpPr>
          <p:spPr>
            <a:xfrm flipH="1">
              <a:off x="3454808" y="0"/>
              <a:ext cx="1" cy="4422155"/>
            </a:xfrm>
            <a:prstGeom prst="line">
              <a:avLst/>
            </a:prstGeom>
            <a:noFill/>
            <a:ln w="38100" cap="flat">
              <a:solidFill>
                <a:srgbClr val="222222"/>
              </a:solidFill>
              <a:prstDash val="solid"/>
              <a:round/>
            </a:ln>
            <a:effectLst/>
          </p:spPr>
          <p:txBody>
            <a:bodyPr wrap="square" lIns="45719" tIns="45719" rIns="45719" bIns="45719" numCol="1" anchor="t">
              <a:noAutofit/>
            </a:bodyPr>
            <a:lstStyle/>
            <a:p>
              <a:pPr defTabSz="914400">
                <a:spcBef>
                  <a:spcPts val="0"/>
                </a:spcBef>
                <a:defRPr sz="1800">
                  <a:solidFill>
                    <a:srgbClr val="000000"/>
                  </a:solidFill>
                  <a:latin typeface="Tw Cen MT"/>
                  <a:ea typeface="Tw Cen MT"/>
                  <a:cs typeface="Tw Cen MT"/>
                  <a:sym typeface="Tw Cen MT"/>
                </a:defRPr>
              </a:pPr>
            </a:p>
          </p:txBody>
        </p:sp>
        <p:sp>
          <p:nvSpPr>
            <p:cNvPr id="846" name="Line"/>
            <p:cNvSpPr/>
            <p:nvPr/>
          </p:nvSpPr>
          <p:spPr>
            <a:xfrm>
              <a:off x="0" y="1381923"/>
              <a:ext cx="4974924" cy="1"/>
            </a:xfrm>
            <a:prstGeom prst="line">
              <a:avLst/>
            </a:prstGeom>
            <a:noFill/>
            <a:ln w="38100" cap="flat">
              <a:solidFill>
                <a:srgbClr val="222222"/>
              </a:solidFill>
              <a:prstDash val="solid"/>
              <a:round/>
            </a:ln>
            <a:effectLst/>
          </p:spPr>
          <p:txBody>
            <a:bodyPr wrap="square" lIns="45719" tIns="45719" rIns="45719" bIns="45719" numCol="1" anchor="t">
              <a:noAutofit/>
            </a:bodyPr>
            <a:lstStyle/>
            <a:p>
              <a:pPr defTabSz="914400">
                <a:spcBef>
                  <a:spcPts val="0"/>
                </a:spcBef>
                <a:defRPr sz="1800">
                  <a:solidFill>
                    <a:srgbClr val="000000"/>
                  </a:solidFill>
                  <a:latin typeface="Tw Cen MT"/>
                  <a:ea typeface="Tw Cen MT"/>
                  <a:cs typeface="Tw Cen MT"/>
                  <a:sym typeface="Tw Cen MT"/>
                </a:defRPr>
              </a:pPr>
            </a:p>
          </p:txBody>
        </p:sp>
        <p:sp>
          <p:nvSpPr>
            <p:cNvPr id="847" name="Line"/>
            <p:cNvSpPr/>
            <p:nvPr/>
          </p:nvSpPr>
          <p:spPr>
            <a:xfrm>
              <a:off x="0" y="2902039"/>
              <a:ext cx="5069113" cy="1"/>
            </a:xfrm>
            <a:prstGeom prst="line">
              <a:avLst/>
            </a:prstGeom>
            <a:noFill/>
            <a:ln w="38100" cap="flat">
              <a:solidFill>
                <a:srgbClr val="222222"/>
              </a:solidFill>
              <a:prstDash val="solid"/>
              <a:round/>
            </a:ln>
            <a:effectLst/>
          </p:spPr>
          <p:txBody>
            <a:bodyPr wrap="square" lIns="45719" tIns="45719" rIns="45719" bIns="45719" numCol="1" anchor="t">
              <a:noAutofit/>
            </a:bodyPr>
            <a:lstStyle/>
            <a:p>
              <a:pPr defTabSz="914400">
                <a:spcBef>
                  <a:spcPts val="0"/>
                </a:spcBef>
                <a:defRPr sz="1800">
                  <a:solidFill>
                    <a:srgbClr val="000000"/>
                  </a:solidFill>
                  <a:latin typeface="Tw Cen MT"/>
                  <a:ea typeface="Tw Cen MT"/>
                  <a:cs typeface="Tw Cen MT"/>
                  <a:sym typeface="Tw Cen MT"/>
                </a:defRPr>
              </a:pPr>
            </a:p>
          </p:txBody>
        </p:sp>
        <p:sp>
          <p:nvSpPr>
            <p:cNvPr id="848" name="Shape"/>
            <p:cNvSpPr/>
            <p:nvPr/>
          </p:nvSpPr>
          <p:spPr>
            <a:xfrm>
              <a:off x="276384" y="138192"/>
              <a:ext cx="1105540" cy="11055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5"/>
            </a:solidFill>
            <a:ln w="12700" cap="flat">
              <a:noFill/>
              <a:miter lim="400000"/>
            </a:ln>
            <a:effectLst/>
          </p:spPr>
          <p:txBody>
            <a:bodyPr wrap="square" lIns="45719" tIns="45719" rIns="45719" bIns="45719"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49" name="Shape"/>
            <p:cNvSpPr/>
            <p:nvPr/>
          </p:nvSpPr>
          <p:spPr>
            <a:xfrm>
              <a:off x="3738029" y="3109327"/>
              <a:ext cx="1105540" cy="11055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5"/>
            </a:solidFill>
            <a:ln w="12700" cap="flat">
              <a:noFill/>
              <a:miter lim="400000"/>
            </a:ln>
            <a:effectLst/>
          </p:spPr>
          <p:txBody>
            <a:bodyPr wrap="square" lIns="45719" tIns="45719" rIns="45719" bIns="45719"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50" name="Shape"/>
            <p:cNvSpPr/>
            <p:nvPr/>
          </p:nvSpPr>
          <p:spPr>
            <a:xfrm>
              <a:off x="1960925" y="1522708"/>
              <a:ext cx="1147261" cy="11694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020"/>
                  </a:moveTo>
                  <a:lnTo>
                    <a:pt x="5309" y="0"/>
                  </a:lnTo>
                  <a:lnTo>
                    <a:pt x="10800" y="5588"/>
                  </a:lnTo>
                  <a:lnTo>
                    <a:pt x="16291" y="0"/>
                  </a:lnTo>
                  <a:lnTo>
                    <a:pt x="21600" y="5020"/>
                  </a:lnTo>
                  <a:lnTo>
                    <a:pt x="15921" y="10800"/>
                  </a:lnTo>
                  <a:lnTo>
                    <a:pt x="21600" y="16580"/>
                  </a:lnTo>
                  <a:lnTo>
                    <a:pt x="16291" y="21600"/>
                  </a:lnTo>
                  <a:lnTo>
                    <a:pt x="10800" y="16012"/>
                  </a:lnTo>
                  <a:lnTo>
                    <a:pt x="5309" y="21600"/>
                  </a:lnTo>
                  <a:lnTo>
                    <a:pt x="0" y="16580"/>
                  </a:lnTo>
                  <a:lnTo>
                    <a:pt x="5679" y="10800"/>
                  </a:lnTo>
                  <a:close/>
                </a:path>
              </a:pathLst>
            </a:custGeom>
            <a:solidFill>
              <a:schemeClr val="accent1">
                <a:hueOff val="262910"/>
                <a:satOff val="3867"/>
                <a:lumOff val="-18039"/>
              </a:schemeClr>
            </a:solidFill>
            <a:ln w="15875" cap="flat">
              <a:solidFill>
                <a:schemeClr val="accent1">
                  <a:hueOff val="262910"/>
                  <a:satOff val="3867"/>
                  <a:lumOff val="-18039"/>
                </a:schemeClr>
              </a:solidFill>
              <a:prstDash val="solid"/>
              <a:round/>
            </a:ln>
            <a:effectLst/>
          </p:spPr>
          <p:txBody>
            <a:bodyPr wrap="square" lIns="45719" tIns="45719" rIns="45719" bIns="45719" numCol="1" anchor="ctr">
              <a:noAutofit/>
            </a:bodyPr>
            <a:lstStyle/>
            <a:p>
              <a:pPr algn="ctr" defTabSz="914400">
                <a:spcBef>
                  <a:spcPts val="0"/>
                </a:spcBef>
                <a:defRPr sz="1800">
                  <a:solidFill>
                    <a:srgbClr val="FFFFFF"/>
                  </a:solidFill>
                  <a:latin typeface="Tw Cen MT"/>
                  <a:ea typeface="Tw Cen MT"/>
                  <a:cs typeface="Tw Cen MT"/>
                  <a:sym typeface="Tw Cen MT"/>
                </a:defRPr>
              </a:pPr>
            </a:p>
          </p:txBody>
        </p:sp>
        <p:sp>
          <p:nvSpPr>
            <p:cNvPr id="851" name="Shape"/>
            <p:cNvSpPr/>
            <p:nvPr/>
          </p:nvSpPr>
          <p:spPr>
            <a:xfrm>
              <a:off x="255524" y="3111920"/>
              <a:ext cx="1147261" cy="1169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020"/>
                  </a:moveTo>
                  <a:lnTo>
                    <a:pt x="5309" y="0"/>
                  </a:lnTo>
                  <a:lnTo>
                    <a:pt x="10800" y="5588"/>
                  </a:lnTo>
                  <a:lnTo>
                    <a:pt x="16291" y="0"/>
                  </a:lnTo>
                  <a:lnTo>
                    <a:pt x="21600" y="5020"/>
                  </a:lnTo>
                  <a:lnTo>
                    <a:pt x="15921" y="10800"/>
                  </a:lnTo>
                  <a:lnTo>
                    <a:pt x="21600" y="16580"/>
                  </a:lnTo>
                  <a:lnTo>
                    <a:pt x="16291" y="21600"/>
                  </a:lnTo>
                  <a:lnTo>
                    <a:pt x="10800" y="16012"/>
                  </a:lnTo>
                  <a:lnTo>
                    <a:pt x="5309" y="21600"/>
                  </a:lnTo>
                  <a:lnTo>
                    <a:pt x="0" y="16580"/>
                  </a:lnTo>
                  <a:lnTo>
                    <a:pt x="5679" y="10800"/>
                  </a:lnTo>
                  <a:close/>
                </a:path>
              </a:pathLst>
            </a:custGeom>
            <a:solidFill>
              <a:schemeClr val="accent1">
                <a:hueOff val="262910"/>
                <a:satOff val="3867"/>
                <a:lumOff val="-18039"/>
              </a:schemeClr>
            </a:solidFill>
            <a:ln w="15875" cap="flat">
              <a:solidFill>
                <a:schemeClr val="accent1">
                  <a:hueOff val="262910"/>
                  <a:satOff val="3867"/>
                  <a:lumOff val="-18039"/>
                </a:schemeClr>
              </a:solidFill>
              <a:prstDash val="solid"/>
              <a:round/>
            </a:ln>
            <a:effectLst/>
          </p:spPr>
          <p:txBody>
            <a:bodyPr wrap="square" lIns="45719" tIns="45719" rIns="45719" bIns="45719" numCol="1" anchor="ctr">
              <a:noAutofit/>
            </a:bodyPr>
            <a:lstStyle/>
            <a:p>
              <a:pPr algn="ctr" defTabSz="914400">
                <a:spcBef>
                  <a:spcPts val="0"/>
                </a:spcBef>
                <a:defRPr sz="1800">
                  <a:solidFill>
                    <a:srgbClr val="FFFFFF"/>
                  </a:solidFill>
                  <a:latin typeface="Tw Cen MT"/>
                  <a:ea typeface="Tw Cen MT"/>
                  <a:cs typeface="Tw Cen MT"/>
                  <a:sym typeface="Tw Cen M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8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2"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22222"/>
        </a:solidFill>
      </p:bgPr>
    </p:bg>
    <p:spTree>
      <p:nvGrpSpPr>
        <p:cNvPr id="1" name=""/>
        <p:cNvGrpSpPr/>
        <p:nvPr/>
      </p:nvGrpSpPr>
      <p:grpSpPr>
        <a:xfrm>
          <a:off x="0" y="0"/>
          <a:ext cx="0" cy="0"/>
          <a:chOff x="0" y="0"/>
          <a:chExt cx="0" cy="0"/>
        </a:xfrm>
      </p:grpSpPr>
      <p:sp>
        <p:nvSpPr>
          <p:cNvPr id="854" name="Qual melhor ação?"/>
          <p:cNvSpPr txBox="1"/>
          <p:nvPr>
            <p:ph type="body" sz="quarter" idx="1"/>
          </p:nvPr>
        </p:nvSpPr>
        <p:spPr>
          <a:xfrm>
            <a:off x="406400" y="1905000"/>
            <a:ext cx="12192000" cy="1093143"/>
          </a:xfrm>
          <a:prstGeom prst="rect">
            <a:avLst/>
          </a:prstGeom>
        </p:spPr>
        <p:txBody>
          <a:bodyPr/>
          <a:lstStyle>
            <a:lvl1pPr>
              <a:defRPr>
                <a:solidFill>
                  <a:srgbClr val="FFFFFF"/>
                </a:solidFill>
              </a:defRPr>
            </a:lvl1pPr>
          </a:lstStyle>
          <a:p>
            <a:pPr/>
            <a:r>
              <a:t>Qual melhor ação?</a:t>
            </a:r>
          </a:p>
        </p:txBody>
      </p:sp>
      <p:sp>
        <p:nvSpPr>
          <p:cNvPr id="855" name="poda"/>
          <p:cNvSpPr txBox="1"/>
          <p:nvPr>
            <p:ph type="title"/>
          </p:nvPr>
        </p:nvSpPr>
        <p:spPr>
          <a:prstGeom prst="rect">
            <a:avLst/>
          </a:prstGeom>
        </p:spPr>
        <p:txBody>
          <a:bodyPr/>
          <a:lstStyle>
            <a:lvl1pPr defTabSz="467359">
              <a:spcBef>
                <a:spcPts val="2200"/>
              </a:spcBef>
              <a:defRPr sz="4800"/>
            </a:lvl1pPr>
          </a:lstStyle>
          <a:p>
            <a:pPr/>
            <a:r>
              <a:t>poda</a:t>
            </a:r>
          </a:p>
        </p:txBody>
      </p:sp>
      <p:sp>
        <p:nvSpPr>
          <p:cNvPr id="856" name="Triangle"/>
          <p:cNvSpPr/>
          <p:nvPr/>
        </p:nvSpPr>
        <p:spPr>
          <a:xfrm>
            <a:off x="5764515" y="3657600"/>
            <a:ext cx="1016844" cy="10157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57" name="[3,5]"/>
          <p:cNvSpPr/>
          <p:nvPr/>
        </p:nvSpPr>
        <p:spPr>
          <a:xfrm>
            <a:off x="4366514" y="6442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[3,5]</a:t>
            </a:r>
          </a:p>
        </p:txBody>
      </p:sp>
      <p:sp>
        <p:nvSpPr>
          <p:cNvPr id="858" name="[5,100]"/>
          <p:cNvSpPr/>
          <p:nvPr/>
        </p:nvSpPr>
        <p:spPr>
          <a:xfrm>
            <a:off x="7379259" y="6442310"/>
            <a:ext cx="967384"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[5,100]</a:t>
            </a:r>
          </a:p>
        </p:txBody>
      </p:sp>
      <p:cxnSp>
        <p:nvCxnSpPr>
          <p:cNvPr id="859" name="Connection Line"/>
          <p:cNvCxnSpPr>
            <a:stCxn id="857" idx="0"/>
            <a:endCxn id="856" idx="0"/>
          </p:cNvCxnSpPr>
          <p:nvPr/>
        </p:nvCxnSpPr>
        <p:spPr>
          <a:xfrm flipV="1">
            <a:off x="4728464" y="4165459"/>
            <a:ext cx="1544473" cy="2638802"/>
          </a:xfrm>
          <a:prstGeom prst="straightConnector1">
            <a:avLst/>
          </a:prstGeom>
          <a:ln w="38100">
            <a:solidFill>
              <a:srgbClr val="FFFFFF"/>
            </a:solidFill>
            <a:miter lim="400000"/>
          </a:ln>
        </p:spPr>
      </p:cxnSp>
      <p:cxnSp>
        <p:nvCxnSpPr>
          <p:cNvPr id="860" name="Connection Line"/>
          <p:cNvCxnSpPr>
            <a:stCxn id="858" idx="0"/>
            <a:endCxn id="856" idx="0"/>
          </p:cNvCxnSpPr>
          <p:nvPr/>
        </p:nvCxnSpPr>
        <p:spPr>
          <a:xfrm flipH="1" flipV="1">
            <a:off x="6272936" y="4165459"/>
            <a:ext cx="1590016" cy="2638802"/>
          </a:xfrm>
          <a:prstGeom prst="straightConnector1">
            <a:avLst/>
          </a:prstGeom>
          <a:ln w="38100">
            <a:solidFill>
              <a:srgbClr val="FFFFFF"/>
            </a:solidFill>
            <a:miter lim="400000"/>
          </a:ln>
        </p:spPr>
      </p:cxnSp>
      <p:sp>
        <p:nvSpPr>
          <p:cNvPr id="861" name="a1"/>
          <p:cNvSpPr txBox="1"/>
          <p:nvPr/>
        </p:nvSpPr>
        <p:spPr>
          <a:xfrm>
            <a:off x="4492497" y="4984749"/>
            <a:ext cx="471933"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solidFill>
                  <a:schemeClr val="accent1">
                    <a:hueOff val="-84091"/>
                    <a:satOff val="15316"/>
                    <a:lumOff val="24313"/>
                  </a:schemeClr>
                </a:solidFill>
              </a:defRPr>
            </a:pPr>
            <a:r>
              <a:t>a</a:t>
            </a:r>
            <a:r>
              <a:rPr baseline="-5999"/>
              <a:t>1</a:t>
            </a:r>
          </a:p>
        </p:txBody>
      </p:sp>
      <p:sp>
        <p:nvSpPr>
          <p:cNvPr id="862" name="a2"/>
          <p:cNvSpPr txBox="1"/>
          <p:nvPr/>
        </p:nvSpPr>
        <p:spPr>
          <a:xfrm>
            <a:off x="7527797" y="4984749"/>
            <a:ext cx="471933"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solidFill>
                  <a:schemeClr val="accent1">
                    <a:hueOff val="-84091"/>
                    <a:satOff val="15316"/>
                    <a:lumOff val="24313"/>
                  </a:schemeClr>
                </a:solidFill>
              </a:defRPr>
            </a:pPr>
            <a:r>
              <a:t>a</a:t>
            </a:r>
            <a:r>
              <a:rPr baseline="-5999"/>
              <a:t>2</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64" name="Picture 3" descr="Picture 3"/>
          <p:cNvPicPr>
            <a:picLocks noChangeAspect="1"/>
          </p:cNvPicPr>
          <p:nvPr/>
        </p:nvPicPr>
        <p:blipFill>
          <a:blip r:embed="rId2">
            <a:extLst/>
          </a:blip>
          <a:stretch>
            <a:fillRect/>
          </a:stretch>
        </p:blipFill>
        <p:spPr>
          <a:xfrm>
            <a:off x="6050103" y="5073731"/>
            <a:ext cx="6723065" cy="4418557"/>
          </a:xfrm>
          <a:prstGeom prst="rect">
            <a:avLst/>
          </a:prstGeom>
          <a:ln w="12700">
            <a:miter lim="400000"/>
          </a:ln>
        </p:spPr>
      </p:pic>
      <p:sp>
        <p:nvSpPr>
          <p:cNvPr id="865" name="Busca em profundidade com poda (branch-and-bound)…"/>
          <p:cNvSpPr txBox="1"/>
          <p:nvPr>
            <p:ph type="body" idx="1"/>
          </p:nvPr>
        </p:nvSpPr>
        <p:spPr>
          <a:xfrm>
            <a:off x="406400" y="1905000"/>
            <a:ext cx="12192000" cy="5575201"/>
          </a:xfrm>
          <a:prstGeom prst="rect">
            <a:avLst/>
          </a:prstGeom>
        </p:spPr>
        <p:txBody>
          <a:bodyPr/>
          <a:lstStyle/>
          <a:p>
            <a:pPr>
              <a:defRPr>
                <a:solidFill>
                  <a:schemeClr val="accent1">
                    <a:hueOff val="104794"/>
                    <a:lumOff val="-8431"/>
                  </a:schemeClr>
                </a:solidFill>
              </a:defRPr>
            </a:pPr>
            <a:r>
              <a:t>Busca em profundidade com poda (branch-and-bound)</a:t>
            </a:r>
          </a:p>
          <a:p>
            <a:pPr lvl="1">
              <a:defRPr>
                <a:solidFill>
                  <a:srgbClr val="222222"/>
                </a:solidFill>
              </a:defRPr>
            </a:pPr>
            <a:r>
              <a:t>Mantenha limites superior e inferior de valor em nós</a:t>
            </a:r>
          </a:p>
          <a:p>
            <a:pPr lvl="1">
              <a:defRPr>
                <a:solidFill>
                  <a:srgbClr val="222222"/>
                </a:solidFill>
              </a:defRPr>
            </a:pPr>
            <a:r>
              <a:t>Descarte nó se limite superior é menor que limite inferior de ancestral</a:t>
            </a:r>
          </a:p>
        </p:txBody>
      </p:sp>
      <p:sp>
        <p:nvSpPr>
          <p:cNvPr id="866" name="poda"/>
          <p:cNvSpPr txBox="1"/>
          <p:nvPr>
            <p:ph type="title"/>
          </p:nvPr>
        </p:nvSpPr>
        <p:spPr>
          <a:prstGeom prst="rect">
            <a:avLst/>
          </a:prstGeom>
        </p:spPr>
        <p:txBody>
          <a:bodyPr/>
          <a:lstStyle>
            <a:lvl1pPr defTabSz="467359">
              <a:spcBef>
                <a:spcPts val="2200"/>
              </a:spcBef>
              <a:defRPr sz="4800"/>
            </a:lvl1pPr>
          </a:lstStyle>
          <a:p>
            <a:pPr/>
            <a:r>
              <a:t>poda</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8" name="poda"/>
          <p:cNvSpPr txBox="1"/>
          <p:nvPr>
            <p:ph type="title"/>
          </p:nvPr>
        </p:nvSpPr>
        <p:spPr>
          <a:prstGeom prst="rect">
            <a:avLst/>
          </a:prstGeom>
        </p:spPr>
        <p:txBody>
          <a:bodyPr/>
          <a:lstStyle>
            <a:lvl1pPr defTabSz="467359">
              <a:spcBef>
                <a:spcPts val="2200"/>
              </a:spcBef>
              <a:defRPr sz="4800"/>
            </a:lvl1pPr>
          </a:lstStyle>
          <a:p>
            <a:pPr/>
            <a:r>
              <a:t>poda</a:t>
            </a:r>
          </a:p>
        </p:txBody>
      </p:sp>
      <p:cxnSp>
        <p:nvCxnSpPr>
          <p:cNvPr id="869" name="Connection Line"/>
          <p:cNvCxnSpPr>
            <a:stCxn id="872" idx="0"/>
            <a:endCxn id="880" idx="0"/>
          </p:cNvCxnSpPr>
          <p:nvPr/>
        </p:nvCxnSpPr>
        <p:spPr>
          <a:xfrm>
            <a:off x="6513261" y="3006960"/>
            <a:ext cx="1" cy="2506075"/>
          </a:xfrm>
          <a:prstGeom prst="straightConnector1">
            <a:avLst/>
          </a:prstGeom>
          <a:ln w="63500">
            <a:solidFill>
              <a:srgbClr val="222222"/>
            </a:solidFill>
            <a:miter lim="400000"/>
          </a:ln>
        </p:spPr>
      </p:cxnSp>
      <p:cxnSp>
        <p:nvCxnSpPr>
          <p:cNvPr id="870" name="Connection Line"/>
          <p:cNvCxnSpPr>
            <a:stCxn id="879" idx="0"/>
            <a:endCxn id="872" idx="0"/>
          </p:cNvCxnSpPr>
          <p:nvPr/>
        </p:nvCxnSpPr>
        <p:spPr>
          <a:xfrm flipV="1">
            <a:off x="3439861" y="3006960"/>
            <a:ext cx="3073401" cy="2506075"/>
          </a:xfrm>
          <a:prstGeom prst="straightConnector1">
            <a:avLst/>
          </a:prstGeom>
          <a:ln w="63500">
            <a:solidFill>
              <a:srgbClr val="838787"/>
            </a:solidFill>
            <a:miter lim="400000"/>
          </a:ln>
        </p:spPr>
      </p:cxnSp>
      <p:cxnSp>
        <p:nvCxnSpPr>
          <p:cNvPr id="871" name="Connection Line"/>
          <p:cNvCxnSpPr>
            <a:stCxn id="872" idx="0"/>
            <a:endCxn id="881" idx="0"/>
          </p:cNvCxnSpPr>
          <p:nvPr/>
        </p:nvCxnSpPr>
        <p:spPr>
          <a:xfrm>
            <a:off x="6513261" y="3006960"/>
            <a:ext cx="3073401" cy="2506075"/>
          </a:xfrm>
          <a:prstGeom prst="straightConnector1">
            <a:avLst/>
          </a:prstGeom>
          <a:ln w="38100">
            <a:solidFill>
              <a:srgbClr val="222222"/>
            </a:solidFill>
            <a:miter lim="400000"/>
          </a:ln>
        </p:spPr>
      </p:cxnSp>
      <p:sp>
        <p:nvSpPr>
          <p:cNvPr id="872" name="?"/>
          <p:cNvSpPr/>
          <p:nvPr/>
        </p:nvSpPr>
        <p:spPr>
          <a:xfrm>
            <a:off x="5966690" y="2460389"/>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a:t>
            </a:r>
          </a:p>
        </p:txBody>
      </p:sp>
      <p:sp>
        <p:nvSpPr>
          <p:cNvPr id="873" name="3"/>
          <p:cNvSpPr/>
          <p:nvPr/>
        </p:nvSpPr>
        <p:spPr>
          <a:xfrm>
            <a:off x="222305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874" name="8"/>
          <p:cNvSpPr/>
          <p:nvPr/>
        </p:nvSpPr>
        <p:spPr>
          <a:xfrm>
            <a:off x="3932762"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875" name="2"/>
          <p:cNvSpPr/>
          <p:nvPr/>
        </p:nvSpPr>
        <p:spPr>
          <a:xfrm>
            <a:off x="5296460" y="6569310"/>
            <a:ext cx="723901" cy="723901"/>
          </a:xfrm>
          <a:prstGeom prst="rect">
            <a:avLst/>
          </a:prstGeom>
          <a:solidFill>
            <a:schemeClr val="accent4">
              <a:hueOff val="414058"/>
              <a:satOff val="2144"/>
              <a:lumOff val="10379"/>
              <a:alpha val="3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876" name="6"/>
          <p:cNvSpPr/>
          <p:nvPr/>
        </p:nvSpPr>
        <p:spPr>
          <a:xfrm>
            <a:off x="70061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877" name="14"/>
          <p:cNvSpPr/>
          <p:nvPr/>
        </p:nvSpPr>
        <p:spPr>
          <a:xfrm>
            <a:off x="8369860"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878" name="2"/>
          <p:cNvSpPr/>
          <p:nvPr/>
        </p:nvSpPr>
        <p:spPr>
          <a:xfrm>
            <a:off x="100795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879" name="Triangle"/>
          <p:cNvSpPr/>
          <p:nvPr/>
        </p:nvSpPr>
        <p:spPr>
          <a:xfrm rot="10800000">
            <a:off x="2893289" y="49664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80" name="Triangle"/>
          <p:cNvSpPr/>
          <p:nvPr/>
        </p:nvSpPr>
        <p:spPr>
          <a:xfrm rot="10800000">
            <a:off x="59666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881" name="Triangle"/>
          <p:cNvSpPr/>
          <p:nvPr/>
        </p:nvSpPr>
        <p:spPr>
          <a:xfrm rot="10800000">
            <a:off x="90400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alpha val="3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882" name="Connection Line"/>
          <p:cNvCxnSpPr>
            <a:stCxn id="881" idx="0"/>
            <a:endCxn id="878" idx="0"/>
          </p:cNvCxnSpPr>
          <p:nvPr/>
        </p:nvCxnSpPr>
        <p:spPr>
          <a:xfrm>
            <a:off x="9586661" y="5513034"/>
            <a:ext cx="854853" cy="1418227"/>
          </a:xfrm>
          <a:prstGeom prst="straightConnector1">
            <a:avLst/>
          </a:prstGeom>
          <a:ln w="38100">
            <a:solidFill>
              <a:srgbClr val="222222"/>
            </a:solidFill>
            <a:miter lim="400000"/>
          </a:ln>
        </p:spPr>
      </p:cxnSp>
      <p:cxnSp>
        <p:nvCxnSpPr>
          <p:cNvPr id="883" name="Connection Line"/>
          <p:cNvCxnSpPr>
            <a:stCxn id="879" idx="0"/>
            <a:endCxn id="874" idx="0"/>
          </p:cNvCxnSpPr>
          <p:nvPr/>
        </p:nvCxnSpPr>
        <p:spPr>
          <a:xfrm>
            <a:off x="3439861" y="5513034"/>
            <a:ext cx="854852" cy="1418227"/>
          </a:xfrm>
          <a:prstGeom prst="straightConnector1">
            <a:avLst/>
          </a:prstGeom>
          <a:ln w="63500">
            <a:solidFill>
              <a:srgbClr val="838787"/>
            </a:solidFill>
            <a:miter lim="400000"/>
          </a:ln>
        </p:spPr>
      </p:cxnSp>
      <p:cxnSp>
        <p:nvCxnSpPr>
          <p:cNvPr id="884" name="Connection Line"/>
          <p:cNvCxnSpPr>
            <a:stCxn id="873" idx="0"/>
            <a:endCxn id="879" idx="0"/>
          </p:cNvCxnSpPr>
          <p:nvPr/>
        </p:nvCxnSpPr>
        <p:spPr>
          <a:xfrm flipV="1">
            <a:off x="2585009" y="5513034"/>
            <a:ext cx="854853" cy="1418227"/>
          </a:xfrm>
          <a:prstGeom prst="straightConnector1">
            <a:avLst/>
          </a:prstGeom>
          <a:ln w="63500">
            <a:solidFill>
              <a:srgbClr val="838787"/>
            </a:solidFill>
            <a:miter lim="400000"/>
          </a:ln>
        </p:spPr>
      </p:cxnSp>
      <p:cxnSp>
        <p:nvCxnSpPr>
          <p:cNvPr id="885" name="Connection Line"/>
          <p:cNvCxnSpPr>
            <a:stCxn id="877" idx="0"/>
            <a:endCxn id="881" idx="0"/>
          </p:cNvCxnSpPr>
          <p:nvPr/>
        </p:nvCxnSpPr>
        <p:spPr>
          <a:xfrm flipV="1">
            <a:off x="8731810" y="5513034"/>
            <a:ext cx="854852" cy="1418227"/>
          </a:xfrm>
          <a:prstGeom prst="straightConnector1">
            <a:avLst/>
          </a:prstGeom>
          <a:ln w="38100">
            <a:solidFill>
              <a:srgbClr val="222222"/>
            </a:solidFill>
            <a:miter lim="400000"/>
          </a:ln>
        </p:spPr>
      </p:cxnSp>
      <p:cxnSp>
        <p:nvCxnSpPr>
          <p:cNvPr id="886" name="Connection Line"/>
          <p:cNvCxnSpPr>
            <a:stCxn id="880" idx="0"/>
            <a:endCxn id="876" idx="0"/>
          </p:cNvCxnSpPr>
          <p:nvPr/>
        </p:nvCxnSpPr>
        <p:spPr>
          <a:xfrm>
            <a:off x="6513261" y="5513034"/>
            <a:ext cx="854853" cy="1418227"/>
          </a:xfrm>
          <a:prstGeom prst="straightConnector1">
            <a:avLst/>
          </a:prstGeom>
          <a:ln w="38100">
            <a:solidFill>
              <a:srgbClr val="222222"/>
            </a:solidFill>
            <a:miter lim="400000"/>
          </a:ln>
        </p:spPr>
      </p:cxnSp>
      <p:cxnSp>
        <p:nvCxnSpPr>
          <p:cNvPr id="887" name="Connection Line"/>
          <p:cNvCxnSpPr>
            <a:stCxn id="875" idx="0"/>
            <a:endCxn id="880" idx="0"/>
          </p:cNvCxnSpPr>
          <p:nvPr/>
        </p:nvCxnSpPr>
        <p:spPr>
          <a:xfrm flipV="1">
            <a:off x="5658410" y="5513034"/>
            <a:ext cx="854852" cy="1418227"/>
          </a:xfrm>
          <a:prstGeom prst="straightConnector1">
            <a:avLst/>
          </a:prstGeom>
          <a:ln w="38100">
            <a:solidFill>
              <a:srgbClr val="838787"/>
            </a:solidFill>
            <a:miter lim="400000"/>
          </a:ln>
        </p:spPr>
      </p:cxnSp>
      <p:sp>
        <p:nvSpPr>
          <p:cNvPr id="888" name="3"/>
          <p:cNvSpPr txBox="1"/>
          <p:nvPr/>
        </p:nvSpPr>
        <p:spPr>
          <a:xfrm>
            <a:off x="3266429" y="5119598"/>
            <a:ext cx="24658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889" name="?"/>
          <p:cNvSpPr txBox="1"/>
          <p:nvPr/>
        </p:nvSpPr>
        <p:spPr>
          <a:xfrm>
            <a:off x="6339830" y="5119598"/>
            <a:ext cx="24587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a:t>
            </a:r>
          </a:p>
        </p:txBody>
      </p:sp>
      <p:sp>
        <p:nvSpPr>
          <p:cNvPr id="890" name="?"/>
          <p:cNvSpPr txBox="1"/>
          <p:nvPr/>
        </p:nvSpPr>
        <p:spPr>
          <a:xfrm>
            <a:off x="9413230" y="5119598"/>
            <a:ext cx="24587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a:t>
            </a:r>
          </a:p>
        </p:txBody>
      </p:sp>
      <p:sp>
        <p:nvSpPr>
          <p:cNvPr id="891" name="12"/>
          <p:cNvSpPr/>
          <p:nvPr/>
        </p:nvSpPr>
        <p:spPr>
          <a:xfrm>
            <a:off x="307791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892" name="4"/>
          <p:cNvSpPr/>
          <p:nvPr/>
        </p:nvSpPr>
        <p:spPr>
          <a:xfrm>
            <a:off x="61513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893" name="5"/>
          <p:cNvSpPr/>
          <p:nvPr/>
        </p:nvSpPr>
        <p:spPr>
          <a:xfrm>
            <a:off x="92247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cxnSp>
        <p:nvCxnSpPr>
          <p:cNvPr id="894" name="Connection Line"/>
          <p:cNvCxnSpPr>
            <a:stCxn id="892" idx="0"/>
            <a:endCxn id="880" idx="0"/>
          </p:cNvCxnSpPr>
          <p:nvPr/>
        </p:nvCxnSpPr>
        <p:spPr>
          <a:xfrm flipV="1">
            <a:off x="6513261" y="5513034"/>
            <a:ext cx="1" cy="1418227"/>
          </a:xfrm>
          <a:prstGeom prst="straightConnector1">
            <a:avLst/>
          </a:prstGeom>
          <a:ln w="38100">
            <a:solidFill>
              <a:srgbClr val="222222"/>
            </a:solidFill>
            <a:miter lim="400000"/>
          </a:ln>
        </p:spPr>
      </p:cxnSp>
      <p:cxnSp>
        <p:nvCxnSpPr>
          <p:cNvPr id="895" name="Connection Line"/>
          <p:cNvCxnSpPr>
            <a:stCxn id="893" idx="0"/>
            <a:endCxn id="881" idx="0"/>
          </p:cNvCxnSpPr>
          <p:nvPr/>
        </p:nvCxnSpPr>
        <p:spPr>
          <a:xfrm flipV="1">
            <a:off x="9586661" y="5513034"/>
            <a:ext cx="1" cy="1418227"/>
          </a:xfrm>
          <a:prstGeom prst="straightConnector1">
            <a:avLst/>
          </a:prstGeom>
          <a:ln w="38100">
            <a:solidFill>
              <a:srgbClr val="222222"/>
            </a:solidFill>
            <a:miter lim="400000"/>
          </a:ln>
        </p:spPr>
      </p:cxnSp>
      <p:cxnSp>
        <p:nvCxnSpPr>
          <p:cNvPr id="896" name="Connection Line"/>
          <p:cNvCxnSpPr>
            <a:stCxn id="891" idx="0"/>
            <a:endCxn id="879" idx="0"/>
          </p:cNvCxnSpPr>
          <p:nvPr/>
        </p:nvCxnSpPr>
        <p:spPr>
          <a:xfrm flipV="1">
            <a:off x="3439860" y="5513034"/>
            <a:ext cx="2" cy="1418227"/>
          </a:xfrm>
          <a:prstGeom prst="straightConnector1">
            <a:avLst/>
          </a:prstGeom>
          <a:ln w="63500">
            <a:solidFill>
              <a:srgbClr val="838787"/>
            </a:solidFill>
            <a:miter lim="400000"/>
          </a:ln>
        </p:spPr>
      </p:cxn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Você escolhe uma de 3 urnas…"/>
          <p:cNvSpPr txBox="1"/>
          <p:nvPr>
            <p:ph type="body" idx="1"/>
          </p:nvPr>
        </p:nvSpPr>
        <p:spPr>
          <a:prstGeom prst="rect">
            <a:avLst/>
          </a:prstGeom>
        </p:spPr>
        <p:txBody>
          <a:bodyPr/>
          <a:lstStyle/>
          <a:p>
            <a:pPr/>
            <a:r>
              <a:t>Você escolhe uma de 3 urnas</a:t>
            </a:r>
          </a:p>
          <a:p>
            <a:pPr/>
            <a:r>
              <a:t>Adversário escolhe um número da urna</a:t>
            </a:r>
          </a:p>
          <a:p>
            <a:pPr/>
            <a:r>
              <a:t>Seu objetivo: </a:t>
            </a:r>
            <a:r>
              <a:rPr>
                <a:solidFill>
                  <a:schemeClr val="accent1">
                    <a:hueOff val="104794"/>
                    <a:lumOff val="-8431"/>
                  </a:schemeClr>
                </a:solidFill>
              </a:rPr>
              <a:t>Maximizar</a:t>
            </a:r>
            <a:r>
              <a:t> número escolhido</a:t>
            </a:r>
          </a:p>
          <a:p>
            <a:pPr/>
            <a:r>
              <a:t>Ação ótima?</a:t>
            </a:r>
          </a:p>
        </p:txBody>
      </p:sp>
      <p:sp>
        <p:nvSpPr>
          <p:cNvPr id="201" name="BUSCA não-determinística"/>
          <p:cNvSpPr txBox="1"/>
          <p:nvPr>
            <p:ph type="title"/>
          </p:nvPr>
        </p:nvSpPr>
        <p:spPr>
          <a:prstGeom prst="rect">
            <a:avLst/>
          </a:prstGeom>
        </p:spPr>
        <p:txBody>
          <a:bodyPr/>
          <a:lstStyle>
            <a:lvl1pPr defTabSz="467359">
              <a:spcBef>
                <a:spcPts val="2200"/>
              </a:spcBef>
              <a:defRPr sz="4800"/>
            </a:lvl1pPr>
          </a:lstStyle>
          <a:p>
            <a:pPr/>
            <a:r>
              <a:t>BUSCA não-determinística</a:t>
            </a:r>
          </a:p>
        </p:txBody>
      </p:sp>
      <p:sp>
        <p:nvSpPr>
          <p:cNvPr id="202" name="50…"/>
          <p:cNvSpPr/>
          <p:nvPr/>
        </p:nvSpPr>
        <p:spPr>
          <a:xfrm>
            <a:off x="685800" y="5816600"/>
            <a:ext cx="3389214" cy="3573612"/>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50</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-50</a:t>
            </a:r>
          </a:p>
        </p:txBody>
      </p:sp>
      <p:sp>
        <p:nvSpPr>
          <p:cNvPr id="203" name="1…"/>
          <p:cNvSpPr/>
          <p:nvPr/>
        </p:nvSpPr>
        <p:spPr>
          <a:xfrm>
            <a:off x="4807793" y="5816600"/>
            <a:ext cx="3389214" cy="3573612"/>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1</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3</a:t>
            </a:r>
          </a:p>
        </p:txBody>
      </p:sp>
      <p:sp>
        <p:nvSpPr>
          <p:cNvPr id="204" name="-5…"/>
          <p:cNvSpPr/>
          <p:nvPr/>
        </p:nvSpPr>
        <p:spPr>
          <a:xfrm>
            <a:off x="8929786" y="5816600"/>
            <a:ext cx="3389214" cy="3573612"/>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-5</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15</a:t>
            </a:r>
          </a:p>
        </p:txBody>
      </p:sp>
      <p:sp>
        <p:nvSpPr>
          <p:cNvPr id="205" name="Depende do comportamento do adversário"/>
          <p:cNvSpPr txBox="1"/>
          <p:nvPr/>
        </p:nvSpPr>
        <p:spPr>
          <a:xfrm>
            <a:off x="3552697" y="4749799"/>
            <a:ext cx="8789595" cy="68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2800"/>
              </a:spcBef>
              <a:defRPr sz="3400">
                <a:solidFill>
                  <a:schemeClr val="accent5"/>
                </a:solidFill>
              </a:defRPr>
            </a:lvl1pPr>
          </a:lstStyle>
          <a:p>
            <a:pPr/>
            <a:r>
              <a:t>Depende do comportamento do adversário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poda"/>
          <p:cNvSpPr txBox="1"/>
          <p:nvPr>
            <p:ph type="title"/>
          </p:nvPr>
        </p:nvSpPr>
        <p:spPr>
          <a:prstGeom prst="rect">
            <a:avLst/>
          </a:prstGeom>
        </p:spPr>
        <p:txBody>
          <a:bodyPr/>
          <a:lstStyle>
            <a:lvl1pPr defTabSz="467359">
              <a:spcBef>
                <a:spcPts val="2200"/>
              </a:spcBef>
              <a:defRPr sz="4800"/>
            </a:lvl1pPr>
          </a:lstStyle>
          <a:p>
            <a:pPr/>
            <a:r>
              <a:t>poda</a:t>
            </a:r>
          </a:p>
        </p:txBody>
      </p:sp>
      <p:cxnSp>
        <p:nvCxnSpPr>
          <p:cNvPr id="899" name="Connection Line"/>
          <p:cNvCxnSpPr>
            <a:stCxn id="902" idx="0"/>
            <a:endCxn id="910" idx="0"/>
          </p:cNvCxnSpPr>
          <p:nvPr/>
        </p:nvCxnSpPr>
        <p:spPr>
          <a:xfrm>
            <a:off x="6513261" y="3006960"/>
            <a:ext cx="1" cy="2506075"/>
          </a:xfrm>
          <a:prstGeom prst="straightConnector1">
            <a:avLst/>
          </a:prstGeom>
          <a:ln w="63500">
            <a:solidFill>
              <a:srgbClr val="222222"/>
            </a:solidFill>
            <a:miter lim="400000"/>
          </a:ln>
        </p:spPr>
      </p:cxnSp>
      <p:cxnSp>
        <p:nvCxnSpPr>
          <p:cNvPr id="900" name="Connection Line"/>
          <p:cNvCxnSpPr>
            <a:stCxn id="909" idx="0"/>
            <a:endCxn id="902" idx="0"/>
          </p:cNvCxnSpPr>
          <p:nvPr/>
        </p:nvCxnSpPr>
        <p:spPr>
          <a:xfrm flipV="1">
            <a:off x="3439861" y="3006960"/>
            <a:ext cx="3073401" cy="2506075"/>
          </a:xfrm>
          <a:prstGeom prst="straightConnector1">
            <a:avLst/>
          </a:prstGeom>
          <a:ln w="63500">
            <a:solidFill>
              <a:srgbClr val="838787"/>
            </a:solidFill>
            <a:miter lim="400000"/>
          </a:ln>
        </p:spPr>
      </p:cxnSp>
      <p:cxnSp>
        <p:nvCxnSpPr>
          <p:cNvPr id="901" name="Connection Line"/>
          <p:cNvCxnSpPr>
            <a:stCxn id="902" idx="0"/>
            <a:endCxn id="911" idx="0"/>
          </p:cNvCxnSpPr>
          <p:nvPr/>
        </p:nvCxnSpPr>
        <p:spPr>
          <a:xfrm>
            <a:off x="6513261" y="3006960"/>
            <a:ext cx="3073401" cy="2506075"/>
          </a:xfrm>
          <a:prstGeom prst="straightConnector1">
            <a:avLst/>
          </a:prstGeom>
          <a:ln w="38100">
            <a:solidFill>
              <a:srgbClr val="222222"/>
            </a:solidFill>
            <a:miter lim="400000"/>
          </a:ln>
        </p:spPr>
      </p:cxnSp>
      <p:sp>
        <p:nvSpPr>
          <p:cNvPr id="902" name="≥3"/>
          <p:cNvSpPr/>
          <p:nvPr/>
        </p:nvSpPr>
        <p:spPr>
          <a:xfrm>
            <a:off x="5966690" y="2460389"/>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903" name="3"/>
          <p:cNvSpPr/>
          <p:nvPr/>
        </p:nvSpPr>
        <p:spPr>
          <a:xfrm>
            <a:off x="222305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904" name="8"/>
          <p:cNvSpPr/>
          <p:nvPr/>
        </p:nvSpPr>
        <p:spPr>
          <a:xfrm>
            <a:off x="3932762"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905" name="2"/>
          <p:cNvSpPr/>
          <p:nvPr/>
        </p:nvSpPr>
        <p:spPr>
          <a:xfrm>
            <a:off x="5296460" y="6569310"/>
            <a:ext cx="723901" cy="723901"/>
          </a:xfrm>
          <a:prstGeom prst="rect">
            <a:avLst/>
          </a:prstGeom>
          <a:solidFill>
            <a:schemeClr val="accent4">
              <a:hueOff val="414058"/>
              <a:satOff val="2144"/>
              <a:lumOff val="10379"/>
              <a:alpha val="3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906" name="6"/>
          <p:cNvSpPr/>
          <p:nvPr/>
        </p:nvSpPr>
        <p:spPr>
          <a:xfrm>
            <a:off x="70061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907" name="14"/>
          <p:cNvSpPr/>
          <p:nvPr/>
        </p:nvSpPr>
        <p:spPr>
          <a:xfrm>
            <a:off x="8369860"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908" name="2"/>
          <p:cNvSpPr/>
          <p:nvPr/>
        </p:nvSpPr>
        <p:spPr>
          <a:xfrm>
            <a:off x="100795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909" name="Triangle"/>
          <p:cNvSpPr/>
          <p:nvPr/>
        </p:nvSpPr>
        <p:spPr>
          <a:xfrm rot="10800000">
            <a:off x="2893289" y="49664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910" name="Triangle"/>
          <p:cNvSpPr/>
          <p:nvPr/>
        </p:nvSpPr>
        <p:spPr>
          <a:xfrm rot="10800000">
            <a:off x="59666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911" name="Triangle"/>
          <p:cNvSpPr/>
          <p:nvPr/>
        </p:nvSpPr>
        <p:spPr>
          <a:xfrm rot="10800000">
            <a:off x="90400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alpha val="3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912" name="Connection Line"/>
          <p:cNvCxnSpPr>
            <a:stCxn id="911" idx="0"/>
            <a:endCxn id="908" idx="0"/>
          </p:cNvCxnSpPr>
          <p:nvPr/>
        </p:nvCxnSpPr>
        <p:spPr>
          <a:xfrm>
            <a:off x="9586661" y="5513034"/>
            <a:ext cx="854853" cy="1418227"/>
          </a:xfrm>
          <a:prstGeom prst="straightConnector1">
            <a:avLst/>
          </a:prstGeom>
          <a:ln w="38100">
            <a:solidFill>
              <a:srgbClr val="222222"/>
            </a:solidFill>
            <a:miter lim="400000"/>
          </a:ln>
        </p:spPr>
      </p:cxnSp>
      <p:cxnSp>
        <p:nvCxnSpPr>
          <p:cNvPr id="913" name="Connection Line"/>
          <p:cNvCxnSpPr>
            <a:stCxn id="909" idx="0"/>
            <a:endCxn id="904" idx="0"/>
          </p:cNvCxnSpPr>
          <p:nvPr/>
        </p:nvCxnSpPr>
        <p:spPr>
          <a:xfrm>
            <a:off x="3439861" y="5513034"/>
            <a:ext cx="854852" cy="1418227"/>
          </a:xfrm>
          <a:prstGeom prst="straightConnector1">
            <a:avLst/>
          </a:prstGeom>
          <a:ln w="63500">
            <a:solidFill>
              <a:srgbClr val="838787"/>
            </a:solidFill>
            <a:miter lim="400000"/>
          </a:ln>
        </p:spPr>
      </p:cxnSp>
      <p:cxnSp>
        <p:nvCxnSpPr>
          <p:cNvPr id="914" name="Connection Line"/>
          <p:cNvCxnSpPr>
            <a:stCxn id="903" idx="0"/>
            <a:endCxn id="909" idx="0"/>
          </p:cNvCxnSpPr>
          <p:nvPr/>
        </p:nvCxnSpPr>
        <p:spPr>
          <a:xfrm flipV="1">
            <a:off x="2585009" y="5513034"/>
            <a:ext cx="854853" cy="1418227"/>
          </a:xfrm>
          <a:prstGeom prst="straightConnector1">
            <a:avLst/>
          </a:prstGeom>
          <a:ln w="63500">
            <a:solidFill>
              <a:srgbClr val="838787"/>
            </a:solidFill>
            <a:miter lim="400000"/>
          </a:ln>
        </p:spPr>
      </p:cxnSp>
      <p:cxnSp>
        <p:nvCxnSpPr>
          <p:cNvPr id="915" name="Connection Line"/>
          <p:cNvCxnSpPr>
            <a:stCxn id="907" idx="0"/>
            <a:endCxn id="911" idx="0"/>
          </p:cNvCxnSpPr>
          <p:nvPr/>
        </p:nvCxnSpPr>
        <p:spPr>
          <a:xfrm flipV="1">
            <a:off x="8731810" y="5513034"/>
            <a:ext cx="854852" cy="1418227"/>
          </a:xfrm>
          <a:prstGeom prst="straightConnector1">
            <a:avLst/>
          </a:prstGeom>
          <a:ln w="38100">
            <a:solidFill>
              <a:srgbClr val="222222"/>
            </a:solidFill>
            <a:miter lim="400000"/>
          </a:ln>
        </p:spPr>
      </p:cxnSp>
      <p:cxnSp>
        <p:nvCxnSpPr>
          <p:cNvPr id="916" name="Connection Line"/>
          <p:cNvCxnSpPr>
            <a:stCxn id="910" idx="0"/>
            <a:endCxn id="906" idx="0"/>
          </p:cNvCxnSpPr>
          <p:nvPr/>
        </p:nvCxnSpPr>
        <p:spPr>
          <a:xfrm>
            <a:off x="6513261" y="5513034"/>
            <a:ext cx="854853" cy="1418227"/>
          </a:xfrm>
          <a:prstGeom prst="straightConnector1">
            <a:avLst/>
          </a:prstGeom>
          <a:ln w="38100">
            <a:solidFill>
              <a:srgbClr val="222222"/>
            </a:solidFill>
            <a:miter lim="400000"/>
          </a:ln>
        </p:spPr>
      </p:cxnSp>
      <p:cxnSp>
        <p:nvCxnSpPr>
          <p:cNvPr id="917" name="Connection Line"/>
          <p:cNvCxnSpPr>
            <a:stCxn id="905" idx="0"/>
            <a:endCxn id="910" idx="0"/>
          </p:cNvCxnSpPr>
          <p:nvPr/>
        </p:nvCxnSpPr>
        <p:spPr>
          <a:xfrm flipV="1">
            <a:off x="5658410" y="5513034"/>
            <a:ext cx="854852" cy="1418227"/>
          </a:xfrm>
          <a:prstGeom prst="straightConnector1">
            <a:avLst/>
          </a:prstGeom>
          <a:ln w="38100">
            <a:solidFill>
              <a:srgbClr val="838787"/>
            </a:solidFill>
            <a:miter lim="400000"/>
          </a:ln>
        </p:spPr>
      </p:cxnSp>
      <p:sp>
        <p:nvSpPr>
          <p:cNvPr id="918" name="3"/>
          <p:cNvSpPr txBox="1"/>
          <p:nvPr/>
        </p:nvSpPr>
        <p:spPr>
          <a:xfrm>
            <a:off x="3266429" y="5119598"/>
            <a:ext cx="24658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919" name="?"/>
          <p:cNvSpPr txBox="1"/>
          <p:nvPr/>
        </p:nvSpPr>
        <p:spPr>
          <a:xfrm>
            <a:off x="6339830" y="5119598"/>
            <a:ext cx="24587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a:t>
            </a:r>
          </a:p>
        </p:txBody>
      </p:sp>
      <p:sp>
        <p:nvSpPr>
          <p:cNvPr id="920" name="?"/>
          <p:cNvSpPr txBox="1"/>
          <p:nvPr/>
        </p:nvSpPr>
        <p:spPr>
          <a:xfrm>
            <a:off x="9413230" y="5119598"/>
            <a:ext cx="24587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a:t>
            </a:r>
          </a:p>
        </p:txBody>
      </p:sp>
      <p:sp>
        <p:nvSpPr>
          <p:cNvPr id="921" name="12"/>
          <p:cNvSpPr/>
          <p:nvPr/>
        </p:nvSpPr>
        <p:spPr>
          <a:xfrm>
            <a:off x="307791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922" name="4"/>
          <p:cNvSpPr/>
          <p:nvPr/>
        </p:nvSpPr>
        <p:spPr>
          <a:xfrm>
            <a:off x="61513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923" name="5"/>
          <p:cNvSpPr/>
          <p:nvPr/>
        </p:nvSpPr>
        <p:spPr>
          <a:xfrm>
            <a:off x="92247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cxnSp>
        <p:nvCxnSpPr>
          <p:cNvPr id="924" name="Connection Line"/>
          <p:cNvCxnSpPr>
            <a:stCxn id="922" idx="0"/>
            <a:endCxn id="910" idx="0"/>
          </p:cNvCxnSpPr>
          <p:nvPr/>
        </p:nvCxnSpPr>
        <p:spPr>
          <a:xfrm flipV="1">
            <a:off x="6513261" y="5513034"/>
            <a:ext cx="1" cy="1418227"/>
          </a:xfrm>
          <a:prstGeom prst="straightConnector1">
            <a:avLst/>
          </a:prstGeom>
          <a:ln w="38100">
            <a:solidFill>
              <a:srgbClr val="222222"/>
            </a:solidFill>
            <a:miter lim="400000"/>
          </a:ln>
        </p:spPr>
      </p:cxnSp>
      <p:cxnSp>
        <p:nvCxnSpPr>
          <p:cNvPr id="925" name="Connection Line"/>
          <p:cNvCxnSpPr>
            <a:stCxn id="923" idx="0"/>
            <a:endCxn id="911" idx="0"/>
          </p:cNvCxnSpPr>
          <p:nvPr/>
        </p:nvCxnSpPr>
        <p:spPr>
          <a:xfrm flipV="1">
            <a:off x="9586661" y="5513034"/>
            <a:ext cx="1" cy="1418227"/>
          </a:xfrm>
          <a:prstGeom prst="straightConnector1">
            <a:avLst/>
          </a:prstGeom>
          <a:ln w="38100">
            <a:solidFill>
              <a:srgbClr val="222222"/>
            </a:solidFill>
            <a:miter lim="400000"/>
          </a:ln>
        </p:spPr>
      </p:cxnSp>
      <p:cxnSp>
        <p:nvCxnSpPr>
          <p:cNvPr id="926" name="Connection Line"/>
          <p:cNvCxnSpPr>
            <a:stCxn id="921" idx="0"/>
            <a:endCxn id="909" idx="0"/>
          </p:cNvCxnSpPr>
          <p:nvPr/>
        </p:nvCxnSpPr>
        <p:spPr>
          <a:xfrm flipV="1">
            <a:off x="3439860" y="5513034"/>
            <a:ext cx="2" cy="1418227"/>
          </a:xfrm>
          <a:prstGeom prst="straightConnector1">
            <a:avLst/>
          </a:prstGeom>
          <a:ln w="63500">
            <a:solidFill>
              <a:srgbClr val="838787"/>
            </a:solidFill>
            <a:miter lim="400000"/>
          </a:ln>
        </p:spPr>
      </p:cxn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poda"/>
          <p:cNvSpPr txBox="1"/>
          <p:nvPr>
            <p:ph type="title"/>
          </p:nvPr>
        </p:nvSpPr>
        <p:spPr>
          <a:prstGeom prst="rect">
            <a:avLst/>
          </a:prstGeom>
        </p:spPr>
        <p:txBody>
          <a:bodyPr/>
          <a:lstStyle>
            <a:lvl1pPr defTabSz="467359">
              <a:spcBef>
                <a:spcPts val="2200"/>
              </a:spcBef>
              <a:defRPr sz="4800"/>
            </a:lvl1pPr>
          </a:lstStyle>
          <a:p>
            <a:pPr/>
            <a:r>
              <a:t>poda</a:t>
            </a:r>
          </a:p>
        </p:txBody>
      </p:sp>
      <p:cxnSp>
        <p:nvCxnSpPr>
          <p:cNvPr id="929" name="Connection Line"/>
          <p:cNvCxnSpPr>
            <a:stCxn id="932" idx="0"/>
            <a:endCxn id="940" idx="0"/>
          </p:cNvCxnSpPr>
          <p:nvPr/>
        </p:nvCxnSpPr>
        <p:spPr>
          <a:xfrm>
            <a:off x="6513261" y="3006960"/>
            <a:ext cx="1" cy="2506075"/>
          </a:xfrm>
          <a:prstGeom prst="straightConnector1">
            <a:avLst/>
          </a:prstGeom>
          <a:ln w="63500">
            <a:solidFill>
              <a:srgbClr val="222222"/>
            </a:solidFill>
            <a:miter lim="400000"/>
          </a:ln>
        </p:spPr>
      </p:cxnSp>
      <p:cxnSp>
        <p:nvCxnSpPr>
          <p:cNvPr id="930" name="Connection Line"/>
          <p:cNvCxnSpPr>
            <a:stCxn id="939" idx="0"/>
            <a:endCxn id="932" idx="0"/>
          </p:cNvCxnSpPr>
          <p:nvPr/>
        </p:nvCxnSpPr>
        <p:spPr>
          <a:xfrm flipV="1">
            <a:off x="3439861" y="3006960"/>
            <a:ext cx="3073401" cy="2506075"/>
          </a:xfrm>
          <a:prstGeom prst="straightConnector1">
            <a:avLst/>
          </a:prstGeom>
          <a:ln w="63500">
            <a:solidFill>
              <a:srgbClr val="838787"/>
            </a:solidFill>
            <a:miter lim="400000"/>
          </a:ln>
        </p:spPr>
      </p:cxnSp>
      <p:cxnSp>
        <p:nvCxnSpPr>
          <p:cNvPr id="931" name="Connection Line"/>
          <p:cNvCxnSpPr>
            <a:stCxn id="932" idx="0"/>
            <a:endCxn id="941" idx="0"/>
          </p:cNvCxnSpPr>
          <p:nvPr/>
        </p:nvCxnSpPr>
        <p:spPr>
          <a:xfrm>
            <a:off x="6513261" y="3006960"/>
            <a:ext cx="3073401" cy="2506075"/>
          </a:xfrm>
          <a:prstGeom prst="straightConnector1">
            <a:avLst/>
          </a:prstGeom>
          <a:ln w="38100">
            <a:solidFill>
              <a:srgbClr val="222222"/>
            </a:solidFill>
            <a:miter lim="400000"/>
          </a:ln>
        </p:spPr>
      </p:cxnSp>
      <p:sp>
        <p:nvSpPr>
          <p:cNvPr id="932" name="≥3"/>
          <p:cNvSpPr/>
          <p:nvPr/>
        </p:nvSpPr>
        <p:spPr>
          <a:xfrm>
            <a:off x="5966690" y="2460389"/>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933" name="3"/>
          <p:cNvSpPr/>
          <p:nvPr/>
        </p:nvSpPr>
        <p:spPr>
          <a:xfrm>
            <a:off x="222305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934" name="8"/>
          <p:cNvSpPr/>
          <p:nvPr/>
        </p:nvSpPr>
        <p:spPr>
          <a:xfrm>
            <a:off x="3932762"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935" name="2"/>
          <p:cNvSpPr/>
          <p:nvPr/>
        </p:nvSpPr>
        <p:spPr>
          <a:xfrm>
            <a:off x="529646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936" name="6"/>
          <p:cNvSpPr/>
          <p:nvPr/>
        </p:nvSpPr>
        <p:spPr>
          <a:xfrm>
            <a:off x="70061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937" name="14"/>
          <p:cNvSpPr/>
          <p:nvPr/>
        </p:nvSpPr>
        <p:spPr>
          <a:xfrm>
            <a:off x="8369860"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938" name="2"/>
          <p:cNvSpPr/>
          <p:nvPr/>
        </p:nvSpPr>
        <p:spPr>
          <a:xfrm>
            <a:off x="100795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939" name="Triangle"/>
          <p:cNvSpPr/>
          <p:nvPr/>
        </p:nvSpPr>
        <p:spPr>
          <a:xfrm rot="10800000">
            <a:off x="2893289" y="49664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940" name="Triangle"/>
          <p:cNvSpPr/>
          <p:nvPr/>
        </p:nvSpPr>
        <p:spPr>
          <a:xfrm rot="10800000">
            <a:off x="59666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941" name="Triangle"/>
          <p:cNvSpPr/>
          <p:nvPr/>
        </p:nvSpPr>
        <p:spPr>
          <a:xfrm rot="10800000">
            <a:off x="90400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alpha val="3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942" name="Connection Line"/>
          <p:cNvCxnSpPr>
            <a:stCxn id="941" idx="0"/>
            <a:endCxn id="938" idx="0"/>
          </p:cNvCxnSpPr>
          <p:nvPr/>
        </p:nvCxnSpPr>
        <p:spPr>
          <a:xfrm>
            <a:off x="9586661" y="5513034"/>
            <a:ext cx="854853" cy="1418227"/>
          </a:xfrm>
          <a:prstGeom prst="straightConnector1">
            <a:avLst/>
          </a:prstGeom>
          <a:ln w="38100">
            <a:solidFill>
              <a:srgbClr val="222222"/>
            </a:solidFill>
            <a:miter lim="400000"/>
          </a:ln>
        </p:spPr>
      </p:cxnSp>
      <p:cxnSp>
        <p:nvCxnSpPr>
          <p:cNvPr id="943" name="Connection Line"/>
          <p:cNvCxnSpPr>
            <a:stCxn id="939" idx="0"/>
            <a:endCxn id="934" idx="0"/>
          </p:cNvCxnSpPr>
          <p:nvPr/>
        </p:nvCxnSpPr>
        <p:spPr>
          <a:xfrm>
            <a:off x="3439861" y="5513034"/>
            <a:ext cx="854852" cy="1418227"/>
          </a:xfrm>
          <a:prstGeom prst="straightConnector1">
            <a:avLst/>
          </a:prstGeom>
          <a:ln w="63500">
            <a:solidFill>
              <a:srgbClr val="838787"/>
            </a:solidFill>
            <a:miter lim="400000"/>
          </a:ln>
        </p:spPr>
      </p:cxnSp>
      <p:cxnSp>
        <p:nvCxnSpPr>
          <p:cNvPr id="944" name="Connection Line"/>
          <p:cNvCxnSpPr>
            <a:stCxn id="933" idx="0"/>
            <a:endCxn id="939" idx="0"/>
          </p:cNvCxnSpPr>
          <p:nvPr/>
        </p:nvCxnSpPr>
        <p:spPr>
          <a:xfrm flipV="1">
            <a:off x="2585009" y="5513034"/>
            <a:ext cx="854853" cy="1418227"/>
          </a:xfrm>
          <a:prstGeom prst="straightConnector1">
            <a:avLst/>
          </a:prstGeom>
          <a:ln w="63500">
            <a:solidFill>
              <a:srgbClr val="838787"/>
            </a:solidFill>
            <a:miter lim="400000"/>
          </a:ln>
        </p:spPr>
      </p:cxnSp>
      <p:cxnSp>
        <p:nvCxnSpPr>
          <p:cNvPr id="945" name="Connection Line"/>
          <p:cNvCxnSpPr>
            <a:stCxn id="937" idx="0"/>
            <a:endCxn id="941" idx="0"/>
          </p:cNvCxnSpPr>
          <p:nvPr/>
        </p:nvCxnSpPr>
        <p:spPr>
          <a:xfrm flipV="1">
            <a:off x="8731810" y="5513034"/>
            <a:ext cx="854852" cy="1418227"/>
          </a:xfrm>
          <a:prstGeom prst="straightConnector1">
            <a:avLst/>
          </a:prstGeom>
          <a:ln w="38100">
            <a:solidFill>
              <a:srgbClr val="222222"/>
            </a:solidFill>
            <a:miter lim="400000"/>
          </a:ln>
        </p:spPr>
      </p:cxnSp>
      <p:cxnSp>
        <p:nvCxnSpPr>
          <p:cNvPr id="946" name="Connection Line"/>
          <p:cNvCxnSpPr>
            <a:stCxn id="940" idx="0"/>
            <a:endCxn id="936" idx="0"/>
          </p:cNvCxnSpPr>
          <p:nvPr/>
        </p:nvCxnSpPr>
        <p:spPr>
          <a:xfrm>
            <a:off x="6513261" y="5513034"/>
            <a:ext cx="854853" cy="1418227"/>
          </a:xfrm>
          <a:prstGeom prst="straightConnector1">
            <a:avLst/>
          </a:prstGeom>
          <a:ln w="38100">
            <a:solidFill>
              <a:srgbClr val="222222"/>
            </a:solidFill>
            <a:miter lim="400000"/>
          </a:ln>
        </p:spPr>
      </p:cxnSp>
      <p:cxnSp>
        <p:nvCxnSpPr>
          <p:cNvPr id="947" name="Connection Line"/>
          <p:cNvCxnSpPr>
            <a:stCxn id="935" idx="0"/>
            <a:endCxn id="940" idx="0"/>
          </p:cNvCxnSpPr>
          <p:nvPr/>
        </p:nvCxnSpPr>
        <p:spPr>
          <a:xfrm flipV="1">
            <a:off x="5658410" y="5513034"/>
            <a:ext cx="854852" cy="1418227"/>
          </a:xfrm>
          <a:prstGeom prst="straightConnector1">
            <a:avLst/>
          </a:prstGeom>
          <a:ln w="63500">
            <a:solidFill>
              <a:srgbClr val="222222"/>
            </a:solidFill>
            <a:miter lim="400000"/>
          </a:ln>
        </p:spPr>
      </p:cxnSp>
      <p:sp>
        <p:nvSpPr>
          <p:cNvPr id="948" name="3"/>
          <p:cNvSpPr txBox="1"/>
          <p:nvPr/>
        </p:nvSpPr>
        <p:spPr>
          <a:xfrm>
            <a:off x="3266429" y="5119598"/>
            <a:ext cx="24658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949" name="≤2"/>
          <p:cNvSpPr txBox="1"/>
          <p:nvPr/>
        </p:nvSpPr>
        <p:spPr>
          <a:xfrm>
            <a:off x="6339830" y="5119598"/>
            <a:ext cx="389179"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950" name="?"/>
          <p:cNvSpPr txBox="1"/>
          <p:nvPr/>
        </p:nvSpPr>
        <p:spPr>
          <a:xfrm>
            <a:off x="9413230" y="5119598"/>
            <a:ext cx="24587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a:t>
            </a:r>
          </a:p>
        </p:txBody>
      </p:sp>
      <p:sp>
        <p:nvSpPr>
          <p:cNvPr id="951" name="12"/>
          <p:cNvSpPr/>
          <p:nvPr/>
        </p:nvSpPr>
        <p:spPr>
          <a:xfrm>
            <a:off x="307791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952" name="4"/>
          <p:cNvSpPr/>
          <p:nvPr/>
        </p:nvSpPr>
        <p:spPr>
          <a:xfrm>
            <a:off x="61513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953" name="5"/>
          <p:cNvSpPr/>
          <p:nvPr/>
        </p:nvSpPr>
        <p:spPr>
          <a:xfrm>
            <a:off x="92247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cxnSp>
        <p:nvCxnSpPr>
          <p:cNvPr id="954" name="Connection Line"/>
          <p:cNvCxnSpPr>
            <a:stCxn id="952" idx="0"/>
            <a:endCxn id="940" idx="0"/>
          </p:cNvCxnSpPr>
          <p:nvPr/>
        </p:nvCxnSpPr>
        <p:spPr>
          <a:xfrm flipV="1">
            <a:off x="6513261" y="5513034"/>
            <a:ext cx="1" cy="1418227"/>
          </a:xfrm>
          <a:prstGeom prst="straightConnector1">
            <a:avLst/>
          </a:prstGeom>
          <a:ln w="38100">
            <a:solidFill>
              <a:srgbClr val="222222"/>
            </a:solidFill>
            <a:miter lim="400000"/>
          </a:ln>
        </p:spPr>
      </p:cxnSp>
      <p:cxnSp>
        <p:nvCxnSpPr>
          <p:cNvPr id="955" name="Connection Line"/>
          <p:cNvCxnSpPr>
            <a:stCxn id="953" idx="0"/>
            <a:endCxn id="941" idx="0"/>
          </p:cNvCxnSpPr>
          <p:nvPr/>
        </p:nvCxnSpPr>
        <p:spPr>
          <a:xfrm flipV="1">
            <a:off x="9586661" y="5513034"/>
            <a:ext cx="1" cy="1418227"/>
          </a:xfrm>
          <a:prstGeom prst="straightConnector1">
            <a:avLst/>
          </a:prstGeom>
          <a:ln w="38100">
            <a:solidFill>
              <a:srgbClr val="222222"/>
            </a:solidFill>
            <a:miter lim="400000"/>
          </a:ln>
        </p:spPr>
      </p:cxnSp>
      <p:cxnSp>
        <p:nvCxnSpPr>
          <p:cNvPr id="956" name="Connection Line"/>
          <p:cNvCxnSpPr>
            <a:stCxn id="951" idx="0"/>
            <a:endCxn id="939" idx="0"/>
          </p:cNvCxnSpPr>
          <p:nvPr/>
        </p:nvCxnSpPr>
        <p:spPr>
          <a:xfrm flipV="1">
            <a:off x="3439860" y="5513034"/>
            <a:ext cx="2" cy="1418227"/>
          </a:xfrm>
          <a:prstGeom prst="straightConnector1">
            <a:avLst/>
          </a:prstGeom>
          <a:ln w="63500">
            <a:solidFill>
              <a:srgbClr val="838787"/>
            </a:solidFill>
            <a:miter lim="400000"/>
          </a:ln>
        </p:spPr>
      </p:cxn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8" name="poda"/>
          <p:cNvSpPr txBox="1"/>
          <p:nvPr>
            <p:ph type="title"/>
          </p:nvPr>
        </p:nvSpPr>
        <p:spPr>
          <a:prstGeom prst="rect">
            <a:avLst/>
          </a:prstGeom>
        </p:spPr>
        <p:txBody>
          <a:bodyPr/>
          <a:lstStyle>
            <a:lvl1pPr defTabSz="467359">
              <a:spcBef>
                <a:spcPts val="2200"/>
              </a:spcBef>
              <a:defRPr sz="4800"/>
            </a:lvl1pPr>
          </a:lstStyle>
          <a:p>
            <a:pPr/>
            <a:r>
              <a:t>poda</a:t>
            </a:r>
          </a:p>
        </p:txBody>
      </p:sp>
      <p:cxnSp>
        <p:nvCxnSpPr>
          <p:cNvPr id="959" name="Connection Line"/>
          <p:cNvCxnSpPr>
            <a:stCxn id="962" idx="0"/>
            <a:endCxn id="970" idx="0"/>
          </p:cNvCxnSpPr>
          <p:nvPr/>
        </p:nvCxnSpPr>
        <p:spPr>
          <a:xfrm>
            <a:off x="6513261" y="3006960"/>
            <a:ext cx="1" cy="2506075"/>
          </a:xfrm>
          <a:prstGeom prst="straightConnector1">
            <a:avLst/>
          </a:prstGeom>
          <a:ln w="63500">
            <a:solidFill>
              <a:srgbClr val="222222"/>
            </a:solidFill>
            <a:miter lim="400000"/>
          </a:ln>
        </p:spPr>
      </p:cxnSp>
      <p:cxnSp>
        <p:nvCxnSpPr>
          <p:cNvPr id="960" name="Connection Line"/>
          <p:cNvCxnSpPr>
            <a:stCxn id="969" idx="0"/>
            <a:endCxn id="962" idx="0"/>
          </p:cNvCxnSpPr>
          <p:nvPr/>
        </p:nvCxnSpPr>
        <p:spPr>
          <a:xfrm flipV="1">
            <a:off x="3439861" y="3006960"/>
            <a:ext cx="3073401" cy="2506075"/>
          </a:xfrm>
          <a:prstGeom prst="straightConnector1">
            <a:avLst/>
          </a:prstGeom>
          <a:ln w="63500">
            <a:solidFill>
              <a:srgbClr val="838787"/>
            </a:solidFill>
            <a:miter lim="400000"/>
          </a:ln>
        </p:spPr>
      </p:cxnSp>
      <p:cxnSp>
        <p:nvCxnSpPr>
          <p:cNvPr id="961" name="Connection Line"/>
          <p:cNvCxnSpPr>
            <a:stCxn id="962" idx="0"/>
            <a:endCxn id="971" idx="0"/>
          </p:cNvCxnSpPr>
          <p:nvPr/>
        </p:nvCxnSpPr>
        <p:spPr>
          <a:xfrm>
            <a:off x="6513261" y="3006960"/>
            <a:ext cx="3073401" cy="2506075"/>
          </a:xfrm>
          <a:prstGeom prst="straightConnector1">
            <a:avLst/>
          </a:prstGeom>
          <a:ln w="38100">
            <a:solidFill>
              <a:srgbClr val="222222"/>
            </a:solidFill>
            <a:miter lim="400000"/>
          </a:ln>
        </p:spPr>
      </p:cxnSp>
      <p:sp>
        <p:nvSpPr>
          <p:cNvPr id="962" name="≥3"/>
          <p:cNvSpPr/>
          <p:nvPr/>
        </p:nvSpPr>
        <p:spPr>
          <a:xfrm>
            <a:off x="5966690" y="2460389"/>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963" name="3"/>
          <p:cNvSpPr/>
          <p:nvPr/>
        </p:nvSpPr>
        <p:spPr>
          <a:xfrm>
            <a:off x="222305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964" name="8"/>
          <p:cNvSpPr/>
          <p:nvPr/>
        </p:nvSpPr>
        <p:spPr>
          <a:xfrm>
            <a:off x="3932762"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965" name="2"/>
          <p:cNvSpPr/>
          <p:nvPr/>
        </p:nvSpPr>
        <p:spPr>
          <a:xfrm>
            <a:off x="529646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966" name="6"/>
          <p:cNvSpPr/>
          <p:nvPr/>
        </p:nvSpPr>
        <p:spPr>
          <a:xfrm>
            <a:off x="70061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967" name="14"/>
          <p:cNvSpPr/>
          <p:nvPr/>
        </p:nvSpPr>
        <p:spPr>
          <a:xfrm>
            <a:off x="8369860"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968" name="2"/>
          <p:cNvSpPr/>
          <p:nvPr/>
        </p:nvSpPr>
        <p:spPr>
          <a:xfrm>
            <a:off x="100795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969" name="Triangle"/>
          <p:cNvSpPr/>
          <p:nvPr/>
        </p:nvSpPr>
        <p:spPr>
          <a:xfrm rot="10800000">
            <a:off x="2893289" y="49664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970" name="Triangle"/>
          <p:cNvSpPr/>
          <p:nvPr/>
        </p:nvSpPr>
        <p:spPr>
          <a:xfrm rot="10800000">
            <a:off x="59666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971" name="Triangle"/>
          <p:cNvSpPr/>
          <p:nvPr/>
        </p:nvSpPr>
        <p:spPr>
          <a:xfrm rot="10800000">
            <a:off x="90400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alpha val="3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972" name="Connection Line"/>
          <p:cNvCxnSpPr>
            <a:stCxn id="971" idx="0"/>
            <a:endCxn id="968" idx="0"/>
          </p:cNvCxnSpPr>
          <p:nvPr/>
        </p:nvCxnSpPr>
        <p:spPr>
          <a:xfrm>
            <a:off x="9586661" y="5513034"/>
            <a:ext cx="854853" cy="1418227"/>
          </a:xfrm>
          <a:prstGeom prst="straightConnector1">
            <a:avLst/>
          </a:prstGeom>
          <a:ln w="38100">
            <a:solidFill>
              <a:srgbClr val="222222"/>
            </a:solidFill>
            <a:miter lim="400000"/>
          </a:ln>
        </p:spPr>
      </p:cxnSp>
      <p:cxnSp>
        <p:nvCxnSpPr>
          <p:cNvPr id="973" name="Connection Line"/>
          <p:cNvCxnSpPr>
            <a:stCxn id="969" idx="0"/>
            <a:endCxn id="964" idx="0"/>
          </p:cNvCxnSpPr>
          <p:nvPr/>
        </p:nvCxnSpPr>
        <p:spPr>
          <a:xfrm>
            <a:off x="3439861" y="5513034"/>
            <a:ext cx="854852" cy="1418227"/>
          </a:xfrm>
          <a:prstGeom prst="straightConnector1">
            <a:avLst/>
          </a:prstGeom>
          <a:ln w="63500">
            <a:solidFill>
              <a:srgbClr val="838787"/>
            </a:solidFill>
            <a:miter lim="400000"/>
          </a:ln>
        </p:spPr>
      </p:cxnSp>
      <p:cxnSp>
        <p:nvCxnSpPr>
          <p:cNvPr id="974" name="Connection Line"/>
          <p:cNvCxnSpPr>
            <a:stCxn id="963" idx="0"/>
            <a:endCxn id="969" idx="0"/>
          </p:cNvCxnSpPr>
          <p:nvPr/>
        </p:nvCxnSpPr>
        <p:spPr>
          <a:xfrm flipV="1">
            <a:off x="2585009" y="5513034"/>
            <a:ext cx="854853" cy="1418227"/>
          </a:xfrm>
          <a:prstGeom prst="straightConnector1">
            <a:avLst/>
          </a:prstGeom>
          <a:ln w="63500">
            <a:solidFill>
              <a:srgbClr val="838787"/>
            </a:solidFill>
            <a:miter lim="400000"/>
          </a:ln>
        </p:spPr>
      </p:cxnSp>
      <p:cxnSp>
        <p:nvCxnSpPr>
          <p:cNvPr id="975" name="Connection Line"/>
          <p:cNvCxnSpPr>
            <a:stCxn id="967" idx="0"/>
            <a:endCxn id="971" idx="0"/>
          </p:cNvCxnSpPr>
          <p:nvPr/>
        </p:nvCxnSpPr>
        <p:spPr>
          <a:xfrm flipV="1">
            <a:off x="8731810" y="5513034"/>
            <a:ext cx="854852" cy="1418227"/>
          </a:xfrm>
          <a:prstGeom prst="straightConnector1">
            <a:avLst/>
          </a:prstGeom>
          <a:ln w="38100">
            <a:solidFill>
              <a:srgbClr val="222222"/>
            </a:solidFill>
            <a:miter lim="400000"/>
          </a:ln>
        </p:spPr>
      </p:cxnSp>
      <p:cxnSp>
        <p:nvCxnSpPr>
          <p:cNvPr id="976" name="Connection Line"/>
          <p:cNvCxnSpPr>
            <a:stCxn id="970" idx="0"/>
            <a:endCxn id="966" idx="0"/>
          </p:cNvCxnSpPr>
          <p:nvPr/>
        </p:nvCxnSpPr>
        <p:spPr>
          <a:xfrm>
            <a:off x="6513261" y="5513034"/>
            <a:ext cx="854853" cy="1418227"/>
          </a:xfrm>
          <a:prstGeom prst="straightConnector1">
            <a:avLst/>
          </a:prstGeom>
          <a:ln w="38100">
            <a:solidFill>
              <a:srgbClr val="222222"/>
            </a:solidFill>
            <a:miter lim="400000"/>
          </a:ln>
        </p:spPr>
      </p:cxnSp>
      <p:cxnSp>
        <p:nvCxnSpPr>
          <p:cNvPr id="977" name="Connection Line"/>
          <p:cNvCxnSpPr>
            <a:stCxn id="965" idx="0"/>
            <a:endCxn id="970" idx="0"/>
          </p:cNvCxnSpPr>
          <p:nvPr/>
        </p:nvCxnSpPr>
        <p:spPr>
          <a:xfrm flipV="1">
            <a:off x="5658410" y="5513034"/>
            <a:ext cx="854852" cy="1418227"/>
          </a:xfrm>
          <a:prstGeom prst="straightConnector1">
            <a:avLst/>
          </a:prstGeom>
          <a:ln w="63500">
            <a:solidFill>
              <a:srgbClr val="838787"/>
            </a:solidFill>
            <a:miter lim="400000"/>
          </a:ln>
        </p:spPr>
      </p:cxnSp>
      <p:sp>
        <p:nvSpPr>
          <p:cNvPr id="978" name="3"/>
          <p:cNvSpPr txBox="1"/>
          <p:nvPr/>
        </p:nvSpPr>
        <p:spPr>
          <a:xfrm>
            <a:off x="3266429" y="5119598"/>
            <a:ext cx="24658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979" name="≤2"/>
          <p:cNvSpPr txBox="1"/>
          <p:nvPr/>
        </p:nvSpPr>
        <p:spPr>
          <a:xfrm>
            <a:off x="6339830" y="5119598"/>
            <a:ext cx="389179"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980" name="?"/>
          <p:cNvSpPr txBox="1"/>
          <p:nvPr/>
        </p:nvSpPr>
        <p:spPr>
          <a:xfrm>
            <a:off x="9413230" y="5119598"/>
            <a:ext cx="24587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a:t>
            </a:r>
          </a:p>
        </p:txBody>
      </p:sp>
      <p:sp>
        <p:nvSpPr>
          <p:cNvPr id="981" name="12"/>
          <p:cNvSpPr/>
          <p:nvPr/>
        </p:nvSpPr>
        <p:spPr>
          <a:xfrm>
            <a:off x="307791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982" name="4"/>
          <p:cNvSpPr/>
          <p:nvPr/>
        </p:nvSpPr>
        <p:spPr>
          <a:xfrm>
            <a:off x="61513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983" name="5"/>
          <p:cNvSpPr/>
          <p:nvPr/>
        </p:nvSpPr>
        <p:spPr>
          <a:xfrm>
            <a:off x="92247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cxnSp>
        <p:nvCxnSpPr>
          <p:cNvPr id="984" name="Connection Line"/>
          <p:cNvCxnSpPr>
            <a:stCxn id="982" idx="0"/>
            <a:endCxn id="970" idx="0"/>
          </p:cNvCxnSpPr>
          <p:nvPr/>
        </p:nvCxnSpPr>
        <p:spPr>
          <a:xfrm flipV="1">
            <a:off x="6513261" y="5513034"/>
            <a:ext cx="1" cy="1418227"/>
          </a:xfrm>
          <a:prstGeom prst="straightConnector1">
            <a:avLst/>
          </a:prstGeom>
          <a:ln w="38100">
            <a:solidFill>
              <a:srgbClr val="222222"/>
            </a:solidFill>
            <a:miter lim="400000"/>
          </a:ln>
        </p:spPr>
      </p:cxnSp>
      <p:cxnSp>
        <p:nvCxnSpPr>
          <p:cNvPr id="985" name="Connection Line"/>
          <p:cNvCxnSpPr>
            <a:stCxn id="983" idx="0"/>
            <a:endCxn id="971" idx="0"/>
          </p:cNvCxnSpPr>
          <p:nvPr/>
        </p:nvCxnSpPr>
        <p:spPr>
          <a:xfrm flipV="1">
            <a:off x="9586661" y="5513034"/>
            <a:ext cx="1" cy="1418227"/>
          </a:xfrm>
          <a:prstGeom prst="straightConnector1">
            <a:avLst/>
          </a:prstGeom>
          <a:ln w="38100">
            <a:solidFill>
              <a:srgbClr val="222222"/>
            </a:solidFill>
            <a:miter lim="400000"/>
          </a:ln>
        </p:spPr>
      </p:cxnSp>
      <p:cxnSp>
        <p:nvCxnSpPr>
          <p:cNvPr id="986" name="Connection Line"/>
          <p:cNvCxnSpPr>
            <a:stCxn id="981" idx="0"/>
            <a:endCxn id="969" idx="0"/>
          </p:cNvCxnSpPr>
          <p:nvPr/>
        </p:nvCxnSpPr>
        <p:spPr>
          <a:xfrm flipV="1">
            <a:off x="3439860" y="5513034"/>
            <a:ext cx="2" cy="1418227"/>
          </a:xfrm>
          <a:prstGeom prst="straightConnector1">
            <a:avLst/>
          </a:prstGeom>
          <a:ln w="63500">
            <a:solidFill>
              <a:srgbClr val="838787"/>
            </a:solidFill>
            <a:miter lim="400000"/>
          </a:ln>
        </p:spPr>
      </p:cxnSp>
      <p:grpSp>
        <p:nvGrpSpPr>
          <p:cNvPr id="989" name="Group"/>
          <p:cNvGrpSpPr/>
          <p:nvPr/>
        </p:nvGrpSpPr>
        <p:grpSpPr>
          <a:xfrm>
            <a:off x="6151311" y="6582781"/>
            <a:ext cx="696960" cy="696960"/>
            <a:chOff x="0" y="0"/>
            <a:chExt cx="696959" cy="696959"/>
          </a:xfrm>
        </p:grpSpPr>
        <p:sp>
          <p:nvSpPr>
            <p:cNvPr id="987" name="Line"/>
            <p:cNvSpPr/>
            <p:nvPr/>
          </p:nvSpPr>
          <p:spPr>
            <a:xfrm flipV="1">
              <a:off x="3318" y="3317"/>
              <a:ext cx="690325" cy="690325"/>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sp>
          <p:nvSpPr>
            <p:cNvPr id="988" name="Line"/>
            <p:cNvSpPr/>
            <p:nvPr/>
          </p:nvSpPr>
          <p:spPr>
            <a:xfrm flipH="1" flipV="1">
              <a:off x="0" y="0"/>
              <a:ext cx="696960" cy="696960"/>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grpSp>
        <p:nvGrpSpPr>
          <p:cNvPr id="992" name="Group"/>
          <p:cNvGrpSpPr/>
          <p:nvPr/>
        </p:nvGrpSpPr>
        <p:grpSpPr>
          <a:xfrm>
            <a:off x="6979222" y="6582781"/>
            <a:ext cx="696960" cy="696960"/>
            <a:chOff x="0" y="0"/>
            <a:chExt cx="696959" cy="696959"/>
          </a:xfrm>
        </p:grpSpPr>
        <p:sp>
          <p:nvSpPr>
            <p:cNvPr id="990" name="Line"/>
            <p:cNvSpPr/>
            <p:nvPr/>
          </p:nvSpPr>
          <p:spPr>
            <a:xfrm flipV="1">
              <a:off x="3318" y="3317"/>
              <a:ext cx="690325" cy="690325"/>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sp>
          <p:nvSpPr>
            <p:cNvPr id="991" name="Line"/>
            <p:cNvSpPr/>
            <p:nvPr/>
          </p:nvSpPr>
          <p:spPr>
            <a:xfrm flipH="1" flipV="1">
              <a:off x="0" y="0"/>
              <a:ext cx="696960" cy="696960"/>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4" name="poda"/>
          <p:cNvSpPr txBox="1"/>
          <p:nvPr>
            <p:ph type="title"/>
          </p:nvPr>
        </p:nvSpPr>
        <p:spPr>
          <a:prstGeom prst="rect">
            <a:avLst/>
          </a:prstGeom>
        </p:spPr>
        <p:txBody>
          <a:bodyPr/>
          <a:lstStyle>
            <a:lvl1pPr defTabSz="467359">
              <a:spcBef>
                <a:spcPts val="2200"/>
              </a:spcBef>
              <a:defRPr sz="4800"/>
            </a:lvl1pPr>
          </a:lstStyle>
          <a:p>
            <a:pPr/>
            <a:r>
              <a:t>poda</a:t>
            </a:r>
          </a:p>
        </p:txBody>
      </p:sp>
      <p:cxnSp>
        <p:nvCxnSpPr>
          <p:cNvPr id="995" name="Connection Line"/>
          <p:cNvCxnSpPr>
            <a:stCxn id="998" idx="0"/>
            <a:endCxn id="1006" idx="0"/>
          </p:cNvCxnSpPr>
          <p:nvPr/>
        </p:nvCxnSpPr>
        <p:spPr>
          <a:xfrm>
            <a:off x="6513261" y="3006960"/>
            <a:ext cx="1" cy="2506075"/>
          </a:xfrm>
          <a:prstGeom prst="straightConnector1">
            <a:avLst/>
          </a:prstGeom>
          <a:ln w="63500">
            <a:solidFill>
              <a:srgbClr val="838787"/>
            </a:solidFill>
            <a:miter lim="400000"/>
          </a:ln>
        </p:spPr>
      </p:cxnSp>
      <p:cxnSp>
        <p:nvCxnSpPr>
          <p:cNvPr id="996" name="Connection Line"/>
          <p:cNvCxnSpPr>
            <a:stCxn id="1005" idx="0"/>
            <a:endCxn id="998" idx="0"/>
          </p:cNvCxnSpPr>
          <p:nvPr/>
        </p:nvCxnSpPr>
        <p:spPr>
          <a:xfrm flipV="1">
            <a:off x="3439861" y="3006960"/>
            <a:ext cx="3073401" cy="2506075"/>
          </a:xfrm>
          <a:prstGeom prst="straightConnector1">
            <a:avLst/>
          </a:prstGeom>
          <a:ln w="63500">
            <a:solidFill>
              <a:srgbClr val="838787"/>
            </a:solidFill>
            <a:miter lim="400000"/>
          </a:ln>
        </p:spPr>
      </p:cxnSp>
      <p:cxnSp>
        <p:nvCxnSpPr>
          <p:cNvPr id="997" name="Connection Line"/>
          <p:cNvCxnSpPr>
            <a:stCxn id="998" idx="0"/>
            <a:endCxn id="1007" idx="0"/>
          </p:cNvCxnSpPr>
          <p:nvPr/>
        </p:nvCxnSpPr>
        <p:spPr>
          <a:xfrm>
            <a:off x="6513261" y="3006960"/>
            <a:ext cx="3073401" cy="2506075"/>
          </a:xfrm>
          <a:prstGeom prst="straightConnector1">
            <a:avLst/>
          </a:prstGeom>
          <a:ln w="63500">
            <a:solidFill>
              <a:srgbClr val="222222"/>
            </a:solidFill>
            <a:miter lim="400000"/>
          </a:ln>
        </p:spPr>
      </p:cxnSp>
      <p:sp>
        <p:nvSpPr>
          <p:cNvPr id="998" name="≥3"/>
          <p:cNvSpPr/>
          <p:nvPr/>
        </p:nvSpPr>
        <p:spPr>
          <a:xfrm>
            <a:off x="5966690" y="2460389"/>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999" name="3"/>
          <p:cNvSpPr/>
          <p:nvPr/>
        </p:nvSpPr>
        <p:spPr>
          <a:xfrm>
            <a:off x="222305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000" name="8"/>
          <p:cNvSpPr/>
          <p:nvPr/>
        </p:nvSpPr>
        <p:spPr>
          <a:xfrm>
            <a:off x="3932762"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1001" name="2"/>
          <p:cNvSpPr/>
          <p:nvPr/>
        </p:nvSpPr>
        <p:spPr>
          <a:xfrm>
            <a:off x="529646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002" name="6"/>
          <p:cNvSpPr/>
          <p:nvPr/>
        </p:nvSpPr>
        <p:spPr>
          <a:xfrm>
            <a:off x="70061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1003" name="14"/>
          <p:cNvSpPr/>
          <p:nvPr/>
        </p:nvSpPr>
        <p:spPr>
          <a:xfrm>
            <a:off x="836986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1004" name="2"/>
          <p:cNvSpPr/>
          <p:nvPr/>
        </p:nvSpPr>
        <p:spPr>
          <a:xfrm>
            <a:off x="100795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005" name="Triangle"/>
          <p:cNvSpPr/>
          <p:nvPr/>
        </p:nvSpPr>
        <p:spPr>
          <a:xfrm rot="10800000">
            <a:off x="2893289" y="49664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006" name="Triangle"/>
          <p:cNvSpPr/>
          <p:nvPr/>
        </p:nvSpPr>
        <p:spPr>
          <a:xfrm rot="10800000">
            <a:off x="59666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007" name="Triangle"/>
          <p:cNvSpPr/>
          <p:nvPr/>
        </p:nvSpPr>
        <p:spPr>
          <a:xfrm rot="10800000">
            <a:off x="90400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008" name="Connection Line"/>
          <p:cNvCxnSpPr>
            <a:stCxn id="1007" idx="0"/>
            <a:endCxn id="1004" idx="0"/>
          </p:cNvCxnSpPr>
          <p:nvPr/>
        </p:nvCxnSpPr>
        <p:spPr>
          <a:xfrm>
            <a:off x="9586661" y="5513034"/>
            <a:ext cx="854853" cy="1418227"/>
          </a:xfrm>
          <a:prstGeom prst="straightConnector1">
            <a:avLst/>
          </a:prstGeom>
          <a:ln w="38100">
            <a:solidFill>
              <a:srgbClr val="222222"/>
            </a:solidFill>
            <a:miter lim="400000"/>
          </a:ln>
        </p:spPr>
      </p:cxnSp>
      <p:cxnSp>
        <p:nvCxnSpPr>
          <p:cNvPr id="1009" name="Connection Line"/>
          <p:cNvCxnSpPr>
            <a:stCxn id="1005" idx="0"/>
            <a:endCxn id="1000" idx="0"/>
          </p:cNvCxnSpPr>
          <p:nvPr/>
        </p:nvCxnSpPr>
        <p:spPr>
          <a:xfrm>
            <a:off x="3439861" y="5513034"/>
            <a:ext cx="854852" cy="1418227"/>
          </a:xfrm>
          <a:prstGeom prst="straightConnector1">
            <a:avLst/>
          </a:prstGeom>
          <a:ln w="63500">
            <a:solidFill>
              <a:srgbClr val="838787"/>
            </a:solidFill>
            <a:miter lim="400000"/>
          </a:ln>
        </p:spPr>
      </p:cxnSp>
      <p:cxnSp>
        <p:nvCxnSpPr>
          <p:cNvPr id="1010" name="Connection Line"/>
          <p:cNvCxnSpPr>
            <a:stCxn id="999" idx="0"/>
            <a:endCxn id="1005" idx="0"/>
          </p:cNvCxnSpPr>
          <p:nvPr/>
        </p:nvCxnSpPr>
        <p:spPr>
          <a:xfrm flipV="1">
            <a:off x="2585009" y="5513034"/>
            <a:ext cx="854853" cy="1418227"/>
          </a:xfrm>
          <a:prstGeom prst="straightConnector1">
            <a:avLst/>
          </a:prstGeom>
          <a:ln w="63500">
            <a:solidFill>
              <a:srgbClr val="838787"/>
            </a:solidFill>
            <a:miter lim="400000"/>
          </a:ln>
        </p:spPr>
      </p:cxnSp>
      <p:cxnSp>
        <p:nvCxnSpPr>
          <p:cNvPr id="1011" name="Connection Line"/>
          <p:cNvCxnSpPr>
            <a:stCxn id="1003" idx="0"/>
            <a:endCxn id="1007" idx="0"/>
          </p:cNvCxnSpPr>
          <p:nvPr/>
        </p:nvCxnSpPr>
        <p:spPr>
          <a:xfrm flipV="1">
            <a:off x="8731810" y="5513034"/>
            <a:ext cx="854852" cy="1418227"/>
          </a:xfrm>
          <a:prstGeom prst="straightConnector1">
            <a:avLst/>
          </a:prstGeom>
          <a:ln w="63500">
            <a:solidFill>
              <a:srgbClr val="222222"/>
            </a:solidFill>
            <a:miter lim="400000"/>
          </a:ln>
        </p:spPr>
      </p:cxnSp>
      <p:cxnSp>
        <p:nvCxnSpPr>
          <p:cNvPr id="1012" name="Connection Line"/>
          <p:cNvCxnSpPr>
            <a:stCxn id="1006" idx="0"/>
            <a:endCxn id="1002" idx="0"/>
          </p:cNvCxnSpPr>
          <p:nvPr/>
        </p:nvCxnSpPr>
        <p:spPr>
          <a:xfrm>
            <a:off x="6513261" y="5513034"/>
            <a:ext cx="854853" cy="1418227"/>
          </a:xfrm>
          <a:prstGeom prst="straightConnector1">
            <a:avLst/>
          </a:prstGeom>
          <a:ln w="38100">
            <a:solidFill>
              <a:srgbClr val="222222"/>
            </a:solidFill>
            <a:miter lim="400000"/>
          </a:ln>
        </p:spPr>
      </p:cxnSp>
      <p:cxnSp>
        <p:nvCxnSpPr>
          <p:cNvPr id="1013" name="Connection Line"/>
          <p:cNvCxnSpPr>
            <a:stCxn id="1001" idx="0"/>
            <a:endCxn id="1006" idx="0"/>
          </p:cNvCxnSpPr>
          <p:nvPr/>
        </p:nvCxnSpPr>
        <p:spPr>
          <a:xfrm flipV="1">
            <a:off x="5658410" y="5513034"/>
            <a:ext cx="854852" cy="1418227"/>
          </a:xfrm>
          <a:prstGeom prst="straightConnector1">
            <a:avLst/>
          </a:prstGeom>
          <a:ln w="63500">
            <a:solidFill>
              <a:srgbClr val="838787"/>
            </a:solidFill>
            <a:miter lim="400000"/>
          </a:ln>
        </p:spPr>
      </p:cxnSp>
      <p:sp>
        <p:nvSpPr>
          <p:cNvPr id="1014" name="3"/>
          <p:cNvSpPr txBox="1"/>
          <p:nvPr/>
        </p:nvSpPr>
        <p:spPr>
          <a:xfrm>
            <a:off x="3266429" y="5119598"/>
            <a:ext cx="24658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015" name="≤2"/>
          <p:cNvSpPr txBox="1"/>
          <p:nvPr/>
        </p:nvSpPr>
        <p:spPr>
          <a:xfrm>
            <a:off x="6339830" y="5119598"/>
            <a:ext cx="389179"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1016" name="≤14"/>
          <p:cNvSpPr txBox="1"/>
          <p:nvPr/>
        </p:nvSpPr>
        <p:spPr>
          <a:xfrm>
            <a:off x="9324330" y="5119598"/>
            <a:ext cx="5214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≤14</a:t>
            </a:r>
          </a:p>
        </p:txBody>
      </p:sp>
      <p:sp>
        <p:nvSpPr>
          <p:cNvPr id="1017" name="12"/>
          <p:cNvSpPr/>
          <p:nvPr/>
        </p:nvSpPr>
        <p:spPr>
          <a:xfrm>
            <a:off x="307791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1018" name="4"/>
          <p:cNvSpPr/>
          <p:nvPr/>
        </p:nvSpPr>
        <p:spPr>
          <a:xfrm>
            <a:off x="61513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019" name="5"/>
          <p:cNvSpPr/>
          <p:nvPr/>
        </p:nvSpPr>
        <p:spPr>
          <a:xfrm>
            <a:off x="92247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cxnSp>
        <p:nvCxnSpPr>
          <p:cNvPr id="1020" name="Connection Line"/>
          <p:cNvCxnSpPr>
            <a:stCxn id="1018" idx="0"/>
            <a:endCxn id="1006" idx="0"/>
          </p:cNvCxnSpPr>
          <p:nvPr/>
        </p:nvCxnSpPr>
        <p:spPr>
          <a:xfrm flipV="1">
            <a:off x="6513261" y="5513034"/>
            <a:ext cx="1" cy="1418227"/>
          </a:xfrm>
          <a:prstGeom prst="straightConnector1">
            <a:avLst/>
          </a:prstGeom>
          <a:ln w="38100">
            <a:solidFill>
              <a:srgbClr val="222222"/>
            </a:solidFill>
            <a:miter lim="400000"/>
          </a:ln>
        </p:spPr>
      </p:cxnSp>
      <p:cxnSp>
        <p:nvCxnSpPr>
          <p:cNvPr id="1021" name="Connection Line"/>
          <p:cNvCxnSpPr>
            <a:stCxn id="1019" idx="0"/>
            <a:endCxn id="1007" idx="0"/>
          </p:cNvCxnSpPr>
          <p:nvPr/>
        </p:nvCxnSpPr>
        <p:spPr>
          <a:xfrm flipV="1">
            <a:off x="9586661" y="5513034"/>
            <a:ext cx="1" cy="1418227"/>
          </a:xfrm>
          <a:prstGeom prst="straightConnector1">
            <a:avLst/>
          </a:prstGeom>
          <a:ln w="38100">
            <a:solidFill>
              <a:srgbClr val="222222"/>
            </a:solidFill>
            <a:miter lim="400000"/>
          </a:ln>
        </p:spPr>
      </p:cxnSp>
      <p:cxnSp>
        <p:nvCxnSpPr>
          <p:cNvPr id="1022" name="Connection Line"/>
          <p:cNvCxnSpPr>
            <a:stCxn id="1017" idx="0"/>
            <a:endCxn id="1005" idx="0"/>
          </p:cNvCxnSpPr>
          <p:nvPr/>
        </p:nvCxnSpPr>
        <p:spPr>
          <a:xfrm flipV="1">
            <a:off x="3439860" y="5513034"/>
            <a:ext cx="2" cy="1418227"/>
          </a:xfrm>
          <a:prstGeom prst="straightConnector1">
            <a:avLst/>
          </a:prstGeom>
          <a:ln w="63500">
            <a:solidFill>
              <a:srgbClr val="838787"/>
            </a:solidFill>
            <a:miter lim="400000"/>
          </a:ln>
        </p:spPr>
      </p:cxnSp>
      <p:sp>
        <p:nvSpPr>
          <p:cNvPr id="1023" name="6"/>
          <p:cNvSpPr/>
          <p:nvPr/>
        </p:nvSpPr>
        <p:spPr>
          <a:xfrm>
            <a:off x="70061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grpSp>
        <p:nvGrpSpPr>
          <p:cNvPr id="1026" name="Group"/>
          <p:cNvGrpSpPr/>
          <p:nvPr/>
        </p:nvGrpSpPr>
        <p:grpSpPr>
          <a:xfrm>
            <a:off x="6151311" y="6582781"/>
            <a:ext cx="696960" cy="696960"/>
            <a:chOff x="0" y="0"/>
            <a:chExt cx="696959" cy="696959"/>
          </a:xfrm>
        </p:grpSpPr>
        <p:sp>
          <p:nvSpPr>
            <p:cNvPr id="1024" name="Line"/>
            <p:cNvSpPr/>
            <p:nvPr/>
          </p:nvSpPr>
          <p:spPr>
            <a:xfrm flipV="1">
              <a:off x="3318" y="3317"/>
              <a:ext cx="690325" cy="690325"/>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sp>
          <p:nvSpPr>
            <p:cNvPr id="1025" name="Line"/>
            <p:cNvSpPr/>
            <p:nvPr/>
          </p:nvSpPr>
          <p:spPr>
            <a:xfrm flipH="1" flipV="1">
              <a:off x="0" y="0"/>
              <a:ext cx="696960" cy="696960"/>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grpSp>
        <p:nvGrpSpPr>
          <p:cNvPr id="1029" name="Group"/>
          <p:cNvGrpSpPr/>
          <p:nvPr/>
        </p:nvGrpSpPr>
        <p:grpSpPr>
          <a:xfrm>
            <a:off x="6979222" y="6582781"/>
            <a:ext cx="696960" cy="696960"/>
            <a:chOff x="0" y="0"/>
            <a:chExt cx="696959" cy="696959"/>
          </a:xfrm>
        </p:grpSpPr>
        <p:sp>
          <p:nvSpPr>
            <p:cNvPr id="1027" name="Line"/>
            <p:cNvSpPr/>
            <p:nvPr/>
          </p:nvSpPr>
          <p:spPr>
            <a:xfrm flipV="1">
              <a:off x="3318" y="3317"/>
              <a:ext cx="690325" cy="690325"/>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sp>
          <p:nvSpPr>
            <p:cNvPr id="1028" name="Line"/>
            <p:cNvSpPr/>
            <p:nvPr/>
          </p:nvSpPr>
          <p:spPr>
            <a:xfrm flipH="1" flipV="1">
              <a:off x="0" y="0"/>
              <a:ext cx="696960" cy="696960"/>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1" name="poda"/>
          <p:cNvSpPr txBox="1"/>
          <p:nvPr>
            <p:ph type="title"/>
          </p:nvPr>
        </p:nvSpPr>
        <p:spPr>
          <a:prstGeom prst="rect">
            <a:avLst/>
          </a:prstGeom>
        </p:spPr>
        <p:txBody>
          <a:bodyPr/>
          <a:lstStyle>
            <a:lvl1pPr defTabSz="467359">
              <a:spcBef>
                <a:spcPts val="2200"/>
              </a:spcBef>
              <a:defRPr sz="4800"/>
            </a:lvl1pPr>
          </a:lstStyle>
          <a:p>
            <a:pPr/>
            <a:r>
              <a:t>poda</a:t>
            </a:r>
          </a:p>
        </p:txBody>
      </p:sp>
      <p:cxnSp>
        <p:nvCxnSpPr>
          <p:cNvPr id="1032" name="Connection Line"/>
          <p:cNvCxnSpPr>
            <a:stCxn id="1035" idx="0"/>
            <a:endCxn id="1043" idx="0"/>
          </p:cNvCxnSpPr>
          <p:nvPr/>
        </p:nvCxnSpPr>
        <p:spPr>
          <a:xfrm>
            <a:off x="6513261" y="3006960"/>
            <a:ext cx="1" cy="2506075"/>
          </a:xfrm>
          <a:prstGeom prst="straightConnector1">
            <a:avLst/>
          </a:prstGeom>
          <a:ln w="63500">
            <a:solidFill>
              <a:srgbClr val="838787"/>
            </a:solidFill>
            <a:miter lim="400000"/>
          </a:ln>
        </p:spPr>
      </p:cxnSp>
      <p:cxnSp>
        <p:nvCxnSpPr>
          <p:cNvPr id="1033" name="Connection Line"/>
          <p:cNvCxnSpPr>
            <a:stCxn id="1042" idx="0"/>
            <a:endCxn id="1035" idx="0"/>
          </p:cNvCxnSpPr>
          <p:nvPr/>
        </p:nvCxnSpPr>
        <p:spPr>
          <a:xfrm flipV="1">
            <a:off x="3439861" y="3006960"/>
            <a:ext cx="3073401" cy="2506075"/>
          </a:xfrm>
          <a:prstGeom prst="straightConnector1">
            <a:avLst/>
          </a:prstGeom>
          <a:ln w="63500">
            <a:solidFill>
              <a:srgbClr val="838787"/>
            </a:solidFill>
            <a:miter lim="400000"/>
          </a:ln>
        </p:spPr>
      </p:cxnSp>
      <p:cxnSp>
        <p:nvCxnSpPr>
          <p:cNvPr id="1034" name="Connection Line"/>
          <p:cNvCxnSpPr>
            <a:stCxn id="1035" idx="0"/>
            <a:endCxn id="1044" idx="0"/>
          </p:cNvCxnSpPr>
          <p:nvPr/>
        </p:nvCxnSpPr>
        <p:spPr>
          <a:xfrm>
            <a:off x="6513261" y="3006960"/>
            <a:ext cx="3073401" cy="2506075"/>
          </a:xfrm>
          <a:prstGeom prst="straightConnector1">
            <a:avLst/>
          </a:prstGeom>
          <a:ln w="63500">
            <a:solidFill>
              <a:srgbClr val="222222"/>
            </a:solidFill>
            <a:miter lim="400000"/>
          </a:ln>
        </p:spPr>
      </p:cxnSp>
      <p:sp>
        <p:nvSpPr>
          <p:cNvPr id="1035" name="≥3"/>
          <p:cNvSpPr/>
          <p:nvPr/>
        </p:nvSpPr>
        <p:spPr>
          <a:xfrm>
            <a:off x="5966690" y="2460389"/>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036" name="3"/>
          <p:cNvSpPr/>
          <p:nvPr/>
        </p:nvSpPr>
        <p:spPr>
          <a:xfrm>
            <a:off x="222305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037" name="8"/>
          <p:cNvSpPr/>
          <p:nvPr/>
        </p:nvSpPr>
        <p:spPr>
          <a:xfrm>
            <a:off x="3932762"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1038" name="2"/>
          <p:cNvSpPr/>
          <p:nvPr/>
        </p:nvSpPr>
        <p:spPr>
          <a:xfrm>
            <a:off x="529646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039" name="6"/>
          <p:cNvSpPr/>
          <p:nvPr/>
        </p:nvSpPr>
        <p:spPr>
          <a:xfrm>
            <a:off x="70061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1040" name="14"/>
          <p:cNvSpPr/>
          <p:nvPr/>
        </p:nvSpPr>
        <p:spPr>
          <a:xfrm>
            <a:off x="836986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1041" name="2"/>
          <p:cNvSpPr/>
          <p:nvPr/>
        </p:nvSpPr>
        <p:spPr>
          <a:xfrm>
            <a:off x="100795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042" name="Triangle"/>
          <p:cNvSpPr/>
          <p:nvPr/>
        </p:nvSpPr>
        <p:spPr>
          <a:xfrm rot="10800000">
            <a:off x="2893289" y="49664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043" name="Triangle"/>
          <p:cNvSpPr/>
          <p:nvPr/>
        </p:nvSpPr>
        <p:spPr>
          <a:xfrm rot="10800000">
            <a:off x="59666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044" name="Triangle"/>
          <p:cNvSpPr/>
          <p:nvPr/>
        </p:nvSpPr>
        <p:spPr>
          <a:xfrm rot="10800000">
            <a:off x="90400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045" name="Connection Line"/>
          <p:cNvCxnSpPr>
            <a:stCxn id="1044" idx="0"/>
            <a:endCxn id="1041" idx="0"/>
          </p:cNvCxnSpPr>
          <p:nvPr/>
        </p:nvCxnSpPr>
        <p:spPr>
          <a:xfrm>
            <a:off x="9586661" y="5513034"/>
            <a:ext cx="854853" cy="1418227"/>
          </a:xfrm>
          <a:prstGeom prst="straightConnector1">
            <a:avLst/>
          </a:prstGeom>
          <a:ln w="38100">
            <a:solidFill>
              <a:srgbClr val="222222"/>
            </a:solidFill>
            <a:miter lim="400000"/>
          </a:ln>
        </p:spPr>
      </p:cxnSp>
      <p:cxnSp>
        <p:nvCxnSpPr>
          <p:cNvPr id="1046" name="Connection Line"/>
          <p:cNvCxnSpPr>
            <a:stCxn id="1042" idx="0"/>
            <a:endCxn id="1037" idx="0"/>
          </p:cNvCxnSpPr>
          <p:nvPr/>
        </p:nvCxnSpPr>
        <p:spPr>
          <a:xfrm>
            <a:off x="3439861" y="5513034"/>
            <a:ext cx="854852" cy="1418227"/>
          </a:xfrm>
          <a:prstGeom prst="straightConnector1">
            <a:avLst/>
          </a:prstGeom>
          <a:ln w="63500">
            <a:solidFill>
              <a:srgbClr val="838787"/>
            </a:solidFill>
            <a:miter lim="400000"/>
          </a:ln>
        </p:spPr>
      </p:cxnSp>
      <p:cxnSp>
        <p:nvCxnSpPr>
          <p:cNvPr id="1047" name="Connection Line"/>
          <p:cNvCxnSpPr>
            <a:stCxn id="1036" idx="0"/>
            <a:endCxn id="1042" idx="0"/>
          </p:cNvCxnSpPr>
          <p:nvPr/>
        </p:nvCxnSpPr>
        <p:spPr>
          <a:xfrm flipV="1">
            <a:off x="2585009" y="5513034"/>
            <a:ext cx="854853" cy="1418227"/>
          </a:xfrm>
          <a:prstGeom prst="straightConnector1">
            <a:avLst/>
          </a:prstGeom>
          <a:ln w="63500">
            <a:solidFill>
              <a:srgbClr val="838787"/>
            </a:solidFill>
            <a:miter lim="400000"/>
          </a:ln>
        </p:spPr>
      </p:cxnSp>
      <p:cxnSp>
        <p:nvCxnSpPr>
          <p:cNvPr id="1048" name="Connection Line"/>
          <p:cNvCxnSpPr>
            <a:stCxn id="1040" idx="0"/>
            <a:endCxn id="1044" idx="0"/>
          </p:cNvCxnSpPr>
          <p:nvPr/>
        </p:nvCxnSpPr>
        <p:spPr>
          <a:xfrm flipV="1">
            <a:off x="8731810" y="5513034"/>
            <a:ext cx="854852" cy="1418227"/>
          </a:xfrm>
          <a:prstGeom prst="straightConnector1">
            <a:avLst/>
          </a:prstGeom>
          <a:ln w="63500">
            <a:solidFill>
              <a:srgbClr val="838787"/>
            </a:solidFill>
            <a:miter lim="400000"/>
          </a:ln>
        </p:spPr>
      </p:cxnSp>
      <p:cxnSp>
        <p:nvCxnSpPr>
          <p:cNvPr id="1049" name="Connection Line"/>
          <p:cNvCxnSpPr>
            <a:stCxn id="1043" idx="0"/>
            <a:endCxn id="1039" idx="0"/>
          </p:cNvCxnSpPr>
          <p:nvPr/>
        </p:nvCxnSpPr>
        <p:spPr>
          <a:xfrm>
            <a:off x="6513261" y="5513034"/>
            <a:ext cx="854853" cy="1418227"/>
          </a:xfrm>
          <a:prstGeom prst="straightConnector1">
            <a:avLst/>
          </a:prstGeom>
          <a:ln w="38100">
            <a:solidFill>
              <a:srgbClr val="222222"/>
            </a:solidFill>
            <a:miter lim="400000"/>
          </a:ln>
        </p:spPr>
      </p:cxnSp>
      <p:cxnSp>
        <p:nvCxnSpPr>
          <p:cNvPr id="1050" name="Connection Line"/>
          <p:cNvCxnSpPr>
            <a:stCxn id="1038" idx="0"/>
            <a:endCxn id="1043" idx="0"/>
          </p:cNvCxnSpPr>
          <p:nvPr/>
        </p:nvCxnSpPr>
        <p:spPr>
          <a:xfrm flipV="1">
            <a:off x="5658410" y="5513034"/>
            <a:ext cx="854852" cy="1418227"/>
          </a:xfrm>
          <a:prstGeom prst="straightConnector1">
            <a:avLst/>
          </a:prstGeom>
          <a:ln w="63500">
            <a:solidFill>
              <a:srgbClr val="838787"/>
            </a:solidFill>
            <a:miter lim="400000"/>
          </a:ln>
        </p:spPr>
      </p:cxnSp>
      <p:sp>
        <p:nvSpPr>
          <p:cNvPr id="1051" name="3"/>
          <p:cNvSpPr txBox="1"/>
          <p:nvPr/>
        </p:nvSpPr>
        <p:spPr>
          <a:xfrm>
            <a:off x="3266429" y="5119598"/>
            <a:ext cx="24658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052" name="≤2"/>
          <p:cNvSpPr txBox="1"/>
          <p:nvPr/>
        </p:nvSpPr>
        <p:spPr>
          <a:xfrm>
            <a:off x="6339830" y="5119598"/>
            <a:ext cx="389179"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1053" name="≤5"/>
          <p:cNvSpPr txBox="1"/>
          <p:nvPr/>
        </p:nvSpPr>
        <p:spPr>
          <a:xfrm>
            <a:off x="9324330" y="5119598"/>
            <a:ext cx="389179"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≤5</a:t>
            </a:r>
          </a:p>
        </p:txBody>
      </p:sp>
      <p:sp>
        <p:nvSpPr>
          <p:cNvPr id="1054" name="12"/>
          <p:cNvSpPr/>
          <p:nvPr/>
        </p:nvSpPr>
        <p:spPr>
          <a:xfrm>
            <a:off x="307791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1055" name="4"/>
          <p:cNvSpPr/>
          <p:nvPr/>
        </p:nvSpPr>
        <p:spPr>
          <a:xfrm>
            <a:off x="61513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056" name="5"/>
          <p:cNvSpPr/>
          <p:nvPr/>
        </p:nvSpPr>
        <p:spPr>
          <a:xfrm>
            <a:off x="9224711"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cxnSp>
        <p:nvCxnSpPr>
          <p:cNvPr id="1057" name="Connection Line"/>
          <p:cNvCxnSpPr>
            <a:stCxn id="1055" idx="0"/>
            <a:endCxn id="1043" idx="0"/>
          </p:cNvCxnSpPr>
          <p:nvPr/>
        </p:nvCxnSpPr>
        <p:spPr>
          <a:xfrm flipV="1">
            <a:off x="6513261" y="5513034"/>
            <a:ext cx="1" cy="1418227"/>
          </a:xfrm>
          <a:prstGeom prst="straightConnector1">
            <a:avLst/>
          </a:prstGeom>
          <a:ln w="38100">
            <a:solidFill>
              <a:srgbClr val="222222"/>
            </a:solidFill>
            <a:miter lim="400000"/>
          </a:ln>
        </p:spPr>
      </p:cxnSp>
      <p:cxnSp>
        <p:nvCxnSpPr>
          <p:cNvPr id="1058" name="Connection Line"/>
          <p:cNvCxnSpPr>
            <a:stCxn id="1056" idx="0"/>
            <a:endCxn id="1044" idx="0"/>
          </p:cNvCxnSpPr>
          <p:nvPr/>
        </p:nvCxnSpPr>
        <p:spPr>
          <a:xfrm flipV="1">
            <a:off x="9586661" y="5513034"/>
            <a:ext cx="1" cy="1418227"/>
          </a:xfrm>
          <a:prstGeom prst="straightConnector1">
            <a:avLst/>
          </a:prstGeom>
          <a:ln w="63500">
            <a:solidFill>
              <a:srgbClr val="222222"/>
            </a:solidFill>
            <a:miter lim="400000"/>
          </a:ln>
        </p:spPr>
      </p:cxnSp>
      <p:cxnSp>
        <p:nvCxnSpPr>
          <p:cNvPr id="1059" name="Connection Line"/>
          <p:cNvCxnSpPr>
            <a:stCxn id="1054" idx="0"/>
            <a:endCxn id="1042" idx="0"/>
          </p:cNvCxnSpPr>
          <p:nvPr/>
        </p:nvCxnSpPr>
        <p:spPr>
          <a:xfrm flipV="1">
            <a:off x="3439860" y="5513034"/>
            <a:ext cx="2" cy="1418227"/>
          </a:xfrm>
          <a:prstGeom prst="straightConnector1">
            <a:avLst/>
          </a:prstGeom>
          <a:ln w="63500">
            <a:solidFill>
              <a:srgbClr val="838787"/>
            </a:solidFill>
            <a:miter lim="400000"/>
          </a:ln>
        </p:spPr>
      </p:cxnSp>
      <p:grpSp>
        <p:nvGrpSpPr>
          <p:cNvPr id="1062" name="Group"/>
          <p:cNvGrpSpPr/>
          <p:nvPr/>
        </p:nvGrpSpPr>
        <p:grpSpPr>
          <a:xfrm>
            <a:off x="6151311" y="6582781"/>
            <a:ext cx="696960" cy="696960"/>
            <a:chOff x="0" y="0"/>
            <a:chExt cx="696959" cy="696959"/>
          </a:xfrm>
        </p:grpSpPr>
        <p:sp>
          <p:nvSpPr>
            <p:cNvPr id="1060" name="Line"/>
            <p:cNvSpPr/>
            <p:nvPr/>
          </p:nvSpPr>
          <p:spPr>
            <a:xfrm flipV="1">
              <a:off x="3318" y="3317"/>
              <a:ext cx="690325" cy="690325"/>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sp>
          <p:nvSpPr>
            <p:cNvPr id="1061" name="Line"/>
            <p:cNvSpPr/>
            <p:nvPr/>
          </p:nvSpPr>
          <p:spPr>
            <a:xfrm flipH="1" flipV="1">
              <a:off x="0" y="0"/>
              <a:ext cx="696960" cy="696960"/>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grpSp>
        <p:nvGrpSpPr>
          <p:cNvPr id="1065" name="Group"/>
          <p:cNvGrpSpPr/>
          <p:nvPr/>
        </p:nvGrpSpPr>
        <p:grpSpPr>
          <a:xfrm>
            <a:off x="6979222" y="6582781"/>
            <a:ext cx="696960" cy="696960"/>
            <a:chOff x="0" y="0"/>
            <a:chExt cx="696959" cy="696959"/>
          </a:xfrm>
        </p:grpSpPr>
        <p:sp>
          <p:nvSpPr>
            <p:cNvPr id="1063" name="Line"/>
            <p:cNvSpPr/>
            <p:nvPr/>
          </p:nvSpPr>
          <p:spPr>
            <a:xfrm flipV="1">
              <a:off x="3318" y="3317"/>
              <a:ext cx="690325" cy="690325"/>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sp>
          <p:nvSpPr>
            <p:cNvPr id="1064" name="Line"/>
            <p:cNvSpPr/>
            <p:nvPr/>
          </p:nvSpPr>
          <p:spPr>
            <a:xfrm flipH="1" flipV="1">
              <a:off x="0" y="0"/>
              <a:ext cx="696960" cy="696960"/>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7" name="poda"/>
          <p:cNvSpPr txBox="1"/>
          <p:nvPr>
            <p:ph type="title"/>
          </p:nvPr>
        </p:nvSpPr>
        <p:spPr>
          <a:prstGeom prst="rect">
            <a:avLst/>
          </a:prstGeom>
        </p:spPr>
        <p:txBody>
          <a:bodyPr/>
          <a:lstStyle>
            <a:lvl1pPr defTabSz="467359">
              <a:spcBef>
                <a:spcPts val="2200"/>
              </a:spcBef>
              <a:defRPr sz="4800"/>
            </a:lvl1pPr>
          </a:lstStyle>
          <a:p>
            <a:pPr/>
            <a:r>
              <a:t>poda</a:t>
            </a:r>
          </a:p>
        </p:txBody>
      </p:sp>
      <p:cxnSp>
        <p:nvCxnSpPr>
          <p:cNvPr id="1068" name="Connection Line"/>
          <p:cNvCxnSpPr>
            <a:stCxn id="1071" idx="0"/>
            <a:endCxn id="1079" idx="0"/>
          </p:cNvCxnSpPr>
          <p:nvPr/>
        </p:nvCxnSpPr>
        <p:spPr>
          <a:xfrm>
            <a:off x="6513261" y="3006960"/>
            <a:ext cx="1" cy="2506075"/>
          </a:xfrm>
          <a:prstGeom prst="straightConnector1">
            <a:avLst/>
          </a:prstGeom>
          <a:ln w="63500">
            <a:solidFill>
              <a:srgbClr val="838787"/>
            </a:solidFill>
            <a:miter lim="400000"/>
          </a:ln>
        </p:spPr>
      </p:cxnSp>
      <p:cxnSp>
        <p:nvCxnSpPr>
          <p:cNvPr id="1069" name="Connection Line"/>
          <p:cNvCxnSpPr>
            <a:stCxn id="1078" idx="0"/>
            <a:endCxn id="1071" idx="0"/>
          </p:cNvCxnSpPr>
          <p:nvPr/>
        </p:nvCxnSpPr>
        <p:spPr>
          <a:xfrm flipV="1">
            <a:off x="3439861" y="3006960"/>
            <a:ext cx="3073401" cy="2506075"/>
          </a:xfrm>
          <a:prstGeom prst="straightConnector1">
            <a:avLst/>
          </a:prstGeom>
          <a:ln w="63500">
            <a:solidFill>
              <a:srgbClr val="838787"/>
            </a:solidFill>
            <a:miter lim="400000"/>
          </a:ln>
        </p:spPr>
      </p:cxnSp>
      <p:cxnSp>
        <p:nvCxnSpPr>
          <p:cNvPr id="1070" name="Connection Line"/>
          <p:cNvCxnSpPr>
            <a:stCxn id="1071" idx="0"/>
            <a:endCxn id="1080" idx="0"/>
          </p:cNvCxnSpPr>
          <p:nvPr/>
        </p:nvCxnSpPr>
        <p:spPr>
          <a:xfrm>
            <a:off x="6513261" y="3006960"/>
            <a:ext cx="3073401" cy="2506075"/>
          </a:xfrm>
          <a:prstGeom prst="straightConnector1">
            <a:avLst/>
          </a:prstGeom>
          <a:ln w="63500">
            <a:solidFill>
              <a:srgbClr val="838787"/>
            </a:solidFill>
            <a:miter lim="400000"/>
          </a:ln>
        </p:spPr>
      </p:cxnSp>
      <p:sp>
        <p:nvSpPr>
          <p:cNvPr id="1071" name="≥3"/>
          <p:cNvSpPr/>
          <p:nvPr/>
        </p:nvSpPr>
        <p:spPr>
          <a:xfrm>
            <a:off x="5966690" y="2460389"/>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072" name="3"/>
          <p:cNvSpPr/>
          <p:nvPr/>
        </p:nvSpPr>
        <p:spPr>
          <a:xfrm>
            <a:off x="222305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073" name="8"/>
          <p:cNvSpPr/>
          <p:nvPr/>
        </p:nvSpPr>
        <p:spPr>
          <a:xfrm>
            <a:off x="3932762"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1074" name="2"/>
          <p:cNvSpPr/>
          <p:nvPr/>
        </p:nvSpPr>
        <p:spPr>
          <a:xfrm>
            <a:off x="529646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075" name="6"/>
          <p:cNvSpPr/>
          <p:nvPr/>
        </p:nvSpPr>
        <p:spPr>
          <a:xfrm>
            <a:off x="70061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1076" name="14"/>
          <p:cNvSpPr/>
          <p:nvPr/>
        </p:nvSpPr>
        <p:spPr>
          <a:xfrm>
            <a:off x="836986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1077" name="2"/>
          <p:cNvSpPr/>
          <p:nvPr/>
        </p:nvSpPr>
        <p:spPr>
          <a:xfrm>
            <a:off x="10079563"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078" name="Triangle"/>
          <p:cNvSpPr/>
          <p:nvPr/>
        </p:nvSpPr>
        <p:spPr>
          <a:xfrm rot="10800000">
            <a:off x="2893289" y="49664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079" name="Triangle"/>
          <p:cNvSpPr/>
          <p:nvPr/>
        </p:nvSpPr>
        <p:spPr>
          <a:xfrm rot="10800000">
            <a:off x="59666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080" name="Triangle"/>
          <p:cNvSpPr/>
          <p:nvPr/>
        </p:nvSpPr>
        <p:spPr>
          <a:xfrm rot="10800000">
            <a:off x="90400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081" name="Connection Line"/>
          <p:cNvCxnSpPr>
            <a:stCxn id="1080" idx="0"/>
            <a:endCxn id="1077" idx="0"/>
          </p:cNvCxnSpPr>
          <p:nvPr/>
        </p:nvCxnSpPr>
        <p:spPr>
          <a:xfrm>
            <a:off x="9586661" y="5513034"/>
            <a:ext cx="854853" cy="1418227"/>
          </a:xfrm>
          <a:prstGeom prst="straightConnector1">
            <a:avLst/>
          </a:prstGeom>
          <a:ln w="63500">
            <a:solidFill>
              <a:srgbClr val="838787"/>
            </a:solidFill>
            <a:miter lim="400000"/>
          </a:ln>
        </p:spPr>
      </p:cxnSp>
      <p:cxnSp>
        <p:nvCxnSpPr>
          <p:cNvPr id="1082" name="Connection Line"/>
          <p:cNvCxnSpPr>
            <a:stCxn id="1078" idx="0"/>
            <a:endCxn id="1073" idx="0"/>
          </p:cNvCxnSpPr>
          <p:nvPr/>
        </p:nvCxnSpPr>
        <p:spPr>
          <a:xfrm>
            <a:off x="3439861" y="5513034"/>
            <a:ext cx="854852" cy="1418227"/>
          </a:xfrm>
          <a:prstGeom prst="straightConnector1">
            <a:avLst/>
          </a:prstGeom>
          <a:ln w="63500">
            <a:solidFill>
              <a:srgbClr val="838787"/>
            </a:solidFill>
            <a:miter lim="400000"/>
          </a:ln>
        </p:spPr>
      </p:cxnSp>
      <p:cxnSp>
        <p:nvCxnSpPr>
          <p:cNvPr id="1083" name="Connection Line"/>
          <p:cNvCxnSpPr>
            <a:stCxn id="1072" idx="0"/>
            <a:endCxn id="1078" idx="0"/>
          </p:cNvCxnSpPr>
          <p:nvPr/>
        </p:nvCxnSpPr>
        <p:spPr>
          <a:xfrm flipV="1">
            <a:off x="2585009" y="5513034"/>
            <a:ext cx="854853" cy="1418227"/>
          </a:xfrm>
          <a:prstGeom prst="straightConnector1">
            <a:avLst/>
          </a:prstGeom>
          <a:ln w="63500">
            <a:solidFill>
              <a:srgbClr val="838787"/>
            </a:solidFill>
            <a:miter lim="400000"/>
          </a:ln>
        </p:spPr>
      </p:cxnSp>
      <p:cxnSp>
        <p:nvCxnSpPr>
          <p:cNvPr id="1084" name="Connection Line"/>
          <p:cNvCxnSpPr>
            <a:stCxn id="1076" idx="0"/>
            <a:endCxn id="1080" idx="0"/>
          </p:cNvCxnSpPr>
          <p:nvPr/>
        </p:nvCxnSpPr>
        <p:spPr>
          <a:xfrm flipV="1">
            <a:off x="8731810" y="5513034"/>
            <a:ext cx="854852" cy="1418227"/>
          </a:xfrm>
          <a:prstGeom prst="straightConnector1">
            <a:avLst/>
          </a:prstGeom>
          <a:ln w="63500">
            <a:solidFill>
              <a:srgbClr val="838787"/>
            </a:solidFill>
            <a:miter lim="400000"/>
          </a:ln>
        </p:spPr>
      </p:cxnSp>
      <p:cxnSp>
        <p:nvCxnSpPr>
          <p:cNvPr id="1085" name="Connection Line"/>
          <p:cNvCxnSpPr>
            <a:stCxn id="1079" idx="0"/>
            <a:endCxn id="1075" idx="0"/>
          </p:cNvCxnSpPr>
          <p:nvPr/>
        </p:nvCxnSpPr>
        <p:spPr>
          <a:xfrm>
            <a:off x="6513261" y="5513034"/>
            <a:ext cx="854853" cy="1418227"/>
          </a:xfrm>
          <a:prstGeom prst="straightConnector1">
            <a:avLst/>
          </a:prstGeom>
          <a:ln w="38100">
            <a:solidFill>
              <a:srgbClr val="222222"/>
            </a:solidFill>
            <a:miter lim="400000"/>
          </a:ln>
        </p:spPr>
      </p:cxnSp>
      <p:cxnSp>
        <p:nvCxnSpPr>
          <p:cNvPr id="1086" name="Connection Line"/>
          <p:cNvCxnSpPr>
            <a:stCxn id="1074" idx="0"/>
            <a:endCxn id="1079" idx="0"/>
          </p:cNvCxnSpPr>
          <p:nvPr/>
        </p:nvCxnSpPr>
        <p:spPr>
          <a:xfrm flipV="1">
            <a:off x="5658410" y="5513034"/>
            <a:ext cx="854852" cy="1418227"/>
          </a:xfrm>
          <a:prstGeom prst="straightConnector1">
            <a:avLst/>
          </a:prstGeom>
          <a:ln w="63500">
            <a:solidFill>
              <a:srgbClr val="838787"/>
            </a:solidFill>
            <a:miter lim="400000"/>
          </a:ln>
        </p:spPr>
      </p:cxnSp>
      <p:sp>
        <p:nvSpPr>
          <p:cNvPr id="1087" name="3"/>
          <p:cNvSpPr txBox="1"/>
          <p:nvPr/>
        </p:nvSpPr>
        <p:spPr>
          <a:xfrm>
            <a:off x="3266429" y="5119598"/>
            <a:ext cx="24658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088" name="≤2"/>
          <p:cNvSpPr txBox="1"/>
          <p:nvPr/>
        </p:nvSpPr>
        <p:spPr>
          <a:xfrm>
            <a:off x="6339830" y="5119598"/>
            <a:ext cx="389179"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1089" name="≤2"/>
          <p:cNvSpPr txBox="1"/>
          <p:nvPr/>
        </p:nvSpPr>
        <p:spPr>
          <a:xfrm>
            <a:off x="9324330" y="5119598"/>
            <a:ext cx="389179"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1090" name="12"/>
          <p:cNvSpPr/>
          <p:nvPr/>
        </p:nvSpPr>
        <p:spPr>
          <a:xfrm>
            <a:off x="307791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1091" name="4"/>
          <p:cNvSpPr/>
          <p:nvPr/>
        </p:nvSpPr>
        <p:spPr>
          <a:xfrm>
            <a:off x="61513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092" name="5"/>
          <p:cNvSpPr/>
          <p:nvPr/>
        </p:nvSpPr>
        <p:spPr>
          <a:xfrm>
            <a:off x="9224711"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cxnSp>
        <p:nvCxnSpPr>
          <p:cNvPr id="1093" name="Connection Line"/>
          <p:cNvCxnSpPr>
            <a:stCxn id="1091" idx="0"/>
            <a:endCxn id="1079" idx="0"/>
          </p:cNvCxnSpPr>
          <p:nvPr/>
        </p:nvCxnSpPr>
        <p:spPr>
          <a:xfrm flipV="1">
            <a:off x="6513261" y="5513034"/>
            <a:ext cx="1" cy="1418227"/>
          </a:xfrm>
          <a:prstGeom prst="straightConnector1">
            <a:avLst/>
          </a:prstGeom>
          <a:ln w="38100">
            <a:solidFill>
              <a:srgbClr val="222222"/>
            </a:solidFill>
            <a:miter lim="400000"/>
          </a:ln>
        </p:spPr>
      </p:cxnSp>
      <p:cxnSp>
        <p:nvCxnSpPr>
          <p:cNvPr id="1094" name="Connection Line"/>
          <p:cNvCxnSpPr>
            <a:stCxn id="1092" idx="0"/>
            <a:endCxn id="1080" idx="0"/>
          </p:cNvCxnSpPr>
          <p:nvPr/>
        </p:nvCxnSpPr>
        <p:spPr>
          <a:xfrm flipV="1">
            <a:off x="9586661" y="5513034"/>
            <a:ext cx="1" cy="1418227"/>
          </a:xfrm>
          <a:prstGeom prst="straightConnector1">
            <a:avLst/>
          </a:prstGeom>
          <a:ln w="63500">
            <a:solidFill>
              <a:srgbClr val="838787"/>
            </a:solidFill>
            <a:miter lim="400000"/>
          </a:ln>
        </p:spPr>
      </p:cxnSp>
      <p:cxnSp>
        <p:nvCxnSpPr>
          <p:cNvPr id="1095" name="Connection Line"/>
          <p:cNvCxnSpPr>
            <a:stCxn id="1090" idx="0"/>
            <a:endCxn id="1078" idx="0"/>
          </p:cNvCxnSpPr>
          <p:nvPr/>
        </p:nvCxnSpPr>
        <p:spPr>
          <a:xfrm flipV="1">
            <a:off x="3439860" y="5513034"/>
            <a:ext cx="2" cy="1418227"/>
          </a:xfrm>
          <a:prstGeom prst="straightConnector1">
            <a:avLst/>
          </a:prstGeom>
          <a:ln w="63500">
            <a:solidFill>
              <a:srgbClr val="838787"/>
            </a:solidFill>
            <a:miter lim="400000"/>
          </a:ln>
        </p:spPr>
      </p:cxnSp>
      <p:sp>
        <p:nvSpPr>
          <p:cNvPr id="1096" name="4"/>
          <p:cNvSpPr/>
          <p:nvPr/>
        </p:nvSpPr>
        <p:spPr>
          <a:xfrm>
            <a:off x="61513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grpSp>
        <p:nvGrpSpPr>
          <p:cNvPr id="1099" name="Group"/>
          <p:cNvGrpSpPr/>
          <p:nvPr/>
        </p:nvGrpSpPr>
        <p:grpSpPr>
          <a:xfrm>
            <a:off x="6151311" y="6582781"/>
            <a:ext cx="696960" cy="696960"/>
            <a:chOff x="0" y="0"/>
            <a:chExt cx="696959" cy="696959"/>
          </a:xfrm>
        </p:grpSpPr>
        <p:sp>
          <p:nvSpPr>
            <p:cNvPr id="1097" name="Line"/>
            <p:cNvSpPr/>
            <p:nvPr/>
          </p:nvSpPr>
          <p:spPr>
            <a:xfrm flipV="1">
              <a:off x="3318" y="3317"/>
              <a:ext cx="690325" cy="690325"/>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sp>
          <p:nvSpPr>
            <p:cNvPr id="1098" name="Line"/>
            <p:cNvSpPr/>
            <p:nvPr/>
          </p:nvSpPr>
          <p:spPr>
            <a:xfrm flipH="1" flipV="1">
              <a:off x="0" y="0"/>
              <a:ext cx="696960" cy="696960"/>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grpSp>
        <p:nvGrpSpPr>
          <p:cNvPr id="1102" name="Group"/>
          <p:cNvGrpSpPr/>
          <p:nvPr/>
        </p:nvGrpSpPr>
        <p:grpSpPr>
          <a:xfrm>
            <a:off x="6979222" y="6582781"/>
            <a:ext cx="696960" cy="696960"/>
            <a:chOff x="0" y="0"/>
            <a:chExt cx="696959" cy="696959"/>
          </a:xfrm>
        </p:grpSpPr>
        <p:sp>
          <p:nvSpPr>
            <p:cNvPr id="1100" name="Line"/>
            <p:cNvSpPr/>
            <p:nvPr/>
          </p:nvSpPr>
          <p:spPr>
            <a:xfrm flipV="1">
              <a:off x="3318" y="3317"/>
              <a:ext cx="690325" cy="690325"/>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sp>
          <p:nvSpPr>
            <p:cNvPr id="1101" name="Line"/>
            <p:cNvSpPr/>
            <p:nvPr/>
          </p:nvSpPr>
          <p:spPr>
            <a:xfrm flipH="1" flipV="1">
              <a:off x="0" y="0"/>
              <a:ext cx="696960" cy="696960"/>
            </a:xfrm>
            <a:prstGeom prst="line">
              <a:avLst/>
            </a:prstGeom>
            <a:noFill/>
            <a:ln w="38100" cap="flat">
              <a:solidFill>
                <a:schemeClr val="accent5"/>
              </a:solidFill>
              <a:prstDash val="solid"/>
              <a:miter lim="400000"/>
            </a:ln>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gr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4" name="Ideia-chave: valores no “caminho ótimo” são idênticos…"/>
          <p:cNvSpPr txBox="1"/>
          <p:nvPr>
            <p:ph type="body" idx="1"/>
          </p:nvPr>
        </p:nvSpPr>
        <p:spPr>
          <a:prstGeom prst="rect">
            <a:avLst/>
          </a:prstGeom>
        </p:spPr>
        <p:txBody>
          <a:bodyPr/>
          <a:lstStyle/>
          <a:p>
            <a:pPr/>
            <a:r>
              <a:t>Ideia-chave: valores no “caminho ótimo” são idênticos</a:t>
            </a:r>
          </a:p>
          <a:p>
            <a:pPr lvl="1"/>
            <a:r>
              <a:t>ideal: pode nós fora do caminho ótimo</a:t>
            </a:r>
          </a:p>
        </p:txBody>
      </p:sp>
      <p:sp>
        <p:nvSpPr>
          <p:cNvPr id="1105" name="poda 𝛂-𝛃"/>
          <p:cNvSpPr txBox="1"/>
          <p:nvPr>
            <p:ph type="title"/>
          </p:nvPr>
        </p:nvSpPr>
        <p:spPr>
          <a:prstGeom prst="rect">
            <a:avLst/>
          </a:prstGeom>
        </p:spPr>
        <p:txBody>
          <a:bodyPr/>
          <a:lstStyle/>
          <a:p>
            <a:pPr defTabSz="303783">
              <a:spcBef>
                <a:spcPts val="1400"/>
              </a:spcBef>
              <a:defRPr sz="3120"/>
            </a:pPr>
            <a:r>
              <a:rPr sz="4680"/>
              <a:t>poda</a:t>
            </a:r>
            <a:r>
              <a:t> 𝛂-𝛃</a:t>
            </a:r>
          </a:p>
        </p:txBody>
      </p:sp>
      <p:grpSp>
        <p:nvGrpSpPr>
          <p:cNvPr id="1134" name="Group"/>
          <p:cNvGrpSpPr/>
          <p:nvPr/>
        </p:nvGrpSpPr>
        <p:grpSpPr>
          <a:xfrm>
            <a:off x="2343772" y="4319367"/>
            <a:ext cx="8580404" cy="4832823"/>
            <a:chOff x="0" y="0"/>
            <a:chExt cx="8580402" cy="4832821"/>
          </a:xfrm>
        </p:grpSpPr>
        <p:cxnSp>
          <p:nvCxnSpPr>
            <p:cNvPr id="1106" name="Connection Line"/>
            <p:cNvCxnSpPr>
              <a:stCxn id="1109" idx="0"/>
              <a:endCxn id="1117" idx="0"/>
            </p:cNvCxnSpPr>
            <p:nvPr/>
          </p:nvCxnSpPr>
          <p:spPr>
            <a:xfrm>
              <a:off x="4290201" y="546571"/>
              <a:ext cx="1" cy="2506074"/>
            </a:xfrm>
            <a:prstGeom prst="straightConnector1">
              <a:avLst/>
            </a:prstGeom>
            <a:ln w="38100" cap="flat">
              <a:solidFill>
                <a:srgbClr val="222222"/>
              </a:solidFill>
              <a:prstDash val="solid"/>
              <a:miter lim="400000"/>
            </a:ln>
            <a:effectLst/>
          </p:spPr>
        </p:cxnSp>
        <p:cxnSp>
          <p:nvCxnSpPr>
            <p:cNvPr id="1107" name="Connection Line"/>
            <p:cNvCxnSpPr>
              <a:stCxn id="1116" idx="0"/>
              <a:endCxn id="1109" idx="0"/>
            </p:cNvCxnSpPr>
            <p:nvPr/>
          </p:nvCxnSpPr>
          <p:spPr>
            <a:xfrm flipV="1">
              <a:off x="1216801" y="546571"/>
              <a:ext cx="3073401" cy="2506074"/>
            </a:xfrm>
            <a:prstGeom prst="straightConnector1">
              <a:avLst/>
            </a:prstGeom>
            <a:ln w="101600" cap="rnd">
              <a:solidFill>
                <a:schemeClr val="accent4"/>
              </a:solidFill>
              <a:prstDash val="solid"/>
              <a:miter lim="400000"/>
            </a:ln>
            <a:effectLst/>
          </p:spPr>
        </p:cxnSp>
        <p:cxnSp>
          <p:nvCxnSpPr>
            <p:cNvPr id="1108" name="Connection Line"/>
            <p:cNvCxnSpPr>
              <a:stCxn id="1109" idx="0"/>
              <a:endCxn id="1118" idx="0"/>
            </p:cNvCxnSpPr>
            <p:nvPr/>
          </p:nvCxnSpPr>
          <p:spPr>
            <a:xfrm>
              <a:off x="4290201" y="546571"/>
              <a:ext cx="3073401" cy="2506074"/>
            </a:xfrm>
            <a:prstGeom prst="straightConnector1">
              <a:avLst/>
            </a:prstGeom>
            <a:ln w="38100" cap="flat">
              <a:solidFill>
                <a:srgbClr val="222222"/>
              </a:solidFill>
              <a:prstDash val="solid"/>
              <a:miter lim="400000"/>
            </a:ln>
            <a:effectLst/>
          </p:spPr>
        </p:cxnSp>
        <p:sp>
          <p:nvSpPr>
            <p:cNvPr id="1109" name="3"/>
            <p:cNvSpPr/>
            <p:nvPr/>
          </p:nvSpPr>
          <p:spPr>
            <a:xfrm>
              <a:off x="3743630" y="0"/>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110" name="3"/>
            <p:cNvSpPr/>
            <p:nvPr/>
          </p:nvSpPr>
          <p:spPr>
            <a:xfrm>
              <a:off x="0" y="4108921"/>
              <a:ext cx="723900"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111" name="8"/>
            <p:cNvSpPr/>
            <p:nvPr/>
          </p:nvSpPr>
          <p:spPr>
            <a:xfrm>
              <a:off x="1709702"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1112" name="2"/>
            <p:cNvSpPr/>
            <p:nvPr/>
          </p:nvSpPr>
          <p:spPr>
            <a:xfrm>
              <a:off x="3073400"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113" name="6"/>
            <p:cNvSpPr/>
            <p:nvPr/>
          </p:nvSpPr>
          <p:spPr>
            <a:xfrm>
              <a:off x="4783102"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1114" name="14"/>
            <p:cNvSpPr/>
            <p:nvPr/>
          </p:nvSpPr>
          <p:spPr>
            <a:xfrm>
              <a:off x="6146800"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1115" name="2"/>
            <p:cNvSpPr/>
            <p:nvPr/>
          </p:nvSpPr>
          <p:spPr>
            <a:xfrm>
              <a:off x="7856502"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116" name="Triangle"/>
            <p:cNvSpPr/>
            <p:nvPr/>
          </p:nvSpPr>
          <p:spPr>
            <a:xfrm rot="10800000">
              <a:off x="670229" y="2506073"/>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117" name="Triangle"/>
            <p:cNvSpPr/>
            <p:nvPr/>
          </p:nvSpPr>
          <p:spPr>
            <a:xfrm rot="10800000">
              <a:off x="3743630" y="2506073"/>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118" name="Triangle"/>
            <p:cNvSpPr/>
            <p:nvPr/>
          </p:nvSpPr>
          <p:spPr>
            <a:xfrm rot="10800000">
              <a:off x="6817029" y="2506073"/>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119" name="Connection Line"/>
            <p:cNvCxnSpPr>
              <a:stCxn id="1118" idx="0"/>
              <a:endCxn id="1115" idx="0"/>
            </p:cNvCxnSpPr>
            <p:nvPr/>
          </p:nvCxnSpPr>
          <p:spPr>
            <a:xfrm>
              <a:off x="7363601" y="3052644"/>
              <a:ext cx="854852" cy="1418228"/>
            </a:xfrm>
            <a:prstGeom prst="straightConnector1">
              <a:avLst/>
            </a:prstGeom>
            <a:ln w="101600" cap="rnd">
              <a:solidFill>
                <a:schemeClr val="accent4"/>
              </a:solidFill>
              <a:prstDash val="solid"/>
              <a:miter lim="400000"/>
            </a:ln>
            <a:effectLst/>
          </p:spPr>
        </p:cxnSp>
        <p:cxnSp>
          <p:nvCxnSpPr>
            <p:cNvPr id="1120" name="Connection Line"/>
            <p:cNvCxnSpPr>
              <a:stCxn id="1116" idx="0"/>
              <a:endCxn id="1111" idx="0"/>
            </p:cNvCxnSpPr>
            <p:nvPr/>
          </p:nvCxnSpPr>
          <p:spPr>
            <a:xfrm>
              <a:off x="1216801" y="3052644"/>
              <a:ext cx="854852" cy="1418228"/>
            </a:xfrm>
            <a:prstGeom prst="straightConnector1">
              <a:avLst/>
            </a:prstGeom>
            <a:ln w="38100" cap="flat">
              <a:solidFill>
                <a:srgbClr val="222222"/>
              </a:solidFill>
              <a:prstDash val="solid"/>
              <a:miter lim="400000"/>
            </a:ln>
            <a:effectLst/>
          </p:spPr>
        </p:cxnSp>
        <p:cxnSp>
          <p:nvCxnSpPr>
            <p:cNvPr id="1121" name="Connection Line"/>
            <p:cNvCxnSpPr>
              <a:stCxn id="1110" idx="0"/>
              <a:endCxn id="1116" idx="0"/>
            </p:cNvCxnSpPr>
            <p:nvPr/>
          </p:nvCxnSpPr>
          <p:spPr>
            <a:xfrm flipV="1">
              <a:off x="361950" y="3052644"/>
              <a:ext cx="854852" cy="1418228"/>
            </a:xfrm>
            <a:prstGeom prst="straightConnector1">
              <a:avLst/>
            </a:prstGeom>
            <a:ln w="101600" cap="rnd">
              <a:solidFill>
                <a:schemeClr val="accent4"/>
              </a:solidFill>
              <a:prstDash val="solid"/>
              <a:miter lim="400000"/>
            </a:ln>
            <a:effectLst/>
          </p:spPr>
        </p:cxnSp>
        <p:cxnSp>
          <p:nvCxnSpPr>
            <p:cNvPr id="1122" name="Connection Line"/>
            <p:cNvCxnSpPr>
              <a:stCxn id="1114" idx="0"/>
              <a:endCxn id="1118" idx="0"/>
            </p:cNvCxnSpPr>
            <p:nvPr/>
          </p:nvCxnSpPr>
          <p:spPr>
            <a:xfrm flipV="1">
              <a:off x="6508750" y="3052644"/>
              <a:ext cx="854852" cy="1418228"/>
            </a:xfrm>
            <a:prstGeom prst="straightConnector1">
              <a:avLst/>
            </a:prstGeom>
            <a:ln w="38100" cap="flat">
              <a:solidFill>
                <a:srgbClr val="222222"/>
              </a:solidFill>
              <a:prstDash val="solid"/>
              <a:miter lim="400000"/>
            </a:ln>
            <a:effectLst/>
          </p:spPr>
        </p:cxnSp>
        <p:cxnSp>
          <p:nvCxnSpPr>
            <p:cNvPr id="1123" name="Connection Line"/>
            <p:cNvCxnSpPr>
              <a:stCxn id="1117" idx="0"/>
              <a:endCxn id="1113" idx="0"/>
            </p:cNvCxnSpPr>
            <p:nvPr/>
          </p:nvCxnSpPr>
          <p:spPr>
            <a:xfrm>
              <a:off x="4290201" y="3052644"/>
              <a:ext cx="854852" cy="1418228"/>
            </a:xfrm>
            <a:prstGeom prst="straightConnector1">
              <a:avLst/>
            </a:prstGeom>
            <a:ln w="38100" cap="flat">
              <a:solidFill>
                <a:srgbClr val="222222"/>
              </a:solidFill>
              <a:prstDash val="solid"/>
              <a:miter lim="400000"/>
            </a:ln>
            <a:effectLst/>
          </p:spPr>
        </p:cxnSp>
        <p:cxnSp>
          <p:nvCxnSpPr>
            <p:cNvPr id="1124" name="Connection Line"/>
            <p:cNvCxnSpPr>
              <a:stCxn id="1112" idx="0"/>
              <a:endCxn id="1117" idx="0"/>
            </p:cNvCxnSpPr>
            <p:nvPr/>
          </p:nvCxnSpPr>
          <p:spPr>
            <a:xfrm flipV="1">
              <a:off x="3435350" y="3052644"/>
              <a:ext cx="854852" cy="1418228"/>
            </a:xfrm>
            <a:prstGeom prst="straightConnector1">
              <a:avLst/>
            </a:prstGeom>
            <a:ln w="101600" cap="rnd">
              <a:solidFill>
                <a:schemeClr val="accent4"/>
              </a:solidFill>
              <a:prstDash val="solid"/>
              <a:miter lim="400000"/>
            </a:ln>
            <a:effectLst/>
          </p:spPr>
        </p:cxnSp>
        <p:sp>
          <p:nvSpPr>
            <p:cNvPr id="1125" name="3"/>
            <p:cNvSpPr/>
            <p:nvPr/>
          </p:nvSpPr>
          <p:spPr>
            <a:xfrm>
              <a:off x="1043369" y="28903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126" name="2"/>
            <p:cNvSpPr/>
            <p:nvPr/>
          </p:nvSpPr>
          <p:spPr>
            <a:xfrm>
              <a:off x="4116770" y="28903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1127" name="2"/>
            <p:cNvSpPr/>
            <p:nvPr/>
          </p:nvSpPr>
          <p:spPr>
            <a:xfrm>
              <a:off x="7190170" y="289034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1128" name="12"/>
            <p:cNvSpPr/>
            <p:nvPr/>
          </p:nvSpPr>
          <p:spPr>
            <a:xfrm>
              <a:off x="854851"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1129" name="4"/>
            <p:cNvSpPr/>
            <p:nvPr/>
          </p:nvSpPr>
          <p:spPr>
            <a:xfrm>
              <a:off x="3928251"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130" name="5"/>
            <p:cNvSpPr/>
            <p:nvPr/>
          </p:nvSpPr>
          <p:spPr>
            <a:xfrm>
              <a:off x="7001651"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cxnSp>
          <p:nvCxnSpPr>
            <p:cNvPr id="1131" name="Connection Line"/>
            <p:cNvCxnSpPr>
              <a:stCxn id="1129" idx="0"/>
              <a:endCxn id="1117" idx="0"/>
            </p:cNvCxnSpPr>
            <p:nvPr/>
          </p:nvCxnSpPr>
          <p:spPr>
            <a:xfrm flipV="1">
              <a:off x="4290201" y="3052644"/>
              <a:ext cx="1" cy="1418228"/>
            </a:xfrm>
            <a:prstGeom prst="straightConnector1">
              <a:avLst/>
            </a:prstGeom>
            <a:ln w="38100" cap="flat">
              <a:solidFill>
                <a:srgbClr val="222222"/>
              </a:solidFill>
              <a:prstDash val="solid"/>
              <a:miter lim="400000"/>
            </a:ln>
            <a:effectLst/>
          </p:spPr>
        </p:cxnSp>
        <p:cxnSp>
          <p:nvCxnSpPr>
            <p:cNvPr id="1132" name="Connection Line"/>
            <p:cNvCxnSpPr>
              <a:stCxn id="1130" idx="0"/>
              <a:endCxn id="1118" idx="0"/>
            </p:cNvCxnSpPr>
            <p:nvPr/>
          </p:nvCxnSpPr>
          <p:spPr>
            <a:xfrm flipV="1">
              <a:off x="7363601" y="3052644"/>
              <a:ext cx="1" cy="1418228"/>
            </a:xfrm>
            <a:prstGeom prst="straightConnector1">
              <a:avLst/>
            </a:prstGeom>
            <a:ln w="38100" cap="flat">
              <a:solidFill>
                <a:srgbClr val="222222"/>
              </a:solidFill>
              <a:prstDash val="solid"/>
              <a:miter lim="400000"/>
            </a:ln>
            <a:effectLst/>
          </p:spPr>
        </p:cxnSp>
        <p:cxnSp>
          <p:nvCxnSpPr>
            <p:cNvPr id="1133" name="Connection Line"/>
            <p:cNvCxnSpPr>
              <a:stCxn id="1128" idx="0"/>
              <a:endCxn id="1116" idx="0"/>
            </p:cNvCxnSpPr>
            <p:nvPr/>
          </p:nvCxnSpPr>
          <p:spPr>
            <a:xfrm flipV="1">
              <a:off x="1216801" y="3052644"/>
              <a:ext cx="1" cy="1418228"/>
            </a:xfrm>
            <a:prstGeom prst="straightConnector1">
              <a:avLst/>
            </a:prstGeom>
            <a:ln w="38100" cap="flat">
              <a:solidFill>
                <a:srgbClr val="222222"/>
              </a:solidFill>
              <a:prstDash val="solid"/>
              <a:miter lim="400000"/>
            </a:ln>
            <a:effectLst/>
          </p:spPr>
        </p:cxnSp>
      </p:gr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6" name="Line"/>
          <p:cNvSpPr/>
          <p:nvPr/>
        </p:nvSpPr>
        <p:spPr>
          <a:xfrm flipH="1" flipV="1">
            <a:off x="11046569" y="7187595"/>
            <a:ext cx="571933" cy="1091310"/>
          </a:xfrm>
          <a:prstGeom prst="line">
            <a:avLst/>
          </a:prstGeom>
          <a:ln w="38100">
            <a:solidFill>
              <a:srgbClr val="A6AAA9"/>
            </a:solidFill>
            <a:miter lim="400000"/>
            <a:headEnd type="diamond"/>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137" name="Line"/>
          <p:cNvSpPr/>
          <p:nvPr/>
        </p:nvSpPr>
        <p:spPr>
          <a:xfrm flipV="1">
            <a:off x="10244833" y="7134775"/>
            <a:ext cx="493668" cy="1058972"/>
          </a:xfrm>
          <a:prstGeom prst="line">
            <a:avLst/>
          </a:prstGeom>
          <a:ln w="38100">
            <a:solidFill>
              <a:srgbClr val="A6AAA9"/>
            </a:solidFill>
            <a:miter lim="400000"/>
            <a:headEnd type="diamond"/>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138" name="Line"/>
          <p:cNvSpPr/>
          <p:nvPr/>
        </p:nvSpPr>
        <p:spPr>
          <a:xfrm flipV="1">
            <a:off x="8746129" y="5710363"/>
            <a:ext cx="664531" cy="1254394"/>
          </a:xfrm>
          <a:prstGeom prst="line">
            <a:avLst/>
          </a:prstGeom>
          <a:ln w="38100">
            <a:solidFill>
              <a:srgbClr val="A6AAA9"/>
            </a:solidFill>
            <a:miter lim="400000"/>
            <a:head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139" name="Line"/>
          <p:cNvSpPr/>
          <p:nvPr/>
        </p:nvSpPr>
        <p:spPr>
          <a:xfrm flipV="1">
            <a:off x="7659713" y="3803100"/>
            <a:ext cx="664531" cy="1254394"/>
          </a:xfrm>
          <a:prstGeom prst="line">
            <a:avLst/>
          </a:prstGeom>
          <a:ln w="38100">
            <a:solidFill>
              <a:srgbClr val="A6AAA9"/>
            </a:solidFill>
            <a:miter lim="400000"/>
            <a:head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140" name="Line"/>
          <p:cNvSpPr/>
          <p:nvPr/>
        </p:nvSpPr>
        <p:spPr>
          <a:xfrm flipV="1">
            <a:off x="6458477" y="2456900"/>
            <a:ext cx="664531" cy="1254393"/>
          </a:xfrm>
          <a:prstGeom prst="line">
            <a:avLst/>
          </a:prstGeom>
          <a:ln w="38100">
            <a:solidFill>
              <a:srgbClr val="A6AAA9"/>
            </a:solidFill>
            <a:miter lim="400000"/>
            <a:headEnd type="triangle"/>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141" name="a(s) ≤ V(s) se P(s)=MAX…"/>
          <p:cNvSpPr txBox="1"/>
          <p:nvPr>
            <p:ph type="body" sz="half" idx="1"/>
          </p:nvPr>
        </p:nvSpPr>
        <p:spPr>
          <a:xfrm>
            <a:off x="406400" y="1903955"/>
            <a:ext cx="5564770" cy="6847643"/>
          </a:xfrm>
          <a:prstGeom prst="rect">
            <a:avLst/>
          </a:prstGeom>
        </p:spPr>
        <p:txBody>
          <a:bodyPr/>
          <a:lstStyle/>
          <a:p>
            <a:pPr marL="355600" indent="-355600" defTabSz="467359">
              <a:spcBef>
                <a:spcPts val="2200"/>
              </a:spcBef>
              <a:defRPr sz="2720"/>
            </a:pPr>
            <a:r>
              <a:t>a(s) ≤ V(s) se P(s)=</a:t>
            </a:r>
            <a:r>
              <a:rPr sz="2400"/>
              <a:t>MAX</a:t>
            </a:r>
            <a:endParaRPr sz="2400"/>
          </a:p>
          <a:p>
            <a:pPr marL="313764" indent="-313764" defTabSz="467359">
              <a:spcBef>
                <a:spcPts val="2200"/>
              </a:spcBef>
              <a:defRPr sz="2720"/>
            </a:pPr>
            <a:r>
              <a:rPr sz="2400"/>
              <a:t>𝛂</a:t>
            </a:r>
            <a:r>
              <a:t>(s) = max</a:t>
            </a:r>
            <a:r>
              <a:rPr baseline="-5999"/>
              <a:t>s’≤s</a:t>
            </a:r>
            <a:r>
              <a:t> a(s)</a:t>
            </a:r>
          </a:p>
          <a:p>
            <a:pPr lvl="1" marL="711200" indent="-355600" defTabSz="467359">
              <a:spcBef>
                <a:spcPts val="2200"/>
              </a:spcBef>
              <a:defRPr sz="2400"/>
            </a:pPr>
            <a:r>
              <a:t>melhor opção de MAX até raiz</a:t>
            </a:r>
          </a:p>
          <a:p>
            <a:pPr marL="355600" indent="-355600" defTabSz="467359">
              <a:spcBef>
                <a:spcPts val="2200"/>
              </a:spcBef>
              <a:defRPr sz="2720"/>
            </a:pPr>
            <a:r>
              <a:t>b(s) ≥ V(s) se P(S)=</a:t>
            </a:r>
            <a:r>
              <a:rPr sz="2400"/>
              <a:t>MIN</a:t>
            </a:r>
            <a:endParaRPr sz="2400"/>
          </a:p>
          <a:p>
            <a:pPr lvl="1" marL="669364" indent="-313764" defTabSz="467359">
              <a:spcBef>
                <a:spcPts val="2200"/>
              </a:spcBef>
              <a:defRPr sz="2720"/>
            </a:pPr>
            <a:r>
              <a:rPr sz="2400"/>
              <a:t>melhor opção de MIN até raiz</a:t>
            </a:r>
            <a:endParaRPr sz="2400"/>
          </a:p>
          <a:p>
            <a:pPr marL="313764" indent="-313764" defTabSz="467359">
              <a:spcBef>
                <a:spcPts val="2200"/>
              </a:spcBef>
              <a:defRPr sz="2720"/>
            </a:pPr>
            <a:r>
              <a:rPr sz="2400"/>
              <a:t>𝛃</a:t>
            </a:r>
            <a:r>
              <a:t>(s) = min</a:t>
            </a:r>
            <a:r>
              <a:rPr baseline="-5999"/>
              <a:t>s’≤s</a:t>
            </a:r>
            <a:r>
              <a:t> b(s)</a:t>
            </a:r>
          </a:p>
          <a:p>
            <a:pPr marL="355599" indent="-355599" defTabSz="467359">
              <a:spcBef>
                <a:spcPts val="2200"/>
              </a:spcBef>
              <a:defRPr sz="2720"/>
            </a:pPr>
          </a:p>
          <a:p>
            <a:pPr marL="355599" indent="-355599" defTabSz="467359">
              <a:spcBef>
                <a:spcPts val="2200"/>
              </a:spcBef>
              <a:defRPr sz="2720">
                <a:solidFill>
                  <a:schemeClr val="accent1">
                    <a:hueOff val="104794"/>
                    <a:lumOff val="-8431"/>
                  </a:schemeClr>
                </a:solidFill>
              </a:defRPr>
            </a:pPr>
            <a:r>
              <a:t>Descarte nó β(s) ≤ ⍺(s), pois ele não pode estar no “caminho ótimo”</a:t>
            </a:r>
          </a:p>
        </p:txBody>
      </p:sp>
      <p:sp>
        <p:nvSpPr>
          <p:cNvPr id="1142" name="poda 𝛂-𝛃"/>
          <p:cNvSpPr txBox="1"/>
          <p:nvPr>
            <p:ph type="title"/>
          </p:nvPr>
        </p:nvSpPr>
        <p:spPr>
          <a:prstGeom prst="rect">
            <a:avLst/>
          </a:prstGeom>
        </p:spPr>
        <p:txBody>
          <a:bodyPr/>
          <a:lstStyle/>
          <a:p>
            <a:pPr defTabSz="286258">
              <a:spcBef>
                <a:spcPts val="1300"/>
              </a:spcBef>
              <a:defRPr sz="3234"/>
            </a:pPr>
            <a:r>
              <a:rPr sz="4410"/>
              <a:t>poda</a:t>
            </a:r>
            <a:r>
              <a:t> 𝛂-𝛃</a:t>
            </a:r>
          </a:p>
        </p:txBody>
      </p:sp>
      <p:sp>
        <p:nvSpPr>
          <p:cNvPr id="1143" name="≥6"/>
          <p:cNvSpPr/>
          <p:nvPr/>
        </p:nvSpPr>
        <p:spPr>
          <a:xfrm>
            <a:off x="6890583" y="1407028"/>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38100">
            <a:solidFill>
              <a:schemeClr val="accent4"/>
            </a:solidFill>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≥6</a:t>
            </a:r>
          </a:p>
        </p:txBody>
      </p:sp>
      <p:sp>
        <p:nvSpPr>
          <p:cNvPr id="1144" name="Triangle"/>
          <p:cNvSpPr/>
          <p:nvPr/>
        </p:nvSpPr>
        <p:spPr>
          <a:xfrm rot="10800000">
            <a:off x="8011515" y="3325153"/>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145" name="≥3"/>
          <p:cNvSpPr/>
          <p:nvPr/>
        </p:nvSpPr>
        <p:spPr>
          <a:xfrm>
            <a:off x="9075297" y="4781205"/>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146" name="Triangle"/>
          <p:cNvSpPr/>
          <p:nvPr/>
        </p:nvSpPr>
        <p:spPr>
          <a:xfrm rot="10800000">
            <a:off x="10407917" y="6735543"/>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38100">
            <a:solidFill>
              <a:schemeClr val="accent4"/>
            </a:solidFill>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147" name="≤8"/>
          <p:cNvSpPr txBox="1"/>
          <p:nvPr/>
        </p:nvSpPr>
        <p:spPr>
          <a:xfrm>
            <a:off x="8363497" y="3523030"/>
            <a:ext cx="389180"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≤8</a:t>
            </a:r>
          </a:p>
        </p:txBody>
      </p:sp>
      <p:sp>
        <p:nvSpPr>
          <p:cNvPr id="1148" name="≤5"/>
          <p:cNvSpPr txBox="1"/>
          <p:nvPr/>
        </p:nvSpPr>
        <p:spPr>
          <a:xfrm>
            <a:off x="10759899" y="6945491"/>
            <a:ext cx="389180" cy="4622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≤5</a:t>
            </a:r>
          </a:p>
        </p:txBody>
      </p:sp>
      <p:cxnSp>
        <p:nvCxnSpPr>
          <p:cNvPr id="1149" name="Connection Line"/>
          <p:cNvCxnSpPr>
            <a:stCxn id="1144" idx="0"/>
            <a:endCxn id="1143" idx="0"/>
          </p:cNvCxnSpPr>
          <p:nvPr/>
        </p:nvCxnSpPr>
        <p:spPr>
          <a:xfrm flipH="1" flipV="1">
            <a:off x="7437154" y="1953600"/>
            <a:ext cx="1120934" cy="1918125"/>
          </a:xfrm>
          <a:prstGeom prst="straightConnector1">
            <a:avLst/>
          </a:prstGeom>
          <a:ln w="38100">
            <a:solidFill>
              <a:srgbClr val="A6AAA9"/>
            </a:solidFill>
            <a:miter lim="400000"/>
          </a:ln>
        </p:spPr>
      </p:cxnSp>
      <p:cxnSp>
        <p:nvCxnSpPr>
          <p:cNvPr id="1150" name="Connection Line"/>
          <p:cNvCxnSpPr>
            <a:stCxn id="1146" idx="0"/>
            <a:endCxn id="1145" idx="0"/>
          </p:cNvCxnSpPr>
          <p:nvPr/>
        </p:nvCxnSpPr>
        <p:spPr>
          <a:xfrm flipH="1" flipV="1">
            <a:off x="9621869" y="5327776"/>
            <a:ext cx="1332620" cy="1954339"/>
          </a:xfrm>
          <a:prstGeom prst="straightConnector1">
            <a:avLst/>
          </a:prstGeom>
          <a:ln w="38100">
            <a:solidFill>
              <a:srgbClr val="A6AAA9"/>
            </a:solidFill>
            <a:miter lim="400000"/>
          </a:ln>
        </p:spPr>
      </p:cxnSp>
      <p:cxnSp>
        <p:nvCxnSpPr>
          <p:cNvPr id="1151" name="Connection Line"/>
          <p:cNvCxnSpPr>
            <a:stCxn id="1145" idx="0"/>
            <a:endCxn id="1144" idx="0"/>
          </p:cNvCxnSpPr>
          <p:nvPr/>
        </p:nvCxnSpPr>
        <p:spPr>
          <a:xfrm flipH="1" flipV="1">
            <a:off x="8558087" y="3871724"/>
            <a:ext cx="1063783" cy="1456053"/>
          </a:xfrm>
          <a:prstGeom prst="straightConnector1">
            <a:avLst/>
          </a:prstGeom>
          <a:ln w="38100">
            <a:solidFill>
              <a:srgbClr val="A6AAA9"/>
            </a:solidFill>
            <a:miter lim="400000"/>
          </a:ln>
        </p:spPr>
      </p:cxnSp>
      <p:sp>
        <p:nvSpPr>
          <p:cNvPr id="1152" name="b = 5 𝛂 = 6 𝛃 = 5"/>
          <p:cNvSpPr txBox="1"/>
          <p:nvPr/>
        </p:nvSpPr>
        <p:spPr>
          <a:xfrm>
            <a:off x="11809835" y="6665238"/>
            <a:ext cx="1030606" cy="179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800"/>
              </a:spcBef>
              <a:defRPr sz="3000">
                <a:solidFill>
                  <a:schemeClr val="accent1">
                    <a:hueOff val="104794"/>
                    <a:lumOff val="-8431"/>
                  </a:schemeClr>
                </a:solidFill>
              </a:defRPr>
            </a:pPr>
            <a:r>
              <a:t>b = 5</a:t>
            </a:r>
            <a:br/>
            <a:r>
              <a:t>𝛂 = 6</a:t>
            </a:r>
            <a:br/>
            <a:r>
              <a:t>𝛃 = 5</a:t>
            </a:r>
          </a:p>
        </p:txBody>
      </p:sp>
      <p:sp>
        <p:nvSpPr>
          <p:cNvPr id="1153" name="a = 3 𝛂 = 6 𝛃 = 8"/>
          <p:cNvSpPr txBox="1"/>
          <p:nvPr/>
        </p:nvSpPr>
        <p:spPr>
          <a:xfrm>
            <a:off x="10439186" y="4432426"/>
            <a:ext cx="1030606" cy="179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800"/>
              </a:spcBef>
              <a:defRPr sz="3000">
                <a:solidFill>
                  <a:schemeClr val="accent1">
                    <a:hueOff val="104794"/>
                    <a:lumOff val="-8431"/>
                  </a:schemeClr>
                </a:solidFill>
              </a:defRPr>
            </a:pPr>
            <a:r>
              <a:t>a = 3</a:t>
            </a:r>
            <a:br/>
            <a:r>
              <a:t>𝛂 = 6</a:t>
            </a:r>
            <a:br/>
            <a:r>
              <a:t>𝛃 = 8</a:t>
            </a:r>
          </a:p>
        </p:txBody>
      </p:sp>
      <p:sp>
        <p:nvSpPr>
          <p:cNvPr id="1154" name="a = 6 𝛂 = 6 𝛃 = +inf"/>
          <p:cNvSpPr txBox="1"/>
          <p:nvPr/>
        </p:nvSpPr>
        <p:spPr>
          <a:xfrm>
            <a:off x="8178586" y="1046476"/>
            <a:ext cx="1462660" cy="179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800"/>
              </a:spcBef>
              <a:defRPr sz="3000">
                <a:solidFill>
                  <a:schemeClr val="accent1">
                    <a:hueOff val="104794"/>
                    <a:lumOff val="-8431"/>
                  </a:schemeClr>
                </a:solidFill>
              </a:defRPr>
            </a:pPr>
            <a:r>
              <a:t>a = 6</a:t>
            </a:r>
            <a:br/>
            <a:r>
              <a:t>𝛂 = 6</a:t>
            </a:r>
            <a:br/>
            <a:r>
              <a:t>𝛃 = +inf</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156" name="poda 𝛂-𝛃"/>
          <p:cNvSpPr txBox="1"/>
          <p:nvPr>
            <p:ph type="title"/>
          </p:nvPr>
        </p:nvSpPr>
        <p:spPr>
          <a:prstGeom prst="rect">
            <a:avLst/>
          </a:prstGeom>
        </p:spPr>
        <p:txBody>
          <a:bodyPr/>
          <a:lstStyle>
            <a:lvl1pPr defTabSz="315468">
              <a:spcBef>
                <a:spcPts val="1500"/>
              </a:spcBef>
              <a:defRPr sz="3240"/>
            </a:lvl1pPr>
          </a:lstStyle>
          <a:p>
            <a:pPr/>
            <a:r>
              <a:t>poda 𝛂-𝛃</a:t>
            </a:r>
          </a:p>
        </p:txBody>
      </p:sp>
      <p:sp>
        <p:nvSpPr>
          <p:cNvPr id="1157" name="Content Placeholder 2"/>
          <p:cNvSpPr txBox="1"/>
          <p:nvPr/>
        </p:nvSpPr>
        <p:spPr>
          <a:xfrm>
            <a:off x="329704" y="3185159"/>
            <a:ext cx="6090154" cy="2988561"/>
          </a:xfrm>
          <a:prstGeom prst="rect">
            <a:avLst/>
          </a:prstGeom>
          <a:solidFill>
            <a:schemeClr val="accent1">
              <a:hueOff val="-84091"/>
              <a:satOff val="15316"/>
              <a:lumOff val="24313"/>
            </a:schemeClr>
          </a:solidFill>
          <a:ln w="38100">
            <a:solidFill>
              <a:schemeClr val="accent1">
                <a:hueOff val="-84091"/>
                <a:satOff val="15316"/>
                <a:lumOff val="24313"/>
              </a:schemeClr>
            </a:solidFill>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8" tIns="45718" rIns="45718" bIns="45718">
            <a:spAutoFit/>
          </a:bodyPr>
          <a:lstStyle/>
          <a:p>
            <a:pPr marL="342882" indent="-342882" defTabSz="914400">
              <a:lnSpc>
                <a:spcPct val="80000"/>
              </a:lnSpc>
              <a:spcBef>
                <a:spcPts val="12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def</a:t>
            </a:r>
            <a:r>
              <a:t> </a:t>
            </a:r>
            <a:r>
              <a:rPr b="1"/>
              <a:t>valor-max</a:t>
            </a:r>
            <a:r>
              <a:t>(s, </a:t>
            </a:r>
            <a:r>
              <a:t>alfa</a:t>
            </a:r>
            <a:r>
              <a:t>, </a:t>
            </a:r>
            <a:r>
              <a:t>beta</a:t>
            </a:r>
            <a:r>
              <a:t>):</a:t>
            </a:r>
          </a:p>
          <a:p>
            <a:pPr lvl="1" marL="285737" indent="171438" defTabSz="914400">
              <a:lnSpc>
                <a:spcPct val="80000"/>
              </a:lnSpc>
              <a:spcBef>
                <a:spcPts val="500"/>
              </a:spcBef>
              <a:defRPr sz="2400">
                <a:solidFill>
                  <a:srgbClr val="000000"/>
                </a:solidFill>
                <a:latin typeface="Calibri"/>
                <a:ea typeface="Calibri"/>
                <a:cs typeface="Calibri"/>
                <a:sym typeface="Calibri"/>
              </a:defRPr>
            </a:pPr>
            <a:r>
              <a:t>v = -inf</a:t>
            </a:r>
            <a:endParaRPr>
              <a:latin typeface="Times New Roman"/>
              <a:ea typeface="Times New Roman"/>
              <a:cs typeface="Times New Roman"/>
              <a:sym typeface="Times New Roman"/>
            </a:endParaRPr>
          </a:p>
          <a:p>
            <a:pPr lvl="1" marL="285737" indent="171438"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para cada</a:t>
            </a:r>
            <a:r>
              <a:t> a em A(s):</a:t>
            </a:r>
          </a:p>
          <a:p>
            <a:pPr lvl="2" marL="285737" indent="628615" defTabSz="914400">
              <a:lnSpc>
                <a:spcPct val="80000"/>
              </a:lnSpc>
              <a:spcBef>
                <a:spcPts val="500"/>
              </a:spcBef>
              <a:defRPr sz="2400">
                <a:solidFill>
                  <a:srgbClr val="000000"/>
                </a:solidFill>
                <a:latin typeface="Calibri"/>
                <a:ea typeface="Calibri"/>
                <a:cs typeface="Calibri"/>
                <a:sym typeface="Calibri"/>
              </a:defRPr>
            </a:pPr>
            <a:r>
              <a:t>s’ = T(s,a)</a:t>
            </a:r>
          </a:p>
          <a:p>
            <a:pPr lvl="2" marL="228589" indent="685763" defTabSz="914400">
              <a:lnSpc>
                <a:spcPct val="80000"/>
              </a:lnSpc>
              <a:spcBef>
                <a:spcPts val="500"/>
              </a:spcBef>
              <a:defRPr sz="2400">
                <a:solidFill>
                  <a:srgbClr val="000000"/>
                </a:solidFill>
                <a:latin typeface="Calibri"/>
                <a:ea typeface="Calibri"/>
                <a:cs typeface="Calibri"/>
                <a:sym typeface="Calibri"/>
              </a:defRPr>
            </a:pPr>
            <a:r>
              <a:t>v = max(v, </a:t>
            </a:r>
            <a:r>
              <a:rPr b="1">
                <a:solidFill>
                  <a:schemeClr val="accent1">
                    <a:hueOff val="262910"/>
                    <a:satOff val="3867"/>
                    <a:lumOff val="-18039"/>
                  </a:schemeClr>
                </a:solidFill>
              </a:rPr>
              <a:t>valor-min(s’, </a:t>
            </a:r>
            <a:r>
              <a:rPr b="1">
                <a:solidFill>
                  <a:schemeClr val="accent1">
                    <a:hueOff val="262910"/>
                    <a:satOff val="3867"/>
                    <a:lumOff val="-18039"/>
                  </a:schemeClr>
                </a:solidFill>
              </a:rPr>
              <a:t>alfa</a:t>
            </a:r>
            <a:r>
              <a:rPr b="1">
                <a:solidFill>
                  <a:schemeClr val="accent1">
                    <a:hueOff val="262910"/>
                    <a:satOff val="3867"/>
                    <a:lumOff val="-18039"/>
                  </a:schemeClr>
                </a:solidFill>
              </a:rPr>
              <a:t>, </a:t>
            </a:r>
            <a:r>
              <a:rPr b="1">
                <a:solidFill>
                  <a:schemeClr val="accent1">
                    <a:hueOff val="262910"/>
                    <a:satOff val="3867"/>
                    <a:lumOff val="-18039"/>
                  </a:schemeClr>
                </a:solidFill>
              </a:rPr>
              <a:t>beta</a:t>
            </a:r>
            <a:r>
              <a:rPr b="1">
                <a:solidFill>
                  <a:schemeClr val="accent1">
                    <a:hueOff val="262910"/>
                    <a:satOff val="3867"/>
                    <a:lumOff val="-18039"/>
                  </a:schemeClr>
                </a:solidFill>
              </a:rPr>
              <a:t>)</a:t>
            </a:r>
            <a:r>
              <a:t>)</a:t>
            </a:r>
            <a:endParaRPr>
              <a:solidFill>
                <a:srgbClr val="7030A0"/>
              </a:solidFill>
            </a:endParaRPr>
          </a:p>
          <a:p>
            <a:pPr lvl="2" marL="228589" indent="685763"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se</a:t>
            </a:r>
            <a:r>
              <a:t> v ≥ </a:t>
            </a:r>
            <a:r>
              <a:t>beta</a:t>
            </a:r>
            <a:r>
              <a:t> </a:t>
            </a:r>
            <a:r>
              <a:rPr>
                <a:solidFill>
                  <a:schemeClr val="accent3">
                    <a:hueOff val="1971429"/>
                    <a:satOff val="-6114"/>
                    <a:lumOff val="-25490"/>
                  </a:schemeClr>
                </a:solidFill>
              </a:rPr>
              <a:t>devolva</a:t>
            </a:r>
            <a:r>
              <a:t> v</a:t>
            </a:r>
          </a:p>
          <a:p>
            <a:pPr lvl="2" marL="228589" indent="685763" defTabSz="914400">
              <a:lnSpc>
                <a:spcPct val="80000"/>
              </a:lnSpc>
              <a:spcBef>
                <a:spcPts val="500"/>
              </a:spcBef>
              <a:defRPr sz="2400">
                <a:solidFill>
                  <a:srgbClr val="000000"/>
                </a:solidFill>
                <a:latin typeface="Calibri"/>
                <a:ea typeface="Calibri"/>
                <a:cs typeface="Calibri"/>
                <a:sym typeface="Calibri"/>
              </a:defRPr>
            </a:pPr>
            <a:r>
              <a:t>alfa</a:t>
            </a:r>
            <a:r>
              <a:t> = max(alfa, v)</a:t>
            </a:r>
          </a:p>
          <a:p>
            <a:pPr lvl="1" marL="285737" indent="171438"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devolva</a:t>
            </a:r>
            <a:r>
              <a:t> v</a:t>
            </a:r>
          </a:p>
        </p:txBody>
      </p:sp>
      <p:sp>
        <p:nvSpPr>
          <p:cNvPr id="1158" name="Content Placeholder 2"/>
          <p:cNvSpPr txBox="1"/>
          <p:nvPr/>
        </p:nvSpPr>
        <p:spPr>
          <a:xfrm>
            <a:off x="6769626" y="3185160"/>
            <a:ext cx="6090154" cy="2988561"/>
          </a:xfrm>
          <a:prstGeom prst="rect">
            <a:avLst/>
          </a:prstGeom>
          <a:solidFill>
            <a:srgbClr val="F5888B"/>
          </a:solidFill>
          <a:ln w="38100">
            <a:solidFill>
              <a:srgbClr val="F5888B"/>
            </a:solidFill>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8" tIns="45718" rIns="45718" bIns="45718">
            <a:spAutoFit/>
          </a:bodyPr>
          <a:lstStyle/>
          <a:p>
            <a:pPr marL="342882" indent="-342882" defTabSz="914400">
              <a:lnSpc>
                <a:spcPct val="80000"/>
              </a:lnSpc>
              <a:spcBef>
                <a:spcPts val="12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def</a:t>
            </a:r>
            <a:r>
              <a:t> </a:t>
            </a:r>
            <a:r>
              <a:rPr b="1"/>
              <a:t>valor-min</a:t>
            </a:r>
            <a:r>
              <a:t>(s, </a:t>
            </a:r>
            <a:r>
              <a:t>alfa</a:t>
            </a:r>
            <a:r>
              <a:t>, </a:t>
            </a:r>
            <a:r>
              <a:t>beta</a:t>
            </a:r>
            <a:r>
              <a:t>):</a:t>
            </a:r>
          </a:p>
          <a:p>
            <a:pPr lvl="1" marL="285737" indent="171438" defTabSz="914400">
              <a:lnSpc>
                <a:spcPct val="80000"/>
              </a:lnSpc>
              <a:spcBef>
                <a:spcPts val="500"/>
              </a:spcBef>
              <a:defRPr sz="2400">
                <a:solidFill>
                  <a:srgbClr val="000000"/>
                </a:solidFill>
                <a:latin typeface="Calibri"/>
                <a:ea typeface="Calibri"/>
                <a:cs typeface="Calibri"/>
                <a:sym typeface="Calibri"/>
              </a:defRPr>
            </a:pPr>
            <a:r>
              <a:t>v = +inf</a:t>
            </a:r>
            <a:endParaRPr>
              <a:latin typeface="Times New Roman"/>
              <a:ea typeface="Times New Roman"/>
              <a:cs typeface="Times New Roman"/>
              <a:sym typeface="Times New Roman"/>
            </a:endParaRPr>
          </a:p>
          <a:p>
            <a:pPr lvl="1" marL="285737" indent="171438"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para cada</a:t>
            </a:r>
            <a:r>
              <a:t> a em A(s):</a:t>
            </a:r>
          </a:p>
          <a:p>
            <a:pPr lvl="2" marL="285737" indent="628615" defTabSz="914400">
              <a:lnSpc>
                <a:spcPct val="80000"/>
              </a:lnSpc>
              <a:spcBef>
                <a:spcPts val="500"/>
              </a:spcBef>
              <a:defRPr sz="2400">
                <a:solidFill>
                  <a:srgbClr val="000000"/>
                </a:solidFill>
                <a:latin typeface="Calibri"/>
                <a:ea typeface="Calibri"/>
                <a:cs typeface="Calibri"/>
                <a:sym typeface="Calibri"/>
              </a:defRPr>
            </a:pPr>
            <a:r>
              <a:t>s’ = T(s,a)</a:t>
            </a:r>
          </a:p>
          <a:p>
            <a:pPr lvl="2" marL="228589" indent="685763" defTabSz="914400">
              <a:lnSpc>
                <a:spcPct val="80000"/>
              </a:lnSpc>
              <a:spcBef>
                <a:spcPts val="500"/>
              </a:spcBef>
              <a:defRPr sz="2400">
                <a:solidFill>
                  <a:srgbClr val="000000"/>
                </a:solidFill>
                <a:latin typeface="Calibri"/>
                <a:ea typeface="Calibri"/>
                <a:cs typeface="Calibri"/>
                <a:sym typeface="Calibri"/>
              </a:defRPr>
            </a:pPr>
            <a:r>
              <a:t>v = min(v, </a:t>
            </a:r>
            <a:r>
              <a:rPr b="1">
                <a:solidFill>
                  <a:schemeClr val="accent5">
                    <a:hueOff val="-234537"/>
                    <a:satOff val="-1108"/>
                    <a:lumOff val="-14796"/>
                  </a:schemeClr>
                </a:solidFill>
              </a:rPr>
              <a:t>valor-max(s’, </a:t>
            </a:r>
            <a:r>
              <a:rPr b="1">
                <a:solidFill>
                  <a:schemeClr val="accent5">
                    <a:hueOff val="-234537"/>
                    <a:satOff val="-1108"/>
                    <a:lumOff val="-14796"/>
                  </a:schemeClr>
                </a:solidFill>
              </a:rPr>
              <a:t>alfa</a:t>
            </a:r>
            <a:r>
              <a:rPr b="1">
                <a:solidFill>
                  <a:schemeClr val="accent5">
                    <a:hueOff val="-234537"/>
                    <a:satOff val="-1108"/>
                    <a:lumOff val="-14796"/>
                  </a:schemeClr>
                </a:solidFill>
              </a:rPr>
              <a:t>, </a:t>
            </a:r>
            <a:r>
              <a:rPr b="1">
                <a:solidFill>
                  <a:schemeClr val="accent5">
                    <a:hueOff val="-234537"/>
                    <a:satOff val="-1108"/>
                    <a:lumOff val="-14796"/>
                  </a:schemeClr>
                </a:solidFill>
              </a:rPr>
              <a:t>beta</a:t>
            </a:r>
            <a:r>
              <a:rPr b="1">
                <a:solidFill>
                  <a:schemeClr val="accent5">
                    <a:hueOff val="-234537"/>
                    <a:satOff val="-1108"/>
                    <a:lumOff val="-14796"/>
                  </a:schemeClr>
                </a:solidFill>
              </a:rPr>
              <a:t>)</a:t>
            </a:r>
            <a:r>
              <a:t>)</a:t>
            </a:r>
          </a:p>
          <a:p>
            <a:pPr lvl="2" marL="228589" indent="685763"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se</a:t>
            </a:r>
            <a:r>
              <a:t> v ≤ </a:t>
            </a:r>
            <a:r>
              <a:t>alfa</a:t>
            </a:r>
            <a:r>
              <a:t> </a:t>
            </a:r>
            <a:r>
              <a:rPr>
                <a:solidFill>
                  <a:schemeClr val="accent3">
                    <a:hueOff val="1971429"/>
                    <a:satOff val="-6114"/>
                    <a:lumOff val="-25490"/>
                  </a:schemeClr>
                </a:solidFill>
              </a:rPr>
              <a:t>devolva</a:t>
            </a:r>
            <a:r>
              <a:t> v</a:t>
            </a:r>
          </a:p>
          <a:p>
            <a:pPr lvl="2" marL="228589" indent="685763" defTabSz="914400">
              <a:lnSpc>
                <a:spcPct val="80000"/>
              </a:lnSpc>
              <a:spcBef>
                <a:spcPts val="500"/>
              </a:spcBef>
              <a:defRPr sz="2400">
                <a:solidFill>
                  <a:srgbClr val="000000"/>
                </a:solidFill>
                <a:latin typeface="Calibri"/>
                <a:ea typeface="Calibri"/>
                <a:cs typeface="Calibri"/>
                <a:sym typeface="Calibri"/>
              </a:defRPr>
            </a:pPr>
            <a:r>
              <a:t>beta</a:t>
            </a:r>
            <a:r>
              <a:t> </a:t>
            </a:r>
            <a:r>
              <a:t>= min(beta, v)</a:t>
            </a:r>
          </a:p>
          <a:p>
            <a:pPr lvl="1" marL="285737" indent="171438"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279411"/>
                    <a:satOff val="-9468"/>
                    <a:lumOff val="-15294"/>
                  </a:schemeClr>
                </a:solidFill>
              </a:rPr>
              <a:t>devolva</a:t>
            </a:r>
            <a:r>
              <a:t> v</a:t>
            </a:r>
          </a:p>
        </p:txBody>
      </p:sp>
      <p:sp>
        <p:nvSpPr>
          <p:cNvPr id="1159" name="Triangle"/>
          <p:cNvSpPr/>
          <p:nvPr/>
        </p:nvSpPr>
        <p:spPr>
          <a:xfrm>
            <a:off x="5061343" y="2448317"/>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160" name="Triangle"/>
          <p:cNvSpPr/>
          <p:nvPr/>
        </p:nvSpPr>
        <p:spPr>
          <a:xfrm rot="10800000">
            <a:off x="11415618" y="2448318"/>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164" name="Group"/>
          <p:cNvGrpSpPr/>
          <p:nvPr/>
        </p:nvGrpSpPr>
        <p:grpSpPr>
          <a:xfrm>
            <a:off x="245048" y="82345"/>
            <a:ext cx="6111703" cy="4009884"/>
            <a:chOff x="0" y="0"/>
            <a:chExt cx="6111702" cy="4009882"/>
          </a:xfrm>
        </p:grpSpPr>
        <p:sp>
          <p:nvSpPr>
            <p:cNvPr id="1162" name="Content Placeholder 2"/>
            <p:cNvSpPr txBox="1"/>
            <p:nvPr/>
          </p:nvSpPr>
          <p:spPr>
            <a:xfrm>
              <a:off x="0" y="736842"/>
              <a:ext cx="6111703" cy="3273041"/>
            </a:xfrm>
            <a:prstGeom prst="rect">
              <a:avLst/>
            </a:prstGeom>
            <a:solidFill>
              <a:schemeClr val="accent1">
                <a:hueOff val="-84091"/>
                <a:satOff val="15316"/>
                <a:lumOff val="24313"/>
              </a:schemeClr>
            </a:solidFill>
            <a:ln w="38100" cap="flat">
              <a:solidFill>
                <a:schemeClr val="accent1">
                  <a:hueOff val="-84091"/>
                  <a:satOff val="15316"/>
                  <a:lumOff val="24313"/>
                </a:schemeClr>
              </a:solidFill>
              <a:prstDash val="solid"/>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p>
              <a:pPr marL="342882" indent="-342882" defTabSz="914400">
                <a:lnSpc>
                  <a:spcPct val="80000"/>
                </a:lnSpc>
                <a:spcBef>
                  <a:spcPts val="12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def</a:t>
              </a:r>
              <a:r>
                <a:t> </a:t>
              </a:r>
              <a:r>
                <a:rPr b="1"/>
                <a:t>max-value</a:t>
              </a:r>
              <a:r>
                <a:t>(s, </a:t>
              </a:r>
              <a:r>
                <a:t>alfa</a:t>
              </a:r>
              <a:r>
                <a:t>, </a:t>
              </a:r>
              <a:r>
                <a:t>beta</a:t>
              </a:r>
              <a:r>
                <a:t>):</a:t>
              </a:r>
            </a:p>
            <a:p>
              <a:pPr lvl="1" marL="285737" indent="171438" defTabSz="914400">
                <a:lnSpc>
                  <a:spcPct val="80000"/>
                </a:lnSpc>
                <a:spcBef>
                  <a:spcPts val="500"/>
                </a:spcBef>
                <a:defRPr sz="2400">
                  <a:solidFill>
                    <a:srgbClr val="000000"/>
                  </a:solidFill>
                  <a:latin typeface="Calibri"/>
                  <a:ea typeface="Calibri"/>
                  <a:cs typeface="Calibri"/>
                  <a:sym typeface="Calibri"/>
                </a:defRPr>
              </a:pPr>
              <a:r>
                <a:t>v = -inf</a:t>
              </a:r>
              <a:endParaRPr>
                <a:latin typeface="Times New Roman"/>
                <a:ea typeface="Times New Roman"/>
                <a:cs typeface="Times New Roman"/>
                <a:sym typeface="Times New Roman"/>
              </a:endParaRPr>
            </a:p>
            <a:p>
              <a:pPr lvl="1" marL="285737" indent="171438"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foreach</a:t>
              </a:r>
              <a:r>
                <a:t> a </a:t>
              </a:r>
              <a:r>
                <a:rPr>
                  <a:solidFill>
                    <a:schemeClr val="accent3">
                      <a:hueOff val="1971429"/>
                      <a:satOff val="-6114"/>
                      <a:lumOff val="-25490"/>
                    </a:schemeClr>
                  </a:solidFill>
                </a:rPr>
                <a:t>in</a:t>
              </a:r>
              <a:r>
                <a:t> A(s):</a:t>
              </a:r>
            </a:p>
            <a:p>
              <a:pPr lvl="2" marL="285737" indent="628615" defTabSz="914400">
                <a:lnSpc>
                  <a:spcPct val="80000"/>
                </a:lnSpc>
                <a:spcBef>
                  <a:spcPts val="500"/>
                </a:spcBef>
                <a:defRPr sz="2400">
                  <a:solidFill>
                    <a:srgbClr val="000000"/>
                  </a:solidFill>
                  <a:latin typeface="Calibri"/>
                  <a:ea typeface="Calibri"/>
                  <a:cs typeface="Calibri"/>
                  <a:sym typeface="Calibri"/>
                </a:defRPr>
              </a:pPr>
              <a:r>
                <a:t>s’ = T(s,a)</a:t>
              </a:r>
            </a:p>
            <a:p>
              <a:pPr lvl="2" marL="228589" indent="685763" defTabSz="914400">
                <a:lnSpc>
                  <a:spcPct val="80000"/>
                </a:lnSpc>
                <a:spcBef>
                  <a:spcPts val="500"/>
                </a:spcBef>
                <a:defRPr sz="2400">
                  <a:solidFill>
                    <a:srgbClr val="000000"/>
                  </a:solidFill>
                  <a:latin typeface="Calibri"/>
                  <a:ea typeface="Calibri"/>
                  <a:cs typeface="Calibri"/>
                  <a:sym typeface="Calibri"/>
                </a:defRPr>
              </a:pPr>
              <a:r>
                <a:t>v = max(v, </a:t>
              </a:r>
              <a:r>
                <a:rPr b="1">
                  <a:solidFill>
                    <a:srgbClr val="222222"/>
                  </a:solidFill>
                </a:rPr>
                <a:t>min-value(s’, </a:t>
              </a:r>
              <a:r>
                <a:rPr b="1">
                  <a:solidFill>
                    <a:srgbClr val="222222"/>
                  </a:solidFill>
                </a:rPr>
                <a:t>alfa</a:t>
              </a:r>
              <a:r>
                <a:rPr b="1">
                  <a:solidFill>
                    <a:srgbClr val="222222"/>
                  </a:solidFill>
                </a:rPr>
                <a:t>, </a:t>
              </a:r>
              <a:r>
                <a:rPr b="1">
                  <a:solidFill>
                    <a:srgbClr val="222222"/>
                  </a:solidFill>
                </a:rPr>
                <a:t>beta</a:t>
              </a:r>
              <a:r>
                <a:rPr b="1">
                  <a:solidFill>
                    <a:srgbClr val="222222"/>
                  </a:solidFill>
                </a:rPr>
                <a:t>)</a:t>
              </a:r>
              <a:r>
                <a:t>)</a:t>
              </a:r>
              <a:endParaRPr>
                <a:solidFill>
                  <a:srgbClr val="7030A0"/>
                </a:solidFill>
              </a:endParaRPr>
            </a:p>
            <a:p>
              <a:pPr lvl="2" marL="228589" indent="685763" defTabSz="914400">
                <a:lnSpc>
                  <a:spcPct val="80000"/>
                </a:lnSpc>
                <a:spcBef>
                  <a:spcPts val="500"/>
                </a:spcBef>
                <a:defRPr sz="2400">
                  <a:solidFill>
                    <a:srgbClr val="000000"/>
                  </a:solidFill>
                  <a:latin typeface="Calibri"/>
                  <a:ea typeface="Calibri"/>
                  <a:cs typeface="Calibri"/>
                  <a:sym typeface="Calibri"/>
                </a:defRPr>
              </a:pPr>
              <a:r>
                <a:t>alfa</a:t>
              </a:r>
              <a:r>
                <a:t> = max(alfa, v)</a:t>
              </a:r>
            </a:p>
            <a:p>
              <a:pPr lvl="2" marL="228589" indent="685763"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if</a:t>
              </a:r>
              <a:r>
                <a:t> alfa ≥ </a:t>
              </a:r>
              <a:r>
                <a:t>beta</a:t>
              </a:r>
              <a:r>
                <a:t> </a:t>
              </a:r>
              <a:r>
                <a:rPr>
                  <a:solidFill>
                    <a:schemeClr val="accent3">
                      <a:hueOff val="1971429"/>
                      <a:satOff val="-6114"/>
                      <a:lumOff val="-25490"/>
                    </a:schemeClr>
                  </a:solidFill>
                </a:rPr>
                <a:t>then break</a:t>
              </a:r>
            </a:p>
            <a:p>
              <a:pPr lvl="1" marL="285737" indent="171438"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return</a:t>
              </a:r>
              <a:r>
                <a:t> v</a:t>
              </a:r>
            </a:p>
          </p:txBody>
        </p:sp>
        <p:sp>
          <p:nvSpPr>
            <p:cNvPr id="1163" name="Triangle"/>
            <p:cNvSpPr/>
            <p:nvPr/>
          </p:nvSpPr>
          <p:spPr>
            <a:xfrm>
              <a:off x="4864564" y="0"/>
              <a:ext cx="1157846"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grpSp>
        <p:nvGrpSpPr>
          <p:cNvPr id="1167" name="Group"/>
          <p:cNvGrpSpPr/>
          <p:nvPr/>
        </p:nvGrpSpPr>
        <p:grpSpPr>
          <a:xfrm>
            <a:off x="246856" y="4512508"/>
            <a:ext cx="6108088" cy="4009883"/>
            <a:chOff x="0" y="0"/>
            <a:chExt cx="6108086" cy="4009882"/>
          </a:xfrm>
        </p:grpSpPr>
        <p:sp>
          <p:nvSpPr>
            <p:cNvPr id="1165" name="Content Placeholder 2"/>
            <p:cNvSpPr txBox="1"/>
            <p:nvPr/>
          </p:nvSpPr>
          <p:spPr>
            <a:xfrm>
              <a:off x="0" y="736842"/>
              <a:ext cx="6108087" cy="3273041"/>
            </a:xfrm>
            <a:prstGeom prst="rect">
              <a:avLst/>
            </a:prstGeom>
            <a:solidFill>
              <a:srgbClr val="F5888B"/>
            </a:solidFill>
            <a:ln w="38100" cap="flat">
              <a:solidFill>
                <a:srgbClr val="F5888B"/>
              </a:solidFill>
              <a:prstDash val="solid"/>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wrap="square" lIns="45718" tIns="45718" rIns="45718" bIns="45718" numCol="1" anchor="t">
              <a:noAutofit/>
            </a:bodyPr>
            <a:lstStyle/>
            <a:p>
              <a:pPr marL="342882" indent="-342882" defTabSz="914400">
                <a:lnSpc>
                  <a:spcPct val="80000"/>
                </a:lnSpc>
                <a:spcBef>
                  <a:spcPts val="12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def</a:t>
              </a:r>
              <a:r>
                <a:t> </a:t>
              </a:r>
              <a:r>
                <a:rPr b="1"/>
                <a:t>min-value</a:t>
              </a:r>
              <a:r>
                <a:t>(s, </a:t>
              </a:r>
              <a:r>
                <a:t>alfa</a:t>
              </a:r>
              <a:r>
                <a:t>, </a:t>
              </a:r>
              <a:r>
                <a:t>beta</a:t>
              </a:r>
              <a:r>
                <a:t>):</a:t>
              </a:r>
            </a:p>
            <a:p>
              <a:pPr lvl="1" marL="285737" indent="171438" defTabSz="914400">
                <a:lnSpc>
                  <a:spcPct val="80000"/>
                </a:lnSpc>
                <a:spcBef>
                  <a:spcPts val="500"/>
                </a:spcBef>
                <a:defRPr sz="2400">
                  <a:solidFill>
                    <a:srgbClr val="000000"/>
                  </a:solidFill>
                  <a:latin typeface="Calibri"/>
                  <a:ea typeface="Calibri"/>
                  <a:cs typeface="Calibri"/>
                  <a:sym typeface="Calibri"/>
                </a:defRPr>
              </a:pPr>
              <a:r>
                <a:t>v = +inf</a:t>
              </a:r>
              <a:endParaRPr>
                <a:latin typeface="Times New Roman"/>
                <a:ea typeface="Times New Roman"/>
                <a:cs typeface="Times New Roman"/>
                <a:sym typeface="Times New Roman"/>
              </a:endParaRPr>
            </a:p>
            <a:p>
              <a:pPr lvl="1" marL="285737" indent="171438"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foreach</a:t>
              </a:r>
              <a:r>
                <a:t> a </a:t>
              </a:r>
              <a:r>
                <a:rPr>
                  <a:solidFill>
                    <a:schemeClr val="accent3">
                      <a:hueOff val="1971429"/>
                      <a:satOff val="-6114"/>
                      <a:lumOff val="-25490"/>
                    </a:schemeClr>
                  </a:solidFill>
                </a:rPr>
                <a:t>in</a:t>
              </a:r>
              <a:r>
                <a:t> A(s):</a:t>
              </a:r>
            </a:p>
            <a:p>
              <a:pPr lvl="2" marL="285737" indent="628615" defTabSz="914400">
                <a:lnSpc>
                  <a:spcPct val="80000"/>
                </a:lnSpc>
                <a:spcBef>
                  <a:spcPts val="500"/>
                </a:spcBef>
                <a:defRPr sz="2400">
                  <a:solidFill>
                    <a:srgbClr val="000000"/>
                  </a:solidFill>
                  <a:latin typeface="Calibri"/>
                  <a:ea typeface="Calibri"/>
                  <a:cs typeface="Calibri"/>
                  <a:sym typeface="Calibri"/>
                </a:defRPr>
              </a:pPr>
              <a:r>
                <a:t>s’ = T(s,a)</a:t>
              </a:r>
            </a:p>
            <a:p>
              <a:pPr lvl="2" marL="228589" indent="685763" defTabSz="914400">
                <a:lnSpc>
                  <a:spcPct val="80000"/>
                </a:lnSpc>
                <a:spcBef>
                  <a:spcPts val="500"/>
                </a:spcBef>
                <a:defRPr sz="2400">
                  <a:solidFill>
                    <a:srgbClr val="000000"/>
                  </a:solidFill>
                  <a:latin typeface="Calibri"/>
                  <a:ea typeface="Calibri"/>
                  <a:cs typeface="Calibri"/>
                  <a:sym typeface="Calibri"/>
                </a:defRPr>
              </a:pPr>
              <a:r>
                <a:t>v = min(v, </a:t>
              </a:r>
              <a:r>
                <a:rPr b="1"/>
                <a:t>max-value(s’, </a:t>
              </a:r>
              <a:r>
                <a:rPr b="1"/>
                <a:t>alfa</a:t>
              </a:r>
              <a:r>
                <a:rPr b="1"/>
                <a:t>, </a:t>
              </a:r>
              <a:r>
                <a:rPr b="1"/>
                <a:t>beta</a:t>
              </a:r>
              <a:r>
                <a:rPr b="1"/>
                <a:t>)</a:t>
              </a:r>
              <a:r>
                <a:t>)</a:t>
              </a:r>
            </a:p>
            <a:p>
              <a:pPr lvl="2" marL="228589" indent="685763" defTabSz="914400">
                <a:lnSpc>
                  <a:spcPct val="80000"/>
                </a:lnSpc>
                <a:spcBef>
                  <a:spcPts val="500"/>
                </a:spcBef>
                <a:defRPr sz="2400">
                  <a:solidFill>
                    <a:srgbClr val="000000"/>
                  </a:solidFill>
                  <a:latin typeface="Calibri"/>
                  <a:ea typeface="Calibri"/>
                  <a:cs typeface="Calibri"/>
                  <a:sym typeface="Calibri"/>
                </a:defRPr>
              </a:pPr>
              <a:r>
                <a:t>beta</a:t>
              </a:r>
              <a:r>
                <a:t> </a:t>
              </a:r>
              <a:r>
                <a:t>= min(beta, v)</a:t>
              </a:r>
            </a:p>
            <a:p>
              <a:pPr lvl="2" marL="228589" indent="685763"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if</a:t>
              </a:r>
              <a:r>
                <a:t> alfa ≥ beta </a:t>
              </a:r>
              <a:r>
                <a:rPr>
                  <a:solidFill>
                    <a:schemeClr val="accent3">
                      <a:hueOff val="1971429"/>
                      <a:satOff val="-6114"/>
                      <a:lumOff val="-25490"/>
                    </a:schemeClr>
                  </a:solidFill>
                </a:rPr>
                <a:t>then break</a:t>
              </a:r>
            </a:p>
            <a:p>
              <a:pPr lvl="1" marL="285737" indent="171438" defTabSz="914400">
                <a:lnSpc>
                  <a:spcPct val="80000"/>
                </a:lnSpc>
                <a:spcBef>
                  <a:spcPts val="500"/>
                </a:spcBef>
                <a:defRPr sz="2400">
                  <a:solidFill>
                    <a:srgbClr val="000000"/>
                  </a:solidFill>
                  <a:latin typeface="Calibri"/>
                  <a:ea typeface="Calibri"/>
                  <a:cs typeface="Calibri"/>
                  <a:sym typeface="Calibri"/>
                </a:defRPr>
              </a:pPr>
              <a:r>
                <a:rPr>
                  <a:solidFill>
                    <a:schemeClr val="accent3">
                      <a:hueOff val="1971429"/>
                      <a:satOff val="-6114"/>
                      <a:lumOff val="-25490"/>
                    </a:schemeClr>
                  </a:solidFill>
                </a:rPr>
                <a:t>return</a:t>
              </a:r>
              <a:r>
                <a:t> v</a:t>
              </a:r>
            </a:p>
          </p:txBody>
        </p:sp>
        <p:sp>
          <p:nvSpPr>
            <p:cNvPr id="1166" name="Triangle"/>
            <p:cNvSpPr/>
            <p:nvPr/>
          </p:nvSpPr>
          <p:spPr>
            <a:xfrm rot="10800000">
              <a:off x="4921158" y="0"/>
              <a:ext cx="1157886"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grpSp>
      <p:cxnSp>
        <p:nvCxnSpPr>
          <p:cNvPr id="1168" name="Connection Line"/>
          <p:cNvCxnSpPr>
            <a:stCxn id="1171" idx="0"/>
            <a:endCxn id="1178" idx="0"/>
          </p:cNvCxnSpPr>
          <p:nvPr/>
        </p:nvCxnSpPr>
        <p:spPr>
          <a:xfrm>
            <a:off x="9832865" y="1287556"/>
            <a:ext cx="1" cy="3003631"/>
          </a:xfrm>
          <a:prstGeom prst="straightConnector1">
            <a:avLst/>
          </a:prstGeom>
          <a:ln w="38100">
            <a:solidFill>
              <a:srgbClr val="FFFFFF"/>
            </a:solidFill>
            <a:miter lim="400000"/>
          </a:ln>
        </p:spPr>
      </p:cxnSp>
      <p:cxnSp>
        <p:nvCxnSpPr>
          <p:cNvPr id="1169" name="Connection Line"/>
          <p:cNvCxnSpPr>
            <a:stCxn id="1177" idx="0"/>
            <a:endCxn id="1171" idx="0"/>
          </p:cNvCxnSpPr>
          <p:nvPr/>
        </p:nvCxnSpPr>
        <p:spPr>
          <a:xfrm flipV="1">
            <a:off x="7714256" y="1287556"/>
            <a:ext cx="2118610" cy="2002187"/>
          </a:xfrm>
          <a:prstGeom prst="straightConnector1">
            <a:avLst/>
          </a:prstGeom>
          <a:ln w="38100">
            <a:solidFill>
              <a:srgbClr val="FFFFFF"/>
            </a:solidFill>
            <a:miter lim="400000"/>
          </a:ln>
        </p:spPr>
      </p:cxnSp>
      <p:cxnSp>
        <p:nvCxnSpPr>
          <p:cNvPr id="1170" name="Connection Line"/>
          <p:cNvCxnSpPr>
            <a:stCxn id="1171" idx="0"/>
            <a:endCxn id="1179" idx="0"/>
          </p:cNvCxnSpPr>
          <p:nvPr/>
        </p:nvCxnSpPr>
        <p:spPr>
          <a:xfrm>
            <a:off x="9832865" y="1287556"/>
            <a:ext cx="2011128" cy="1688333"/>
          </a:xfrm>
          <a:prstGeom prst="straightConnector1">
            <a:avLst/>
          </a:prstGeom>
          <a:ln w="38100">
            <a:solidFill>
              <a:srgbClr val="FFFFFF"/>
            </a:solidFill>
            <a:miter lim="400000"/>
          </a:ln>
        </p:spPr>
      </p:cxnSp>
      <p:sp>
        <p:nvSpPr>
          <p:cNvPr id="1171" name="Triangle"/>
          <p:cNvSpPr/>
          <p:nvPr/>
        </p:nvSpPr>
        <p:spPr>
          <a:xfrm>
            <a:off x="9286293" y="740985"/>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172" name="9"/>
          <p:cNvSpPr/>
          <p:nvPr/>
        </p:nvSpPr>
        <p:spPr>
          <a:xfrm>
            <a:off x="6618113" y="4234271"/>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9</a:t>
            </a:r>
          </a:p>
        </p:txBody>
      </p:sp>
      <p:sp>
        <p:nvSpPr>
          <p:cNvPr id="1173" name="7"/>
          <p:cNvSpPr/>
          <p:nvPr/>
        </p:nvSpPr>
        <p:spPr>
          <a:xfrm>
            <a:off x="8085284" y="3787633"/>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7</a:t>
            </a:r>
          </a:p>
        </p:txBody>
      </p:sp>
      <p:sp>
        <p:nvSpPr>
          <p:cNvPr id="1174" name="6"/>
          <p:cNvSpPr/>
          <p:nvPr/>
        </p:nvSpPr>
        <p:spPr>
          <a:xfrm>
            <a:off x="7147093" y="5687981"/>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1175" name="4"/>
          <p:cNvSpPr/>
          <p:nvPr/>
        </p:nvSpPr>
        <p:spPr>
          <a:xfrm>
            <a:off x="9470915" y="765044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176" name="3"/>
          <p:cNvSpPr/>
          <p:nvPr/>
        </p:nvSpPr>
        <p:spPr>
          <a:xfrm>
            <a:off x="12142053" y="3691063"/>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177" name="Triangle"/>
          <p:cNvSpPr/>
          <p:nvPr/>
        </p:nvSpPr>
        <p:spPr>
          <a:xfrm rot="10800000">
            <a:off x="7167684" y="2743170"/>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178" name="Triangle"/>
          <p:cNvSpPr/>
          <p:nvPr/>
        </p:nvSpPr>
        <p:spPr>
          <a:xfrm rot="10800000">
            <a:off x="9286293" y="3744614"/>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179" name="Triangle"/>
          <p:cNvSpPr/>
          <p:nvPr/>
        </p:nvSpPr>
        <p:spPr>
          <a:xfrm rot="10800000">
            <a:off x="11297421" y="2429317"/>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180" name="Connection Line"/>
          <p:cNvCxnSpPr>
            <a:stCxn id="1179" idx="0"/>
            <a:endCxn id="1176" idx="0"/>
          </p:cNvCxnSpPr>
          <p:nvPr/>
        </p:nvCxnSpPr>
        <p:spPr>
          <a:xfrm>
            <a:off x="11843992" y="2975888"/>
            <a:ext cx="660012" cy="1077126"/>
          </a:xfrm>
          <a:prstGeom prst="straightConnector1">
            <a:avLst/>
          </a:prstGeom>
          <a:ln w="38100">
            <a:solidFill>
              <a:srgbClr val="FFFFFF"/>
            </a:solidFill>
            <a:miter lim="400000"/>
          </a:ln>
        </p:spPr>
      </p:cxnSp>
      <p:cxnSp>
        <p:nvCxnSpPr>
          <p:cNvPr id="1181" name="Connection Line"/>
          <p:cNvCxnSpPr>
            <a:stCxn id="1177" idx="0"/>
            <a:endCxn id="1173" idx="0"/>
          </p:cNvCxnSpPr>
          <p:nvPr/>
        </p:nvCxnSpPr>
        <p:spPr>
          <a:xfrm>
            <a:off x="7714256" y="3289742"/>
            <a:ext cx="732979" cy="859842"/>
          </a:xfrm>
          <a:prstGeom prst="straightConnector1">
            <a:avLst/>
          </a:prstGeom>
          <a:ln w="38100">
            <a:solidFill>
              <a:srgbClr val="FFFFFF"/>
            </a:solidFill>
            <a:miter lim="400000"/>
          </a:ln>
        </p:spPr>
      </p:cxnSp>
      <p:cxnSp>
        <p:nvCxnSpPr>
          <p:cNvPr id="1182" name="Connection Line"/>
          <p:cNvCxnSpPr>
            <a:stCxn id="1172" idx="0"/>
            <a:endCxn id="1177" idx="0"/>
          </p:cNvCxnSpPr>
          <p:nvPr/>
        </p:nvCxnSpPr>
        <p:spPr>
          <a:xfrm flipV="1">
            <a:off x="6980063" y="3289742"/>
            <a:ext cx="734194" cy="1306480"/>
          </a:xfrm>
          <a:prstGeom prst="straightConnector1">
            <a:avLst/>
          </a:prstGeom>
          <a:ln w="38100">
            <a:solidFill>
              <a:srgbClr val="FFFFFF"/>
            </a:solidFill>
            <a:miter lim="400000"/>
          </a:ln>
        </p:spPr>
      </p:cxnSp>
      <p:cxnSp>
        <p:nvCxnSpPr>
          <p:cNvPr id="1183" name="Connection Line"/>
          <p:cNvCxnSpPr>
            <a:stCxn id="1189" idx="0"/>
            <a:endCxn id="1175" idx="0"/>
          </p:cNvCxnSpPr>
          <p:nvPr/>
        </p:nvCxnSpPr>
        <p:spPr>
          <a:xfrm>
            <a:off x="9037967" y="6629352"/>
            <a:ext cx="794899" cy="1383044"/>
          </a:xfrm>
          <a:prstGeom prst="straightConnector1">
            <a:avLst/>
          </a:prstGeom>
          <a:ln w="38100">
            <a:solidFill>
              <a:srgbClr val="FFFFFF"/>
            </a:solidFill>
            <a:miter lim="400000"/>
          </a:ln>
        </p:spPr>
      </p:cxnSp>
      <p:cxnSp>
        <p:nvCxnSpPr>
          <p:cNvPr id="1184" name="Connection Line"/>
          <p:cNvCxnSpPr>
            <a:stCxn id="1174" idx="0"/>
            <a:endCxn id="1178" idx="0"/>
          </p:cNvCxnSpPr>
          <p:nvPr/>
        </p:nvCxnSpPr>
        <p:spPr>
          <a:xfrm flipV="1">
            <a:off x="7509043" y="4291186"/>
            <a:ext cx="2323823" cy="1758746"/>
          </a:xfrm>
          <a:prstGeom prst="straightConnector1">
            <a:avLst/>
          </a:prstGeom>
          <a:ln w="38100">
            <a:solidFill>
              <a:srgbClr val="FFFFFF"/>
            </a:solidFill>
            <a:miter lim="400000"/>
          </a:ln>
        </p:spPr>
      </p:cxnSp>
      <p:sp>
        <p:nvSpPr>
          <p:cNvPr id="1185" name="3"/>
          <p:cNvSpPr/>
          <p:nvPr/>
        </p:nvSpPr>
        <p:spPr>
          <a:xfrm>
            <a:off x="7928358" y="7745471"/>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186" name="8"/>
          <p:cNvSpPr/>
          <p:nvPr/>
        </p:nvSpPr>
        <p:spPr>
          <a:xfrm>
            <a:off x="10752252" y="3929236"/>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cxnSp>
        <p:nvCxnSpPr>
          <p:cNvPr id="1187" name="Connection Line"/>
          <p:cNvCxnSpPr>
            <a:stCxn id="1189" idx="0"/>
            <a:endCxn id="1178" idx="0"/>
          </p:cNvCxnSpPr>
          <p:nvPr/>
        </p:nvCxnSpPr>
        <p:spPr>
          <a:xfrm flipV="1">
            <a:off x="9037967" y="4291186"/>
            <a:ext cx="794899" cy="2338167"/>
          </a:xfrm>
          <a:prstGeom prst="straightConnector1">
            <a:avLst/>
          </a:prstGeom>
          <a:ln w="38100">
            <a:solidFill>
              <a:srgbClr val="FFFFFF"/>
            </a:solidFill>
            <a:miter lim="400000"/>
          </a:ln>
        </p:spPr>
      </p:cxnSp>
      <p:cxnSp>
        <p:nvCxnSpPr>
          <p:cNvPr id="1188" name="Connection Line"/>
          <p:cNvCxnSpPr>
            <a:stCxn id="1186" idx="0"/>
            <a:endCxn id="1179" idx="0"/>
          </p:cNvCxnSpPr>
          <p:nvPr/>
        </p:nvCxnSpPr>
        <p:spPr>
          <a:xfrm flipV="1">
            <a:off x="11114202" y="2975888"/>
            <a:ext cx="729791" cy="1315299"/>
          </a:xfrm>
          <a:prstGeom prst="straightConnector1">
            <a:avLst/>
          </a:prstGeom>
          <a:ln w="38100">
            <a:solidFill>
              <a:srgbClr val="FFFFFF"/>
            </a:solidFill>
            <a:miter lim="400000"/>
          </a:ln>
        </p:spPr>
      </p:cxnSp>
      <p:sp>
        <p:nvSpPr>
          <p:cNvPr id="1189" name="Triangle"/>
          <p:cNvSpPr/>
          <p:nvPr/>
        </p:nvSpPr>
        <p:spPr>
          <a:xfrm>
            <a:off x="8491396" y="6082781"/>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190" name="Connection Line"/>
          <p:cNvCxnSpPr>
            <a:stCxn id="1185" idx="0"/>
            <a:endCxn id="1189" idx="0"/>
          </p:cNvCxnSpPr>
          <p:nvPr/>
        </p:nvCxnSpPr>
        <p:spPr>
          <a:xfrm flipV="1">
            <a:off x="8290308" y="6629352"/>
            <a:ext cx="747660" cy="1478070"/>
          </a:xfrm>
          <a:prstGeom prst="straightConnector1">
            <a:avLst/>
          </a:prstGeom>
          <a:ln w="38100">
            <a:solidFill>
              <a:srgbClr val="FFFFFF"/>
            </a:solidFill>
            <a:miter lim="400000"/>
          </a:ln>
        </p:spPr>
      </p:cxnSp>
      <p:sp>
        <p:nvSpPr>
          <p:cNvPr id="1191" name="9"/>
          <p:cNvSpPr/>
          <p:nvPr/>
        </p:nvSpPr>
        <p:spPr>
          <a:xfrm>
            <a:off x="12142053" y="801068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9</a:t>
            </a:r>
          </a:p>
        </p:txBody>
      </p:sp>
      <p:cxnSp>
        <p:nvCxnSpPr>
          <p:cNvPr id="1192" name="Connection Line"/>
          <p:cNvCxnSpPr>
            <a:stCxn id="1194" idx="0"/>
            <a:endCxn id="1191" idx="0"/>
          </p:cNvCxnSpPr>
          <p:nvPr/>
        </p:nvCxnSpPr>
        <p:spPr>
          <a:xfrm>
            <a:off x="11731763" y="6756209"/>
            <a:ext cx="772241" cy="1616422"/>
          </a:xfrm>
          <a:prstGeom prst="straightConnector1">
            <a:avLst/>
          </a:prstGeom>
          <a:ln w="38100">
            <a:solidFill>
              <a:srgbClr val="FFFFFF"/>
            </a:solidFill>
            <a:miter lim="400000"/>
          </a:ln>
        </p:spPr>
      </p:cxnSp>
      <p:sp>
        <p:nvSpPr>
          <p:cNvPr id="1193" name="7"/>
          <p:cNvSpPr/>
          <p:nvPr/>
        </p:nvSpPr>
        <p:spPr>
          <a:xfrm>
            <a:off x="10752252" y="7854112"/>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7</a:t>
            </a:r>
          </a:p>
        </p:txBody>
      </p:sp>
      <p:sp>
        <p:nvSpPr>
          <p:cNvPr id="1194" name="Triangle"/>
          <p:cNvSpPr/>
          <p:nvPr/>
        </p:nvSpPr>
        <p:spPr>
          <a:xfrm>
            <a:off x="11185191" y="6209637"/>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195" name="Connection Line"/>
          <p:cNvCxnSpPr>
            <a:stCxn id="1193" idx="0"/>
            <a:endCxn id="1194" idx="0"/>
          </p:cNvCxnSpPr>
          <p:nvPr/>
        </p:nvCxnSpPr>
        <p:spPr>
          <a:xfrm flipV="1">
            <a:off x="11114202" y="6756209"/>
            <a:ext cx="617562" cy="1459854"/>
          </a:xfrm>
          <a:prstGeom prst="straightConnector1">
            <a:avLst/>
          </a:prstGeom>
          <a:ln w="38100">
            <a:solidFill>
              <a:srgbClr val="FFFFFF"/>
            </a:solidFill>
            <a:miter lim="400000"/>
          </a:ln>
        </p:spPr>
      </p:cxnSp>
      <p:cxnSp>
        <p:nvCxnSpPr>
          <p:cNvPr id="1196" name="Connection Line"/>
          <p:cNvCxnSpPr>
            <a:stCxn id="1178" idx="0"/>
            <a:endCxn id="1194" idx="0"/>
          </p:cNvCxnSpPr>
          <p:nvPr/>
        </p:nvCxnSpPr>
        <p:spPr>
          <a:xfrm>
            <a:off x="9832865" y="4291186"/>
            <a:ext cx="1898899" cy="2465024"/>
          </a:xfrm>
          <a:prstGeom prst="straightConnector1">
            <a:avLst/>
          </a:prstGeom>
          <a:ln w="38100">
            <a:solidFill>
              <a:srgbClr val="FFFFFF"/>
            </a:solidFill>
            <a:miter lim="400000"/>
          </a:ln>
        </p:spPr>
      </p:cxnSp>
      <p:sp>
        <p:nvSpPr>
          <p:cNvPr id="1197" name="Content Placeholder 2"/>
          <p:cNvSpPr txBox="1"/>
          <p:nvPr/>
        </p:nvSpPr>
        <p:spPr>
          <a:xfrm>
            <a:off x="7550511" y="238773"/>
            <a:ext cx="4564709" cy="489487"/>
          </a:xfrm>
          <a:prstGeom prst="rect">
            <a:avLst/>
          </a:prstGeom>
          <a:ln w="12700">
            <a:miter lim="400000"/>
          </a:ln>
          <a:effectLst>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8" tIns="45718" rIns="45718" bIns="45718"/>
          <a:lstStyle/>
          <a:p>
            <a:pPr marL="342882" indent="-342882" algn="ctr" defTabSz="914400">
              <a:lnSpc>
                <a:spcPct val="80000"/>
              </a:lnSpc>
              <a:spcBef>
                <a:spcPts val="1200"/>
              </a:spcBef>
              <a:defRPr sz="2400">
                <a:solidFill>
                  <a:srgbClr val="FFFFFF"/>
                </a:solidFill>
                <a:latin typeface="Calibri"/>
                <a:ea typeface="Calibri"/>
                <a:cs typeface="Calibri"/>
                <a:sym typeface="Calibri"/>
              </a:defRPr>
            </a:pPr>
            <a:r>
              <a:t>V(s</a:t>
            </a:r>
            <a:r>
              <a:rPr baseline="-5999"/>
              <a:t>0</a:t>
            </a:r>
            <a:r>
              <a:t>) = max-value(s</a:t>
            </a:r>
            <a:r>
              <a:rPr baseline="-5999"/>
              <a:t>0</a:t>
            </a:r>
            <a:r>
              <a:t>, -inf, +inf)</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Você escolhe uma de 3 urnas…"/>
          <p:cNvSpPr txBox="1"/>
          <p:nvPr>
            <p:ph type="body" idx="1"/>
          </p:nvPr>
        </p:nvSpPr>
        <p:spPr>
          <a:prstGeom prst="rect">
            <a:avLst/>
          </a:prstGeom>
        </p:spPr>
        <p:txBody>
          <a:bodyPr/>
          <a:lstStyle/>
          <a:p>
            <a:pPr/>
            <a:r>
              <a:t>Você escolhe uma de 3 urnas</a:t>
            </a:r>
          </a:p>
          <a:p>
            <a:pPr/>
            <a:r>
              <a:t>Adversário escolhe um número da urna</a:t>
            </a:r>
          </a:p>
          <a:p>
            <a:pPr/>
            <a:r>
              <a:t>Seu objetivo: </a:t>
            </a:r>
            <a:r>
              <a:rPr>
                <a:solidFill>
                  <a:schemeClr val="accent1">
                    <a:hueOff val="104794"/>
                    <a:lumOff val="-8431"/>
                  </a:schemeClr>
                </a:solidFill>
              </a:rPr>
              <a:t>Maximizar</a:t>
            </a:r>
            <a:r>
              <a:t> número escolhido</a:t>
            </a:r>
          </a:p>
          <a:p>
            <a:pPr/>
            <a:r>
              <a:t>Adversário </a:t>
            </a:r>
            <a:r>
              <a:rPr>
                <a:solidFill>
                  <a:schemeClr val="accent5">
                    <a:hueOff val="-180946"/>
                    <a:satOff val="-2351"/>
                    <a:lumOff val="-8716"/>
                  </a:schemeClr>
                </a:solidFill>
              </a:rPr>
              <a:t>minimiza</a:t>
            </a:r>
            <a:r>
              <a:t> número escolhido</a:t>
            </a:r>
          </a:p>
        </p:txBody>
      </p:sp>
      <p:sp>
        <p:nvSpPr>
          <p:cNvPr id="208" name="BuscA MINIMAX"/>
          <p:cNvSpPr txBox="1"/>
          <p:nvPr>
            <p:ph type="title"/>
          </p:nvPr>
        </p:nvSpPr>
        <p:spPr>
          <a:prstGeom prst="rect">
            <a:avLst/>
          </a:prstGeom>
        </p:spPr>
        <p:txBody>
          <a:bodyPr/>
          <a:lstStyle>
            <a:lvl1pPr defTabSz="467359">
              <a:spcBef>
                <a:spcPts val="2200"/>
              </a:spcBef>
              <a:defRPr sz="4800"/>
            </a:lvl1pPr>
          </a:lstStyle>
          <a:p>
            <a:pPr/>
            <a:r>
              <a:t>BuscA MINIMAX</a:t>
            </a:r>
          </a:p>
        </p:txBody>
      </p:sp>
      <p:sp>
        <p:nvSpPr>
          <p:cNvPr id="209" name="50…"/>
          <p:cNvSpPr/>
          <p:nvPr/>
        </p:nvSpPr>
        <p:spPr>
          <a:xfrm>
            <a:off x="685800" y="5816600"/>
            <a:ext cx="3389214" cy="3573612"/>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50</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-50</a:t>
            </a:r>
          </a:p>
        </p:txBody>
      </p:sp>
      <p:sp>
        <p:nvSpPr>
          <p:cNvPr id="210" name="1…"/>
          <p:cNvSpPr/>
          <p:nvPr/>
        </p:nvSpPr>
        <p:spPr>
          <a:xfrm>
            <a:off x="4807793" y="5816600"/>
            <a:ext cx="3389214" cy="3573612"/>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1</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3</a:t>
            </a:r>
          </a:p>
        </p:txBody>
      </p:sp>
      <p:sp>
        <p:nvSpPr>
          <p:cNvPr id="211" name="-5…"/>
          <p:cNvSpPr/>
          <p:nvPr/>
        </p:nvSpPr>
        <p:spPr>
          <a:xfrm>
            <a:off x="8929786" y="5816600"/>
            <a:ext cx="3389214" cy="3573612"/>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-5</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15</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4">
            <a:hueOff val="414058"/>
            <a:satOff val="2144"/>
            <a:lumOff val="10379"/>
          </a:schemeClr>
        </a:solidFill>
      </p:bgPr>
    </p:bg>
    <p:spTree>
      <p:nvGrpSpPr>
        <p:cNvPr id="1" name=""/>
        <p:cNvGrpSpPr/>
        <p:nvPr/>
      </p:nvGrpSpPr>
      <p:grpSpPr>
        <a:xfrm>
          <a:off x="0" y="0"/>
          <a:ext cx="0" cy="0"/>
          <a:chOff x="0" y="0"/>
          <a:chExt cx="0" cy="0"/>
        </a:xfrm>
      </p:grpSpPr>
      <p:sp>
        <p:nvSpPr>
          <p:cNvPr id="1199" name="def miniMax(problem, state, depth, alpha, beta):…"/>
          <p:cNvSpPr txBox="1"/>
          <p:nvPr>
            <p:ph type="body" idx="4294967295"/>
          </p:nvPr>
        </p:nvSpPr>
        <p:spPr>
          <a:xfrm>
            <a:off x="1077143" y="2339082"/>
            <a:ext cx="10850514" cy="5075436"/>
          </a:xfrm>
          <a:prstGeom prst="rect">
            <a:avLst/>
          </a:prstGeom>
        </p:spPr>
        <p:txBody>
          <a:bodyPr lIns="45719" tIns="45719" rIns="45719" bIns="45719"/>
          <a:lstStyle/>
          <a:p>
            <a:pPr marL="0" indent="0" defTabSz="914400">
              <a:lnSpc>
                <a:spcPct val="80000"/>
              </a:lnSpc>
              <a:spcBef>
                <a:spcPts val="200"/>
              </a:spcBef>
              <a:buClrTx/>
              <a:buSzTx/>
              <a:buFont typeface="Arial"/>
              <a:buNone/>
              <a:defRPr b="1" sz="1900">
                <a:solidFill>
                  <a:srgbClr val="C0504D"/>
                </a:solidFill>
                <a:latin typeface="Courier New"/>
                <a:ea typeface="Courier New"/>
                <a:cs typeface="Courier New"/>
                <a:sym typeface="Courier New"/>
              </a:defRPr>
            </a:pPr>
            <a:r>
              <a:t>def</a:t>
            </a:r>
            <a:r>
              <a:rPr b="0"/>
              <a:t> </a:t>
            </a:r>
            <a:r>
              <a:rPr b="0">
                <a:solidFill>
                  <a:schemeClr val="accent3">
                    <a:hueOff val="1971429"/>
                    <a:satOff val="-6114"/>
                    <a:lumOff val="-25490"/>
                  </a:schemeClr>
                </a:solidFill>
              </a:rPr>
              <a:t>miniMax</a:t>
            </a:r>
            <a:r>
              <a:rPr b="0">
                <a:solidFill>
                  <a:srgbClr val="000000"/>
                </a:solidFill>
              </a:rPr>
              <a:t>(problem, state, depth, alpha, beta):</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if</a:t>
            </a:r>
            <a:r>
              <a:rPr>
                <a:solidFill>
                  <a:srgbClr val="C0504D"/>
                </a:solidFill>
              </a:rPr>
              <a:t> </a:t>
            </a:r>
            <a:r>
              <a:t>problem.isTerminal(state):</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return</a:t>
            </a:r>
            <a:r>
              <a:rPr>
                <a:solidFill>
                  <a:srgbClr val="C0504D"/>
                </a:solidFill>
              </a:rPr>
              <a:t> </a:t>
            </a:r>
            <a:r>
              <a:t>problem.utility(state)</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if</a:t>
            </a:r>
            <a:r>
              <a:rPr>
                <a:solidFill>
                  <a:srgbClr val="C0504D"/>
                </a:solidFill>
              </a:rPr>
              <a:t> </a:t>
            </a:r>
            <a:r>
              <a:t>depth == 0:</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return</a:t>
            </a:r>
            <a:r>
              <a:rPr>
                <a:solidFill>
                  <a:srgbClr val="C0504D"/>
                </a:solidFill>
              </a:rPr>
              <a:t> </a:t>
            </a:r>
            <a:r>
              <a:t>problem.heuristic(state)</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if</a:t>
            </a:r>
            <a:r>
              <a:rPr>
                <a:solidFill>
                  <a:srgbClr val="C0504D"/>
                </a:solidFill>
              </a:rPr>
              <a:t> </a:t>
            </a:r>
            <a:r>
              <a:t>problem.player(state) ==</a:t>
            </a:r>
            <a:r>
              <a:rPr>
                <a:solidFill>
                  <a:srgbClr val="C0504D"/>
                </a:solidFill>
              </a:rPr>
              <a:t> ‘</a:t>
            </a:r>
            <a:r>
              <a:rPr b="1">
                <a:solidFill>
                  <a:schemeClr val="accent3">
                    <a:hueOff val="1279411"/>
                    <a:satOff val="-9468"/>
                    <a:lumOff val="-15294"/>
                  </a:schemeClr>
                </a:solidFill>
              </a:rPr>
              <a:t>Max</a:t>
            </a:r>
            <a:r>
              <a:rPr>
                <a:solidFill>
                  <a:srgbClr val="C0504D"/>
                </a:solidFill>
              </a:rPr>
              <a:t>‘</a:t>
            </a:r>
            <a:r>
              <a:t>:</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for</a:t>
            </a:r>
            <a:r>
              <a:rPr>
                <a:solidFill>
                  <a:srgbClr val="C0504D"/>
                </a:solidFill>
              </a:rPr>
              <a:t> </a:t>
            </a:r>
            <a:r>
              <a:t>action </a:t>
            </a:r>
            <a:r>
              <a:rPr b="1">
                <a:solidFill>
                  <a:srgbClr val="C0504D"/>
                </a:solidFill>
              </a:rPr>
              <a:t>in</a:t>
            </a:r>
            <a:r>
              <a:rPr>
                <a:solidFill>
                  <a:srgbClr val="C0504D"/>
                </a:solidFill>
              </a:rPr>
              <a:t> </a:t>
            </a:r>
            <a:r>
              <a:t>problem.actions():</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child = problem.nextState(state, action)</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value = miniMax(problem, child, depth-1, alpha, beta)</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alpha = </a:t>
            </a:r>
            <a:r>
              <a:rPr b="1">
                <a:solidFill>
                  <a:srgbClr val="222222"/>
                </a:solidFill>
              </a:rPr>
              <a:t>max</a:t>
            </a:r>
            <a:r>
              <a:t>(alpha, value)</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if</a:t>
            </a:r>
            <a:r>
              <a:rPr>
                <a:solidFill>
                  <a:srgbClr val="C0504D"/>
                </a:solidFill>
              </a:rPr>
              <a:t> </a:t>
            </a:r>
            <a:r>
              <a:t>beta &lt;= alpha: </a:t>
            </a:r>
            <a:r>
              <a:rPr b="1">
                <a:solidFill>
                  <a:srgbClr val="C0504D"/>
                </a:solidFill>
              </a:rPr>
              <a:t>break</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return</a:t>
            </a:r>
            <a:r>
              <a:rPr>
                <a:solidFill>
                  <a:srgbClr val="C0504D"/>
                </a:solidFill>
              </a:rPr>
              <a:t> </a:t>
            </a:r>
            <a:r>
              <a:t>alpha</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else</a:t>
            </a:r>
            <a:r>
              <a:t>:</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for</a:t>
            </a:r>
            <a:r>
              <a:rPr>
                <a:solidFill>
                  <a:srgbClr val="C0504D"/>
                </a:solidFill>
              </a:rPr>
              <a:t> </a:t>
            </a:r>
            <a:r>
              <a:t>action in node.actions():</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child = problem.nextState(node.state, action)</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value = miniMax(problem, child, depth-1, alpha, beta)</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beta = </a:t>
            </a:r>
            <a:r>
              <a:rPr b="1">
                <a:solidFill>
                  <a:srgbClr val="222222"/>
                </a:solidFill>
              </a:rPr>
              <a:t>min</a:t>
            </a:r>
            <a:r>
              <a:t>(value, beta)</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if</a:t>
            </a:r>
            <a:r>
              <a:rPr>
                <a:solidFill>
                  <a:srgbClr val="C0504D"/>
                </a:solidFill>
              </a:rPr>
              <a:t> </a:t>
            </a:r>
            <a:r>
              <a:t>beta &lt;= alpha: </a:t>
            </a:r>
            <a:r>
              <a:rPr b="1">
                <a:solidFill>
                  <a:srgbClr val="C0504D"/>
                </a:solidFill>
              </a:rPr>
              <a:t>break</a:t>
            </a:r>
          </a:p>
          <a:p>
            <a:pPr marL="0" indent="0" defTabSz="914400">
              <a:lnSpc>
                <a:spcPct val="80000"/>
              </a:lnSpc>
              <a:spcBef>
                <a:spcPts val="200"/>
              </a:spcBef>
              <a:buClrTx/>
              <a:buSzTx/>
              <a:buFont typeface="Arial"/>
              <a:buNone/>
              <a:defRPr sz="1900">
                <a:solidFill>
                  <a:srgbClr val="000000"/>
                </a:solidFill>
                <a:latin typeface="Courier New"/>
                <a:ea typeface="Courier New"/>
                <a:cs typeface="Courier New"/>
                <a:sym typeface="Courier New"/>
              </a:defRPr>
            </a:pPr>
            <a:r>
              <a:t>        </a:t>
            </a:r>
            <a:r>
              <a:rPr b="1">
                <a:solidFill>
                  <a:srgbClr val="C0504D"/>
                </a:solidFill>
              </a:rPr>
              <a:t>return</a:t>
            </a:r>
            <a:r>
              <a:rPr>
                <a:solidFill>
                  <a:srgbClr val="C0504D"/>
                </a:solidFill>
              </a:rPr>
              <a:t> </a:t>
            </a:r>
            <a:r>
              <a:t>beta</a:t>
            </a:r>
          </a:p>
        </p:txBody>
      </p:sp>
      <p:sp>
        <p:nvSpPr>
          <p:cNvPr id="1200" name="busca minimax de profundidade limitada e poda"/>
          <p:cNvSpPr txBox="1"/>
          <p:nvPr>
            <p:ph type="title" idx="4294967295"/>
          </p:nvPr>
        </p:nvSpPr>
        <p:spPr>
          <a:xfrm>
            <a:off x="406400" y="673100"/>
            <a:ext cx="12192000" cy="723900"/>
          </a:xfrm>
          <a:prstGeom prst="rect">
            <a:avLst/>
          </a:prstGeom>
        </p:spPr>
        <p:txBody>
          <a:bodyPr/>
          <a:lstStyle>
            <a:lvl1pPr defTabSz="467359">
              <a:spcBef>
                <a:spcPts val="2200"/>
              </a:spcBef>
              <a:defRPr sz="4800"/>
            </a:lvl1pPr>
          </a:lstStyle>
          <a:p>
            <a:pPr/>
            <a:r>
              <a:t>busca minimax de profundidade limitada e poda</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2" name="Quantidade de poda depende de ordem de expansão"/>
          <p:cNvSpPr txBox="1"/>
          <p:nvPr>
            <p:ph type="body" idx="1"/>
          </p:nvPr>
        </p:nvSpPr>
        <p:spPr>
          <a:prstGeom prst="rect">
            <a:avLst/>
          </a:prstGeom>
        </p:spPr>
        <p:txBody>
          <a:bodyPr/>
          <a:lstStyle/>
          <a:p>
            <a:pPr/>
            <a:r>
              <a:t>Quantidade de poda depende de ordem de expansão</a:t>
            </a:r>
          </a:p>
        </p:txBody>
      </p:sp>
      <p:sp>
        <p:nvSpPr>
          <p:cNvPr id="1203" name="eficiência"/>
          <p:cNvSpPr txBox="1"/>
          <p:nvPr>
            <p:ph type="title"/>
          </p:nvPr>
        </p:nvSpPr>
        <p:spPr>
          <a:prstGeom prst="rect">
            <a:avLst/>
          </a:prstGeom>
        </p:spPr>
        <p:txBody>
          <a:bodyPr/>
          <a:lstStyle>
            <a:lvl1pPr defTabSz="467359">
              <a:spcBef>
                <a:spcPts val="2200"/>
              </a:spcBef>
              <a:defRPr sz="4800"/>
            </a:lvl1pPr>
          </a:lstStyle>
          <a:p>
            <a:pPr/>
            <a:r>
              <a:t>eficiência</a:t>
            </a:r>
          </a:p>
        </p:txBody>
      </p:sp>
      <p:cxnSp>
        <p:nvCxnSpPr>
          <p:cNvPr id="1204" name="Connection Line"/>
          <p:cNvCxnSpPr>
            <a:stCxn id="1211" idx="0"/>
            <a:endCxn id="1206" idx="0"/>
          </p:cNvCxnSpPr>
          <p:nvPr/>
        </p:nvCxnSpPr>
        <p:spPr>
          <a:xfrm flipV="1">
            <a:off x="4068778" y="4429486"/>
            <a:ext cx="2457765" cy="1583288"/>
          </a:xfrm>
          <a:prstGeom prst="straightConnector1">
            <a:avLst/>
          </a:prstGeom>
          <a:ln w="38100">
            <a:solidFill>
              <a:srgbClr val="222222"/>
            </a:solidFill>
            <a:miter lim="400000"/>
          </a:ln>
        </p:spPr>
      </p:cxnSp>
      <p:cxnSp>
        <p:nvCxnSpPr>
          <p:cNvPr id="1205" name="Connection Line"/>
          <p:cNvCxnSpPr>
            <a:stCxn id="1206" idx="0"/>
            <a:endCxn id="1212" idx="0"/>
          </p:cNvCxnSpPr>
          <p:nvPr/>
        </p:nvCxnSpPr>
        <p:spPr>
          <a:xfrm>
            <a:off x="6526542" y="4429486"/>
            <a:ext cx="2228411" cy="1583288"/>
          </a:xfrm>
          <a:prstGeom prst="straightConnector1">
            <a:avLst/>
          </a:prstGeom>
          <a:ln w="38100">
            <a:solidFill>
              <a:srgbClr val="222222"/>
            </a:solidFill>
            <a:miter lim="400000"/>
          </a:ln>
        </p:spPr>
      </p:cxnSp>
      <p:sp>
        <p:nvSpPr>
          <p:cNvPr id="1206" name="s0"/>
          <p:cNvSpPr/>
          <p:nvPr/>
        </p:nvSpPr>
        <p:spPr>
          <a:xfrm>
            <a:off x="5979971" y="3882914"/>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207" name="2"/>
          <p:cNvSpPr/>
          <p:nvPr/>
        </p:nvSpPr>
        <p:spPr>
          <a:xfrm>
            <a:off x="2610551" y="7508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208" name="10"/>
          <p:cNvSpPr/>
          <p:nvPr/>
        </p:nvSpPr>
        <p:spPr>
          <a:xfrm>
            <a:off x="4738352" y="7508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10</a:t>
            </a:r>
          </a:p>
        </p:txBody>
      </p:sp>
      <p:sp>
        <p:nvSpPr>
          <p:cNvPr id="1209" name="3"/>
          <p:cNvSpPr/>
          <p:nvPr/>
        </p:nvSpPr>
        <p:spPr>
          <a:xfrm>
            <a:off x="7330114" y="7508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210" name="5"/>
          <p:cNvSpPr/>
          <p:nvPr/>
        </p:nvSpPr>
        <p:spPr>
          <a:xfrm>
            <a:off x="9330383" y="7508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1211" name="Triangle"/>
          <p:cNvSpPr/>
          <p:nvPr/>
        </p:nvSpPr>
        <p:spPr>
          <a:xfrm rot="10800000">
            <a:off x="3522206" y="546620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12" name="Triangle"/>
          <p:cNvSpPr/>
          <p:nvPr/>
        </p:nvSpPr>
        <p:spPr>
          <a:xfrm rot="10800000">
            <a:off x="8208381" y="546620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213" name="Connection Line"/>
          <p:cNvCxnSpPr>
            <a:stCxn id="1212" idx="0"/>
            <a:endCxn id="1210" idx="0"/>
          </p:cNvCxnSpPr>
          <p:nvPr/>
        </p:nvCxnSpPr>
        <p:spPr>
          <a:xfrm>
            <a:off x="8754952" y="6012773"/>
            <a:ext cx="937382" cy="1858163"/>
          </a:xfrm>
          <a:prstGeom prst="straightConnector1">
            <a:avLst/>
          </a:prstGeom>
          <a:ln w="38100">
            <a:solidFill>
              <a:srgbClr val="222222"/>
            </a:solidFill>
            <a:miter lim="400000"/>
          </a:ln>
        </p:spPr>
      </p:cxnSp>
      <p:cxnSp>
        <p:nvCxnSpPr>
          <p:cNvPr id="1214" name="Connection Line"/>
          <p:cNvCxnSpPr>
            <a:stCxn id="1211" idx="0"/>
            <a:endCxn id="1208" idx="0"/>
          </p:cNvCxnSpPr>
          <p:nvPr/>
        </p:nvCxnSpPr>
        <p:spPr>
          <a:xfrm>
            <a:off x="4068778" y="6012773"/>
            <a:ext cx="1031525" cy="1858163"/>
          </a:xfrm>
          <a:prstGeom prst="straightConnector1">
            <a:avLst/>
          </a:prstGeom>
          <a:ln w="38100">
            <a:solidFill>
              <a:srgbClr val="222222"/>
            </a:solidFill>
            <a:miter lim="400000"/>
          </a:ln>
        </p:spPr>
      </p:cxnSp>
      <p:cxnSp>
        <p:nvCxnSpPr>
          <p:cNvPr id="1215" name="Connection Line"/>
          <p:cNvCxnSpPr>
            <a:stCxn id="1207" idx="0"/>
            <a:endCxn id="1211" idx="0"/>
          </p:cNvCxnSpPr>
          <p:nvPr/>
        </p:nvCxnSpPr>
        <p:spPr>
          <a:xfrm flipV="1">
            <a:off x="2972501" y="6012773"/>
            <a:ext cx="1096278" cy="1858163"/>
          </a:xfrm>
          <a:prstGeom prst="straightConnector1">
            <a:avLst/>
          </a:prstGeom>
          <a:ln w="38100">
            <a:solidFill>
              <a:srgbClr val="222222"/>
            </a:solidFill>
            <a:miter lim="400000"/>
          </a:ln>
        </p:spPr>
      </p:cxnSp>
      <p:cxnSp>
        <p:nvCxnSpPr>
          <p:cNvPr id="1216" name="Connection Line"/>
          <p:cNvCxnSpPr>
            <a:stCxn id="1209" idx="0"/>
            <a:endCxn id="1212" idx="0"/>
          </p:cNvCxnSpPr>
          <p:nvPr/>
        </p:nvCxnSpPr>
        <p:spPr>
          <a:xfrm flipV="1">
            <a:off x="7692064" y="6012773"/>
            <a:ext cx="1062889" cy="1858163"/>
          </a:xfrm>
          <a:prstGeom prst="straightConnector1">
            <a:avLst/>
          </a:prstGeom>
          <a:ln w="38100">
            <a:solidFill>
              <a:srgbClr val="222222"/>
            </a:solidFill>
            <a:miter lim="400000"/>
          </a:ln>
        </p:spPr>
      </p:cxnSp>
      <p:sp>
        <p:nvSpPr>
          <p:cNvPr id="1217" name="s1"/>
          <p:cNvSpPr txBox="1"/>
          <p:nvPr/>
        </p:nvSpPr>
        <p:spPr>
          <a:xfrm>
            <a:off x="3895346" y="561933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1218" name="s2"/>
          <p:cNvSpPr txBox="1"/>
          <p:nvPr/>
        </p:nvSpPr>
        <p:spPr>
          <a:xfrm>
            <a:off x="8581521" y="561933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0" name="Expandindo da esquerda para a direita, gera árvore completa"/>
          <p:cNvSpPr txBox="1"/>
          <p:nvPr>
            <p:ph type="body" idx="1"/>
          </p:nvPr>
        </p:nvSpPr>
        <p:spPr>
          <a:prstGeom prst="rect">
            <a:avLst/>
          </a:prstGeom>
        </p:spPr>
        <p:txBody>
          <a:bodyPr/>
          <a:lstStyle/>
          <a:p>
            <a:pPr/>
            <a:r>
              <a:t>Expandindo da esquerda para a direita, gera árvore completa</a:t>
            </a:r>
          </a:p>
        </p:txBody>
      </p:sp>
      <p:sp>
        <p:nvSpPr>
          <p:cNvPr id="1221" name="eficiência"/>
          <p:cNvSpPr txBox="1"/>
          <p:nvPr>
            <p:ph type="title"/>
          </p:nvPr>
        </p:nvSpPr>
        <p:spPr>
          <a:prstGeom prst="rect">
            <a:avLst/>
          </a:prstGeom>
        </p:spPr>
        <p:txBody>
          <a:bodyPr/>
          <a:lstStyle>
            <a:lvl1pPr defTabSz="467359">
              <a:spcBef>
                <a:spcPts val="2200"/>
              </a:spcBef>
              <a:defRPr sz="4800"/>
            </a:lvl1pPr>
          </a:lstStyle>
          <a:p>
            <a:pPr/>
            <a:r>
              <a:t>eficiência</a:t>
            </a:r>
          </a:p>
        </p:txBody>
      </p:sp>
      <p:cxnSp>
        <p:nvCxnSpPr>
          <p:cNvPr id="1222" name="Connection Line"/>
          <p:cNvCxnSpPr>
            <a:stCxn id="1229" idx="0"/>
            <a:endCxn id="1224" idx="0"/>
          </p:cNvCxnSpPr>
          <p:nvPr/>
        </p:nvCxnSpPr>
        <p:spPr>
          <a:xfrm flipV="1">
            <a:off x="4068778" y="4429486"/>
            <a:ext cx="2457765" cy="1583288"/>
          </a:xfrm>
          <a:prstGeom prst="straightConnector1">
            <a:avLst/>
          </a:prstGeom>
          <a:ln w="38100">
            <a:solidFill>
              <a:srgbClr val="222222"/>
            </a:solidFill>
            <a:miter lim="400000"/>
          </a:ln>
        </p:spPr>
      </p:cxnSp>
      <p:cxnSp>
        <p:nvCxnSpPr>
          <p:cNvPr id="1223" name="Connection Line"/>
          <p:cNvCxnSpPr>
            <a:stCxn id="1224" idx="0"/>
            <a:endCxn id="1230" idx="0"/>
          </p:cNvCxnSpPr>
          <p:nvPr/>
        </p:nvCxnSpPr>
        <p:spPr>
          <a:xfrm>
            <a:off x="6526542" y="4429486"/>
            <a:ext cx="2228411" cy="1583288"/>
          </a:xfrm>
          <a:prstGeom prst="straightConnector1">
            <a:avLst/>
          </a:prstGeom>
          <a:ln w="50800">
            <a:solidFill>
              <a:srgbClr val="222222"/>
            </a:solidFill>
            <a:miter lim="400000"/>
          </a:ln>
        </p:spPr>
      </p:cxnSp>
      <p:sp>
        <p:nvSpPr>
          <p:cNvPr id="1224" name="≥2"/>
          <p:cNvSpPr/>
          <p:nvPr/>
        </p:nvSpPr>
        <p:spPr>
          <a:xfrm>
            <a:off x="5979971" y="3882914"/>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1225" name="2"/>
          <p:cNvSpPr/>
          <p:nvPr/>
        </p:nvSpPr>
        <p:spPr>
          <a:xfrm>
            <a:off x="2610551" y="7508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226" name="10"/>
          <p:cNvSpPr/>
          <p:nvPr/>
        </p:nvSpPr>
        <p:spPr>
          <a:xfrm>
            <a:off x="4738352" y="7508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10</a:t>
            </a:r>
          </a:p>
        </p:txBody>
      </p:sp>
      <p:sp>
        <p:nvSpPr>
          <p:cNvPr id="1227" name="3"/>
          <p:cNvSpPr/>
          <p:nvPr/>
        </p:nvSpPr>
        <p:spPr>
          <a:xfrm>
            <a:off x="7330114" y="7508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228" name="5"/>
          <p:cNvSpPr/>
          <p:nvPr/>
        </p:nvSpPr>
        <p:spPr>
          <a:xfrm>
            <a:off x="9330383" y="7508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1229" name="Triangle"/>
          <p:cNvSpPr/>
          <p:nvPr/>
        </p:nvSpPr>
        <p:spPr>
          <a:xfrm rot="10800000">
            <a:off x="3522206" y="546620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30" name="Triangle"/>
          <p:cNvSpPr/>
          <p:nvPr/>
        </p:nvSpPr>
        <p:spPr>
          <a:xfrm rot="10800000">
            <a:off x="8208381" y="546620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231" name="Connection Line"/>
          <p:cNvCxnSpPr>
            <a:stCxn id="1230" idx="0"/>
            <a:endCxn id="1228" idx="0"/>
          </p:cNvCxnSpPr>
          <p:nvPr/>
        </p:nvCxnSpPr>
        <p:spPr>
          <a:xfrm>
            <a:off x="8754952" y="6012773"/>
            <a:ext cx="937382" cy="1858163"/>
          </a:xfrm>
          <a:prstGeom prst="straightConnector1">
            <a:avLst/>
          </a:prstGeom>
          <a:ln w="38100">
            <a:solidFill>
              <a:srgbClr val="222222"/>
            </a:solidFill>
            <a:miter lim="400000"/>
          </a:ln>
        </p:spPr>
      </p:cxnSp>
      <p:cxnSp>
        <p:nvCxnSpPr>
          <p:cNvPr id="1232" name="Connection Line"/>
          <p:cNvCxnSpPr>
            <a:stCxn id="1229" idx="0"/>
            <a:endCxn id="1226" idx="0"/>
          </p:cNvCxnSpPr>
          <p:nvPr/>
        </p:nvCxnSpPr>
        <p:spPr>
          <a:xfrm>
            <a:off x="4068778" y="6012773"/>
            <a:ext cx="1031525" cy="1858163"/>
          </a:xfrm>
          <a:prstGeom prst="straightConnector1">
            <a:avLst/>
          </a:prstGeom>
          <a:ln w="38100">
            <a:solidFill>
              <a:srgbClr val="222222"/>
            </a:solidFill>
            <a:miter lim="400000"/>
          </a:ln>
        </p:spPr>
      </p:cxnSp>
      <p:cxnSp>
        <p:nvCxnSpPr>
          <p:cNvPr id="1233" name="Connection Line"/>
          <p:cNvCxnSpPr>
            <a:stCxn id="1225" idx="0"/>
            <a:endCxn id="1229" idx="0"/>
          </p:cNvCxnSpPr>
          <p:nvPr/>
        </p:nvCxnSpPr>
        <p:spPr>
          <a:xfrm flipV="1">
            <a:off x="2972501" y="6012773"/>
            <a:ext cx="1096278" cy="1858163"/>
          </a:xfrm>
          <a:prstGeom prst="straightConnector1">
            <a:avLst/>
          </a:prstGeom>
          <a:ln w="38100">
            <a:solidFill>
              <a:srgbClr val="222222"/>
            </a:solidFill>
            <a:miter lim="400000"/>
          </a:ln>
        </p:spPr>
      </p:cxnSp>
      <p:cxnSp>
        <p:nvCxnSpPr>
          <p:cNvPr id="1234" name="Connection Line"/>
          <p:cNvCxnSpPr>
            <a:stCxn id="1227" idx="0"/>
            <a:endCxn id="1230" idx="0"/>
          </p:cNvCxnSpPr>
          <p:nvPr/>
        </p:nvCxnSpPr>
        <p:spPr>
          <a:xfrm flipV="1">
            <a:off x="7692064" y="6012773"/>
            <a:ext cx="1062889" cy="1858163"/>
          </a:xfrm>
          <a:prstGeom prst="straightConnector1">
            <a:avLst/>
          </a:prstGeom>
          <a:ln w="50800">
            <a:solidFill>
              <a:srgbClr val="222222"/>
            </a:solidFill>
            <a:miter lim="400000"/>
          </a:ln>
        </p:spPr>
      </p:cxnSp>
      <p:sp>
        <p:nvSpPr>
          <p:cNvPr id="1235" name="≤2"/>
          <p:cNvSpPr txBox="1"/>
          <p:nvPr/>
        </p:nvSpPr>
        <p:spPr>
          <a:xfrm>
            <a:off x="3895346" y="5619338"/>
            <a:ext cx="389180"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1236" name="≤3"/>
          <p:cNvSpPr txBox="1"/>
          <p:nvPr/>
        </p:nvSpPr>
        <p:spPr>
          <a:xfrm>
            <a:off x="8581521" y="5619338"/>
            <a:ext cx="389180"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237" name="𝛂 = -inf 𝛃 = 2"/>
          <p:cNvSpPr txBox="1"/>
          <p:nvPr/>
        </p:nvSpPr>
        <p:spPr>
          <a:xfrm>
            <a:off x="1811037" y="5377773"/>
            <a:ext cx="1364362"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800"/>
              </a:spcBef>
              <a:defRPr sz="3000">
                <a:solidFill>
                  <a:schemeClr val="accent3">
                    <a:hueOff val="1971429"/>
                    <a:satOff val="-6114"/>
                    <a:lumOff val="-25490"/>
                  </a:schemeClr>
                </a:solidFill>
              </a:defRPr>
            </a:pPr>
            <a:r>
              <a:t>𝛂 = -inf</a:t>
            </a:r>
            <a:br/>
            <a:r>
              <a:t>𝛃 = 2</a:t>
            </a:r>
          </a:p>
        </p:txBody>
      </p:sp>
      <p:sp>
        <p:nvSpPr>
          <p:cNvPr id="1238" name="𝛂 = 2 𝛃 = +inf"/>
          <p:cNvSpPr txBox="1"/>
          <p:nvPr/>
        </p:nvSpPr>
        <p:spPr>
          <a:xfrm>
            <a:off x="7128691" y="3368156"/>
            <a:ext cx="1462660"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800"/>
              </a:spcBef>
              <a:defRPr sz="3000">
                <a:solidFill>
                  <a:schemeClr val="accent3">
                    <a:hueOff val="1971429"/>
                    <a:satOff val="-6114"/>
                    <a:lumOff val="-25490"/>
                  </a:schemeClr>
                </a:solidFill>
              </a:defRPr>
            </a:pPr>
            <a:r>
              <a:t>𝛂 = 2</a:t>
            </a:r>
            <a:br/>
            <a:r>
              <a:t>𝛃 = +inf</a:t>
            </a:r>
          </a:p>
        </p:txBody>
      </p:sp>
      <p:sp>
        <p:nvSpPr>
          <p:cNvPr id="1239" name="𝛂 = 2 𝛃 = 3"/>
          <p:cNvSpPr txBox="1"/>
          <p:nvPr/>
        </p:nvSpPr>
        <p:spPr>
          <a:xfrm>
            <a:off x="9657877" y="5215478"/>
            <a:ext cx="1030606"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800"/>
              </a:spcBef>
              <a:defRPr sz="3000">
                <a:solidFill>
                  <a:schemeClr val="accent3">
                    <a:hueOff val="1971429"/>
                    <a:satOff val="-6114"/>
                    <a:lumOff val="-25490"/>
                  </a:schemeClr>
                </a:solidFill>
              </a:defRPr>
            </a:pPr>
            <a:r>
              <a:t>𝛂 = 2</a:t>
            </a:r>
            <a:br/>
            <a:r>
              <a:t>𝛃 = 3</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1" name="Expandindo da direita para a esquerda, poda-se nó 10"/>
          <p:cNvSpPr txBox="1"/>
          <p:nvPr>
            <p:ph type="body" idx="1"/>
          </p:nvPr>
        </p:nvSpPr>
        <p:spPr>
          <a:prstGeom prst="rect">
            <a:avLst/>
          </a:prstGeom>
        </p:spPr>
        <p:txBody>
          <a:bodyPr/>
          <a:lstStyle/>
          <a:p>
            <a:pPr/>
            <a:r>
              <a:t>Expandindo da direita para a esquerda, poda-se nó 10</a:t>
            </a:r>
          </a:p>
        </p:txBody>
      </p:sp>
      <p:sp>
        <p:nvSpPr>
          <p:cNvPr id="1242" name="eficiência"/>
          <p:cNvSpPr txBox="1"/>
          <p:nvPr>
            <p:ph type="title"/>
          </p:nvPr>
        </p:nvSpPr>
        <p:spPr>
          <a:prstGeom prst="rect">
            <a:avLst/>
          </a:prstGeom>
        </p:spPr>
        <p:txBody>
          <a:bodyPr/>
          <a:lstStyle>
            <a:lvl1pPr defTabSz="467359">
              <a:spcBef>
                <a:spcPts val="2200"/>
              </a:spcBef>
              <a:defRPr sz="4800"/>
            </a:lvl1pPr>
          </a:lstStyle>
          <a:p>
            <a:pPr/>
            <a:r>
              <a:t>eficiência</a:t>
            </a:r>
          </a:p>
        </p:txBody>
      </p:sp>
      <p:cxnSp>
        <p:nvCxnSpPr>
          <p:cNvPr id="1243" name="Connection Line"/>
          <p:cNvCxnSpPr>
            <a:stCxn id="1250" idx="0"/>
            <a:endCxn id="1245" idx="0"/>
          </p:cNvCxnSpPr>
          <p:nvPr/>
        </p:nvCxnSpPr>
        <p:spPr>
          <a:xfrm flipV="1">
            <a:off x="4068778" y="4429486"/>
            <a:ext cx="2457765" cy="1583288"/>
          </a:xfrm>
          <a:prstGeom prst="straightConnector1">
            <a:avLst/>
          </a:prstGeom>
          <a:ln w="38100">
            <a:solidFill>
              <a:srgbClr val="222222"/>
            </a:solidFill>
            <a:miter lim="400000"/>
          </a:ln>
        </p:spPr>
      </p:cxnSp>
      <p:cxnSp>
        <p:nvCxnSpPr>
          <p:cNvPr id="1244" name="Connection Line"/>
          <p:cNvCxnSpPr>
            <a:stCxn id="1245" idx="0"/>
            <a:endCxn id="1251" idx="0"/>
          </p:cNvCxnSpPr>
          <p:nvPr/>
        </p:nvCxnSpPr>
        <p:spPr>
          <a:xfrm>
            <a:off x="6526542" y="4429486"/>
            <a:ext cx="2228411" cy="1583288"/>
          </a:xfrm>
          <a:prstGeom prst="straightConnector1">
            <a:avLst/>
          </a:prstGeom>
          <a:ln w="50800">
            <a:solidFill>
              <a:srgbClr val="222222"/>
            </a:solidFill>
            <a:miter lim="400000"/>
          </a:ln>
        </p:spPr>
      </p:cxnSp>
      <p:sp>
        <p:nvSpPr>
          <p:cNvPr id="1245" name="≥3"/>
          <p:cNvSpPr/>
          <p:nvPr/>
        </p:nvSpPr>
        <p:spPr>
          <a:xfrm>
            <a:off x="5979971" y="3882914"/>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246" name="2"/>
          <p:cNvSpPr/>
          <p:nvPr/>
        </p:nvSpPr>
        <p:spPr>
          <a:xfrm>
            <a:off x="2610551" y="7508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247" name="10"/>
          <p:cNvSpPr/>
          <p:nvPr/>
        </p:nvSpPr>
        <p:spPr>
          <a:xfrm>
            <a:off x="4738352" y="7508985"/>
            <a:ext cx="723901" cy="723901"/>
          </a:xfrm>
          <a:prstGeom prst="rect">
            <a:avLst/>
          </a:prstGeom>
          <a:solidFill>
            <a:schemeClr val="accent4">
              <a:hueOff val="414058"/>
              <a:satOff val="2144"/>
              <a:lumOff val="10379"/>
              <a:alpha val="3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10</a:t>
            </a:r>
          </a:p>
        </p:txBody>
      </p:sp>
      <p:sp>
        <p:nvSpPr>
          <p:cNvPr id="1248" name="3"/>
          <p:cNvSpPr/>
          <p:nvPr/>
        </p:nvSpPr>
        <p:spPr>
          <a:xfrm>
            <a:off x="7330114" y="7508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249" name="5"/>
          <p:cNvSpPr/>
          <p:nvPr/>
        </p:nvSpPr>
        <p:spPr>
          <a:xfrm>
            <a:off x="9330383" y="7508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1250" name="Triangle"/>
          <p:cNvSpPr/>
          <p:nvPr/>
        </p:nvSpPr>
        <p:spPr>
          <a:xfrm rot="10800000">
            <a:off x="3522206" y="546620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51" name="Triangle"/>
          <p:cNvSpPr/>
          <p:nvPr/>
        </p:nvSpPr>
        <p:spPr>
          <a:xfrm rot="10800000">
            <a:off x="8208381" y="546620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252" name="Connection Line"/>
          <p:cNvCxnSpPr>
            <a:stCxn id="1251" idx="0"/>
            <a:endCxn id="1249" idx="0"/>
          </p:cNvCxnSpPr>
          <p:nvPr/>
        </p:nvCxnSpPr>
        <p:spPr>
          <a:xfrm>
            <a:off x="8754952" y="6012773"/>
            <a:ext cx="937382" cy="1858163"/>
          </a:xfrm>
          <a:prstGeom prst="straightConnector1">
            <a:avLst/>
          </a:prstGeom>
          <a:ln w="38100">
            <a:solidFill>
              <a:srgbClr val="222222"/>
            </a:solidFill>
            <a:miter lim="400000"/>
          </a:ln>
        </p:spPr>
      </p:cxnSp>
      <p:cxnSp>
        <p:nvCxnSpPr>
          <p:cNvPr id="1253" name="Connection Line"/>
          <p:cNvCxnSpPr>
            <a:stCxn id="1250" idx="0"/>
            <a:endCxn id="1247" idx="0"/>
          </p:cNvCxnSpPr>
          <p:nvPr/>
        </p:nvCxnSpPr>
        <p:spPr>
          <a:xfrm>
            <a:off x="4068778" y="6012773"/>
            <a:ext cx="1031525" cy="1858163"/>
          </a:xfrm>
          <a:prstGeom prst="straightConnector1">
            <a:avLst/>
          </a:prstGeom>
          <a:ln w="38100">
            <a:solidFill>
              <a:srgbClr val="222222"/>
            </a:solidFill>
            <a:miter lim="400000"/>
          </a:ln>
        </p:spPr>
      </p:cxnSp>
      <p:cxnSp>
        <p:nvCxnSpPr>
          <p:cNvPr id="1254" name="Connection Line"/>
          <p:cNvCxnSpPr>
            <a:stCxn id="1246" idx="0"/>
            <a:endCxn id="1250" idx="0"/>
          </p:cNvCxnSpPr>
          <p:nvPr/>
        </p:nvCxnSpPr>
        <p:spPr>
          <a:xfrm flipV="1">
            <a:off x="2972501" y="6012773"/>
            <a:ext cx="1096278" cy="1858163"/>
          </a:xfrm>
          <a:prstGeom prst="straightConnector1">
            <a:avLst/>
          </a:prstGeom>
          <a:ln w="38100">
            <a:solidFill>
              <a:srgbClr val="222222"/>
            </a:solidFill>
            <a:miter lim="400000"/>
          </a:ln>
        </p:spPr>
      </p:cxnSp>
      <p:cxnSp>
        <p:nvCxnSpPr>
          <p:cNvPr id="1255" name="Connection Line"/>
          <p:cNvCxnSpPr>
            <a:stCxn id="1248" idx="0"/>
            <a:endCxn id="1251" idx="0"/>
          </p:cNvCxnSpPr>
          <p:nvPr/>
        </p:nvCxnSpPr>
        <p:spPr>
          <a:xfrm flipV="1">
            <a:off x="7692064" y="6012773"/>
            <a:ext cx="1062889" cy="1858163"/>
          </a:xfrm>
          <a:prstGeom prst="straightConnector1">
            <a:avLst/>
          </a:prstGeom>
          <a:ln w="50800">
            <a:solidFill>
              <a:srgbClr val="222222"/>
            </a:solidFill>
            <a:miter lim="400000"/>
          </a:ln>
        </p:spPr>
      </p:cxnSp>
      <p:sp>
        <p:nvSpPr>
          <p:cNvPr id="1256" name="≤2"/>
          <p:cNvSpPr txBox="1"/>
          <p:nvPr/>
        </p:nvSpPr>
        <p:spPr>
          <a:xfrm>
            <a:off x="3895346" y="5619338"/>
            <a:ext cx="389180"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1257" name="≤3"/>
          <p:cNvSpPr txBox="1"/>
          <p:nvPr/>
        </p:nvSpPr>
        <p:spPr>
          <a:xfrm>
            <a:off x="8581521" y="5619338"/>
            <a:ext cx="389180"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258" name="𝛂 = 3 𝛃 = 2"/>
          <p:cNvSpPr txBox="1"/>
          <p:nvPr/>
        </p:nvSpPr>
        <p:spPr>
          <a:xfrm>
            <a:off x="1811037" y="5377773"/>
            <a:ext cx="1030606"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800"/>
              </a:spcBef>
              <a:defRPr sz="3000">
                <a:solidFill>
                  <a:schemeClr val="accent3">
                    <a:hueOff val="1971429"/>
                    <a:satOff val="-6114"/>
                    <a:lumOff val="-25490"/>
                  </a:schemeClr>
                </a:solidFill>
              </a:defRPr>
            </a:pPr>
            <a:r>
              <a:t>𝛂 = 3</a:t>
            </a:r>
            <a:br/>
            <a:r>
              <a:t>𝛃 = 2</a:t>
            </a:r>
          </a:p>
        </p:txBody>
      </p:sp>
      <p:sp>
        <p:nvSpPr>
          <p:cNvPr id="1259" name="𝛂 = 3 𝛃 = +inf"/>
          <p:cNvSpPr txBox="1"/>
          <p:nvPr/>
        </p:nvSpPr>
        <p:spPr>
          <a:xfrm>
            <a:off x="7128691" y="3368156"/>
            <a:ext cx="1462660"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800"/>
              </a:spcBef>
              <a:defRPr sz="3000">
                <a:solidFill>
                  <a:schemeClr val="accent3">
                    <a:hueOff val="1971429"/>
                    <a:satOff val="-6114"/>
                    <a:lumOff val="-25490"/>
                  </a:schemeClr>
                </a:solidFill>
              </a:defRPr>
            </a:pPr>
            <a:r>
              <a:t>𝛂 = 3</a:t>
            </a:r>
            <a:br/>
            <a:r>
              <a:t>𝛃 = +inf</a:t>
            </a:r>
          </a:p>
        </p:txBody>
      </p:sp>
      <p:sp>
        <p:nvSpPr>
          <p:cNvPr id="1260" name="𝛂 = -inf 𝛃 = 3"/>
          <p:cNvSpPr txBox="1"/>
          <p:nvPr/>
        </p:nvSpPr>
        <p:spPr>
          <a:xfrm>
            <a:off x="9657877" y="5215478"/>
            <a:ext cx="1364362" cy="127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2800"/>
              </a:spcBef>
              <a:defRPr sz="3000">
                <a:solidFill>
                  <a:schemeClr val="accent3">
                    <a:hueOff val="1971429"/>
                    <a:satOff val="-6114"/>
                    <a:lumOff val="-25490"/>
                  </a:schemeClr>
                </a:solidFill>
              </a:defRPr>
            </a:pPr>
            <a:r>
              <a:t>𝛂 = -inf</a:t>
            </a:r>
            <a:br/>
            <a:r>
              <a:t>𝛃 = 3</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2" name="Tempo…"/>
          <p:cNvSpPr txBox="1"/>
          <p:nvPr>
            <p:ph type="body" idx="1"/>
          </p:nvPr>
        </p:nvSpPr>
        <p:spPr>
          <a:xfrm>
            <a:off x="406400" y="1905000"/>
            <a:ext cx="12192000" cy="7265469"/>
          </a:xfrm>
          <a:prstGeom prst="rect">
            <a:avLst/>
          </a:prstGeom>
        </p:spPr>
        <p:txBody>
          <a:bodyPr/>
          <a:lstStyle/>
          <a:p>
            <a:pPr marL="440055" indent="-440055" defTabSz="578358">
              <a:spcBef>
                <a:spcPts val="2700"/>
              </a:spcBef>
              <a:defRPr sz="3366"/>
            </a:pPr>
            <a:r>
              <a:t>Tempo</a:t>
            </a:r>
          </a:p>
          <a:p>
            <a:pPr lvl="1" marL="880110" indent="-440055" defTabSz="578358">
              <a:spcBef>
                <a:spcPts val="2700"/>
              </a:spcBef>
              <a:defRPr sz="3366">
                <a:solidFill>
                  <a:schemeClr val="accent1">
                    <a:hueOff val="104794"/>
                    <a:lumOff val="-8431"/>
                  </a:schemeClr>
                </a:solidFill>
              </a:defRPr>
            </a:pPr>
            <a:r>
              <a:t>Pior caso: </a:t>
            </a:r>
            <a:r>
              <a:rPr>
                <a:solidFill>
                  <a:srgbClr val="222222"/>
                </a:solidFill>
              </a:rPr>
              <a:t>O(b</a:t>
            </a:r>
            <a:r>
              <a:rPr baseline="31999">
                <a:solidFill>
                  <a:srgbClr val="222222"/>
                </a:solidFill>
              </a:rPr>
              <a:t>m</a:t>
            </a:r>
            <a:r>
              <a:rPr>
                <a:solidFill>
                  <a:srgbClr val="222222"/>
                </a:solidFill>
              </a:rPr>
              <a:t>)</a:t>
            </a:r>
            <a:endParaRPr>
              <a:solidFill>
                <a:srgbClr val="222222"/>
              </a:solidFill>
            </a:endParaRPr>
          </a:p>
          <a:p>
            <a:pPr lvl="1" marL="880110" indent="-440055" defTabSz="578358">
              <a:spcBef>
                <a:spcPts val="2700"/>
              </a:spcBef>
              <a:defRPr sz="3366">
                <a:solidFill>
                  <a:schemeClr val="accent1">
                    <a:hueOff val="104794"/>
                    <a:lumOff val="-8431"/>
                  </a:schemeClr>
                </a:solidFill>
              </a:defRPr>
            </a:pPr>
            <a:r>
              <a:t>Melhor caso: </a:t>
            </a:r>
            <a:r>
              <a:rPr>
                <a:solidFill>
                  <a:srgbClr val="222222"/>
                </a:solidFill>
              </a:rPr>
              <a:t>O(b</a:t>
            </a:r>
            <a:r>
              <a:rPr baseline="31999">
                <a:solidFill>
                  <a:srgbClr val="222222"/>
                </a:solidFill>
              </a:rPr>
              <a:t>m/2</a:t>
            </a:r>
            <a:r>
              <a:rPr>
                <a:solidFill>
                  <a:srgbClr val="222222"/>
                </a:solidFill>
              </a:rPr>
              <a:t>)           </a:t>
            </a:r>
            <a:r>
              <a:rPr>
                <a:solidFill>
                  <a:srgbClr val="838787"/>
                </a:solidFill>
              </a:rPr>
              <a:t>duplica profundidade máxima</a:t>
            </a:r>
            <a:endParaRPr>
              <a:solidFill>
                <a:srgbClr val="222222"/>
              </a:solidFill>
            </a:endParaRPr>
          </a:p>
          <a:p>
            <a:pPr lvl="1" marL="880110" indent="-440055" defTabSz="578358">
              <a:spcBef>
                <a:spcPts val="2700"/>
              </a:spcBef>
              <a:defRPr sz="3366">
                <a:solidFill>
                  <a:schemeClr val="accent1">
                    <a:hueOff val="104794"/>
                    <a:lumOff val="-8431"/>
                  </a:schemeClr>
                </a:solidFill>
              </a:defRPr>
            </a:pPr>
            <a:r>
              <a:t>Caso médio: </a:t>
            </a:r>
            <a:r>
              <a:rPr>
                <a:solidFill>
                  <a:srgbClr val="222222"/>
                </a:solidFill>
              </a:rPr>
              <a:t>O(b</a:t>
            </a:r>
            <a:r>
              <a:rPr baseline="31999">
                <a:solidFill>
                  <a:srgbClr val="222222"/>
                </a:solidFill>
              </a:rPr>
              <a:t>3m/4</a:t>
            </a:r>
            <a:r>
              <a:rPr>
                <a:solidFill>
                  <a:srgbClr val="222222"/>
                </a:solidFill>
              </a:rPr>
              <a:t>)                                   </a:t>
            </a:r>
            <a:r>
              <a:rPr>
                <a:solidFill>
                  <a:srgbClr val="838787"/>
                </a:solidFill>
              </a:rPr>
              <a:t>redução de 33%</a:t>
            </a:r>
            <a:r>
              <a:rPr>
                <a:solidFill>
                  <a:srgbClr val="222222"/>
                </a:solidFill>
              </a:rPr>
              <a:t> </a:t>
            </a:r>
            <a:endParaRPr>
              <a:solidFill>
                <a:srgbClr val="222222"/>
              </a:solidFill>
            </a:endParaRPr>
          </a:p>
          <a:p>
            <a:pPr lvl="1" marL="880110" indent="-440055" defTabSz="578358">
              <a:spcBef>
                <a:spcPts val="2700"/>
              </a:spcBef>
              <a:defRPr sz="3366">
                <a:solidFill>
                  <a:schemeClr val="accent1">
                    <a:hueOff val="104794"/>
                    <a:lumOff val="-8431"/>
                  </a:schemeClr>
                </a:solidFill>
              </a:defRPr>
            </a:pPr>
          </a:p>
          <a:p>
            <a:pPr marL="440055" indent="-440055" defTabSz="578358">
              <a:spcBef>
                <a:spcPts val="2700"/>
              </a:spcBef>
              <a:defRPr sz="3366">
                <a:solidFill>
                  <a:schemeClr val="accent1">
                    <a:hueOff val="104794"/>
                    <a:lumOff val="-8431"/>
                  </a:schemeClr>
                </a:solidFill>
              </a:defRPr>
            </a:pPr>
            <a:r>
              <a:t>Escalonamento dinâmico:</a:t>
            </a:r>
          </a:p>
          <a:p>
            <a:pPr lvl="1" marL="880110" indent="-440055" defTabSz="578358">
              <a:spcBef>
                <a:spcPts val="2700"/>
              </a:spcBef>
              <a:defRPr sz="3366">
                <a:solidFill>
                  <a:srgbClr val="000000"/>
                </a:solidFill>
              </a:defRPr>
            </a:pPr>
            <a:r>
              <a:rPr>
                <a:solidFill>
                  <a:schemeClr val="accent1">
                    <a:hueOff val="262910"/>
                    <a:satOff val="3867"/>
                    <a:lumOff val="-18039"/>
                  </a:schemeClr>
                </a:solidFill>
              </a:rPr>
              <a:t>MAX</a:t>
            </a:r>
            <a:r>
              <a:t>: Selecione ação com </a:t>
            </a:r>
            <a:r>
              <a:rPr i="1">
                <a:latin typeface="Avenir Next"/>
                <a:ea typeface="Avenir Next"/>
                <a:cs typeface="Avenir Next"/>
                <a:sym typeface="Avenir Next"/>
              </a:rPr>
              <a:t>maior</a:t>
            </a:r>
            <a:r>
              <a:t> V(s) estimado</a:t>
            </a:r>
          </a:p>
          <a:p>
            <a:pPr lvl="1" marL="880110" indent="-440055" defTabSz="578358">
              <a:spcBef>
                <a:spcPts val="2700"/>
              </a:spcBef>
              <a:defRPr sz="3366">
                <a:solidFill>
                  <a:srgbClr val="000000"/>
                </a:solidFill>
              </a:defRPr>
            </a:pPr>
            <a:r>
              <a:rPr>
                <a:solidFill>
                  <a:schemeClr val="accent5">
                    <a:hueOff val="-180946"/>
                    <a:satOff val="-2351"/>
                    <a:lumOff val="-8716"/>
                  </a:schemeClr>
                </a:solidFill>
              </a:rPr>
              <a:t>MIN</a:t>
            </a:r>
            <a:r>
              <a:t>: Selecione ação com </a:t>
            </a:r>
            <a:r>
              <a:rPr i="1">
                <a:latin typeface="Avenir Next"/>
                <a:ea typeface="Avenir Next"/>
                <a:cs typeface="Avenir Next"/>
                <a:sym typeface="Avenir Next"/>
              </a:rPr>
              <a:t>menor</a:t>
            </a:r>
            <a:r>
              <a:t> V(s) estimado</a:t>
            </a:r>
          </a:p>
        </p:txBody>
      </p:sp>
      <p:sp>
        <p:nvSpPr>
          <p:cNvPr id="1263" name="Busca MINIMAX com PODA ALFA-BETA"/>
          <p:cNvSpPr txBox="1"/>
          <p:nvPr>
            <p:ph type="title"/>
          </p:nvPr>
        </p:nvSpPr>
        <p:spPr>
          <a:prstGeom prst="rect">
            <a:avLst/>
          </a:prstGeom>
        </p:spPr>
        <p:txBody>
          <a:bodyPr/>
          <a:lstStyle>
            <a:lvl1pPr defTabSz="467359">
              <a:spcBef>
                <a:spcPts val="2200"/>
              </a:spcBef>
              <a:defRPr sz="4800"/>
            </a:lvl1pPr>
          </a:lstStyle>
          <a:p>
            <a:pPr/>
            <a:r>
              <a:t>Busca MINIMAX com PODA ALFA-BETA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6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262">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262">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262">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262">
                                            <p:txEl>
                                              <p:pRg st="3" end="3"/>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26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262">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262">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26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262"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5" name="Xadrez: b=35…"/>
          <p:cNvSpPr txBox="1"/>
          <p:nvPr>
            <p:ph type="body" idx="1"/>
          </p:nvPr>
        </p:nvSpPr>
        <p:spPr>
          <a:prstGeom prst="rect">
            <a:avLst/>
          </a:prstGeom>
        </p:spPr>
        <p:txBody>
          <a:bodyPr/>
          <a:lstStyle/>
          <a:p>
            <a:pPr/>
            <a:r>
              <a:t>Xadrez: b=35</a:t>
            </a:r>
          </a:p>
          <a:p>
            <a:pPr/>
            <a:r>
              <a:t>Supondo que conseguimos processas 200 mi nós/s</a:t>
            </a:r>
          </a:p>
          <a:p>
            <a:pPr lvl="1"/>
            <a:r>
              <a:t>2*10</a:t>
            </a:r>
            <a:r>
              <a:rPr baseline="31999"/>
              <a:t>6</a:t>
            </a:r>
            <a:r>
              <a:t> = 35</a:t>
            </a:r>
            <a:r>
              <a:rPr baseline="31999"/>
              <a:t>m </a:t>
            </a:r>
            <a:r>
              <a:t>→ m ≈ 5</a:t>
            </a:r>
          </a:p>
        </p:txBody>
      </p:sp>
      <p:sp>
        <p:nvSpPr>
          <p:cNvPr id="1266" name="busca minimax com poda alfa-beta"/>
          <p:cNvSpPr txBox="1"/>
          <p:nvPr>
            <p:ph type="title"/>
          </p:nvPr>
        </p:nvSpPr>
        <p:spPr>
          <a:prstGeom prst="rect">
            <a:avLst/>
          </a:prstGeom>
        </p:spPr>
        <p:txBody>
          <a:bodyPr/>
          <a:lstStyle>
            <a:lvl1pPr defTabSz="467359">
              <a:spcBef>
                <a:spcPts val="2200"/>
              </a:spcBef>
              <a:defRPr sz="4800"/>
            </a:lvl1pPr>
          </a:lstStyle>
          <a:p>
            <a:pPr/>
            <a:r>
              <a:t>busca minimax com poda alfa-beta</a:t>
            </a:r>
          </a:p>
        </p:txBody>
      </p:sp>
      <p:graphicFrame>
        <p:nvGraphicFramePr>
          <p:cNvPr id="1267" name="Table"/>
          <p:cNvGraphicFramePr/>
          <p:nvPr/>
        </p:nvGraphicFramePr>
        <p:xfrm>
          <a:off x="2126558" y="5435096"/>
          <a:ext cx="8448974" cy="3334082"/>
        </p:xfrm>
        <a:graphic xmlns:a="http://schemas.openxmlformats.org/drawingml/2006/main">
          <a:graphicData uri="http://schemas.openxmlformats.org/drawingml/2006/table">
            <a:tbl>
              <a:tblPr firstCol="1" firstRow="1" lastCol="0" lastRow="0" bandCol="0" bandRow="1" rtl="0">
                <a:tableStyleId>{EEE7283C-3CF3-47DC-8721-378D4A62B228}</a:tableStyleId>
              </a:tblPr>
              <a:tblGrid>
                <a:gridCol w="4412774"/>
                <a:gridCol w="4036199"/>
              </a:tblGrid>
              <a:tr h="666816">
                <a:tc>
                  <a:txBody>
                    <a:bodyPr/>
                    <a:lstStyle/>
                    <a:p>
                      <a:pPr algn="ctr">
                        <a:lnSpc>
                          <a:spcPct val="100000"/>
                        </a:lnSpc>
                        <a:defRPr b="0" sz="1800">
                          <a:solidFill>
                            <a:srgbClr val="000000"/>
                          </a:solidFill>
                        </a:defRPr>
                      </a:pPr>
                      <a:r>
                        <a:rPr sz="3600">
                          <a:solidFill>
                            <a:srgbClr val="FFFFFF"/>
                          </a:solidFill>
                          <a:sym typeface="Avenir Next Demi Bold"/>
                        </a:rPr>
                        <a:t>profundidade</a:t>
                      </a:r>
                    </a:p>
                  </a:txBody>
                  <a:tcPr marL="50800" marR="50800" marT="50800" marB="50800" anchor="ctr" anchorCtr="0" horzOverflow="overflow"/>
                </a:tc>
                <a:tc>
                  <a:txBody>
                    <a:bodyPr/>
                    <a:lstStyle/>
                    <a:p>
                      <a:pPr algn="ctr">
                        <a:lnSpc>
                          <a:spcPct val="100000"/>
                        </a:lnSpc>
                        <a:defRPr b="0" sz="1800">
                          <a:solidFill>
                            <a:srgbClr val="000000"/>
                          </a:solidFill>
                        </a:defRPr>
                      </a:pPr>
                      <a:r>
                        <a:rPr sz="3600">
                          <a:solidFill>
                            <a:srgbClr val="FFFFFF"/>
                          </a:solidFill>
                          <a:sym typeface="Avenir Next Demi Bold"/>
                        </a:rPr>
                        <a:t>nível</a:t>
                      </a:r>
                    </a:p>
                  </a:txBody>
                  <a:tcPr marL="50800" marR="50800" marT="50800" marB="50800" anchor="ctr" anchorCtr="0" horzOverflow="overflow"/>
                </a:tc>
              </a:tr>
              <a:tr h="666816">
                <a:tc>
                  <a:txBody>
                    <a:bodyPr/>
                    <a:lstStyle/>
                    <a:p>
                      <a:pPr algn="ctr">
                        <a:lnSpc>
                          <a:spcPct val="100000"/>
                        </a:lnSpc>
                        <a:defRPr b="0" sz="1800">
                          <a:solidFill>
                            <a:srgbClr val="000000"/>
                          </a:solidFill>
                        </a:defRPr>
                      </a:pPr>
                      <a:r>
                        <a:rPr sz="3600">
                          <a:solidFill>
                            <a:srgbClr val="222222"/>
                          </a:solidFill>
                          <a:sym typeface="Avenir Next Demi Bold"/>
                        </a:rPr>
                        <a:t>4</a:t>
                      </a:r>
                    </a:p>
                  </a:txBody>
                  <a:tcPr marL="50800" marR="50800" marT="50800" marB="50800" anchor="ctr" anchorCtr="0" horzOverflow="overflow"/>
                </a:tc>
                <a:tc>
                  <a:txBody>
                    <a:bodyPr/>
                    <a:lstStyle/>
                    <a:p>
                      <a:pPr algn="ctr">
                        <a:lnSpc>
                          <a:spcPct val="100000"/>
                        </a:lnSpc>
                        <a:defRPr sz="1800">
                          <a:solidFill>
                            <a:srgbClr val="000000"/>
                          </a:solidFill>
                        </a:defRPr>
                      </a:pPr>
                      <a:r>
                        <a:rPr sz="3600">
                          <a:solidFill>
                            <a:srgbClr val="222222"/>
                          </a:solidFill>
                          <a:sym typeface="Avenir Next Medium"/>
                        </a:rPr>
                        <a:t>novato</a:t>
                      </a:r>
                    </a:p>
                  </a:txBody>
                  <a:tcPr marL="50800" marR="50800" marT="50800" marB="50800" anchor="ctr" anchorCtr="0" horzOverflow="overflow"/>
                </a:tc>
              </a:tr>
              <a:tr h="666816">
                <a:tc>
                  <a:txBody>
                    <a:bodyPr/>
                    <a:lstStyle/>
                    <a:p>
                      <a:pPr algn="ctr">
                        <a:lnSpc>
                          <a:spcPct val="100000"/>
                        </a:lnSpc>
                        <a:defRPr b="0" sz="1800">
                          <a:solidFill>
                            <a:srgbClr val="000000"/>
                          </a:solidFill>
                        </a:defRPr>
                      </a:pPr>
                      <a:r>
                        <a:rPr sz="3600">
                          <a:solidFill>
                            <a:srgbClr val="222222"/>
                          </a:solidFill>
                          <a:sym typeface="Avenir Next Demi Bold"/>
                        </a:rPr>
                        <a:t>8</a:t>
                      </a:r>
                    </a:p>
                  </a:txBody>
                  <a:tcPr marL="50800" marR="50800" marT="50800" marB="50800" anchor="ctr" anchorCtr="0" horzOverflow="overflow"/>
                </a:tc>
                <a:tc>
                  <a:txBody>
                    <a:bodyPr/>
                    <a:lstStyle/>
                    <a:p>
                      <a:pPr algn="ctr">
                        <a:lnSpc>
                          <a:spcPct val="100000"/>
                        </a:lnSpc>
                        <a:defRPr sz="1800">
                          <a:solidFill>
                            <a:srgbClr val="000000"/>
                          </a:solidFill>
                        </a:defRPr>
                      </a:pPr>
                      <a:r>
                        <a:rPr sz="3600">
                          <a:solidFill>
                            <a:srgbClr val="222222"/>
                          </a:solidFill>
                          <a:sym typeface="Avenir Next Medium"/>
                        </a:rPr>
                        <a:t>mestre</a:t>
                      </a:r>
                    </a:p>
                  </a:txBody>
                  <a:tcPr marL="50800" marR="50800" marT="50800" marB="50800" anchor="ctr" anchorCtr="0" horzOverflow="overflow"/>
                </a:tc>
              </a:tr>
              <a:tr h="666816">
                <a:tc>
                  <a:txBody>
                    <a:bodyPr/>
                    <a:lstStyle/>
                    <a:p>
                      <a:pPr algn="ctr">
                        <a:lnSpc>
                          <a:spcPct val="100000"/>
                        </a:lnSpc>
                        <a:defRPr b="0" sz="1800">
                          <a:solidFill>
                            <a:srgbClr val="000000"/>
                          </a:solidFill>
                        </a:defRPr>
                      </a:pPr>
                      <a:r>
                        <a:rPr sz="3600">
                          <a:solidFill>
                            <a:srgbClr val="222222"/>
                          </a:solidFill>
                          <a:sym typeface="Avenir Next Demi Bold"/>
                        </a:rPr>
                        <a:t>10</a:t>
                      </a:r>
                    </a:p>
                  </a:txBody>
                  <a:tcPr marL="50800" marR="50800" marT="50800" marB="50800" anchor="ctr" anchorCtr="0" horzOverflow="overflow"/>
                </a:tc>
                <a:tc>
                  <a:txBody>
                    <a:bodyPr/>
                    <a:lstStyle/>
                    <a:p>
                      <a:pPr algn="ctr">
                        <a:lnSpc>
                          <a:spcPct val="100000"/>
                        </a:lnSpc>
                        <a:defRPr sz="1800">
                          <a:solidFill>
                            <a:srgbClr val="000000"/>
                          </a:solidFill>
                        </a:defRPr>
                      </a:pPr>
                      <a:r>
                        <a:rPr sz="3600">
                          <a:solidFill>
                            <a:srgbClr val="222222"/>
                          </a:solidFill>
                          <a:sym typeface="Avenir Next Medium"/>
                        </a:rPr>
                        <a:t>bom sw</a:t>
                      </a:r>
                    </a:p>
                  </a:txBody>
                  <a:tcPr marL="50800" marR="50800" marT="50800" marB="50800" anchor="ctr" anchorCtr="0" horzOverflow="overflow"/>
                </a:tc>
              </a:tr>
              <a:tr h="666816">
                <a:tc>
                  <a:txBody>
                    <a:bodyPr/>
                    <a:lstStyle/>
                    <a:p>
                      <a:pPr algn="ctr">
                        <a:lnSpc>
                          <a:spcPct val="100000"/>
                        </a:lnSpc>
                        <a:defRPr b="0" sz="1800">
                          <a:solidFill>
                            <a:srgbClr val="000000"/>
                          </a:solidFill>
                        </a:defRPr>
                      </a:pPr>
                      <a:r>
                        <a:rPr sz="3600">
                          <a:solidFill>
                            <a:srgbClr val="222222"/>
                          </a:solidFill>
                          <a:sym typeface="Avenir Next Demi Bold"/>
                        </a:rPr>
                        <a:t>12</a:t>
                      </a:r>
                    </a:p>
                  </a:txBody>
                  <a:tcPr marL="50800" marR="50800" marT="50800" marB="50800" anchor="ctr" anchorCtr="0" horzOverflow="overflow">
                    <a:lnB w="12700">
                      <a:miter lim="400000"/>
                    </a:lnB>
                  </a:tcPr>
                </a:tc>
                <a:tc>
                  <a:txBody>
                    <a:bodyPr/>
                    <a:lstStyle/>
                    <a:p>
                      <a:pPr algn="ctr">
                        <a:lnSpc>
                          <a:spcPct val="100000"/>
                        </a:lnSpc>
                        <a:defRPr sz="1800">
                          <a:solidFill>
                            <a:srgbClr val="000000"/>
                          </a:solidFill>
                        </a:defRPr>
                      </a:pPr>
                      <a:r>
                        <a:rPr sz="3600">
                          <a:solidFill>
                            <a:srgbClr val="222222"/>
                          </a:solidFill>
                          <a:sym typeface="Avenir Next Medium"/>
                        </a:rPr>
                        <a:t>Deep Blue</a:t>
                      </a:r>
                    </a:p>
                  </a:txBody>
                  <a:tcPr marL="50800" marR="50800" marT="50800" marB="50800" anchor="ctr" anchorCtr="0" horzOverflow="overflow">
                    <a:lnB w="12700">
                      <a:miter lim="400000"/>
                    </a:lnB>
                  </a:tcPr>
                </a:tc>
              </a:tr>
            </a:tbl>
          </a:graphicData>
        </a:graphic>
      </p:graphicFrame>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9" name="exercício: poda 𝛂-𝛃"/>
          <p:cNvSpPr txBox="1"/>
          <p:nvPr>
            <p:ph type="title"/>
          </p:nvPr>
        </p:nvSpPr>
        <p:spPr>
          <a:prstGeom prst="rect">
            <a:avLst/>
          </a:prstGeom>
        </p:spPr>
        <p:txBody>
          <a:bodyPr/>
          <a:lstStyle/>
          <a:p>
            <a:pPr defTabSz="315468">
              <a:spcBef>
                <a:spcPts val="1500"/>
              </a:spcBef>
              <a:defRPr sz="3240"/>
            </a:pPr>
            <a:r>
              <a:rPr>
                <a:solidFill>
                  <a:schemeClr val="accent5"/>
                </a:solidFill>
              </a:rPr>
              <a:t>exercício:</a:t>
            </a:r>
            <a:r>
              <a:t> poda 𝛂-𝛃</a:t>
            </a:r>
          </a:p>
        </p:txBody>
      </p:sp>
      <p:cxnSp>
        <p:nvCxnSpPr>
          <p:cNvPr id="1270" name="Connection Line"/>
          <p:cNvCxnSpPr>
            <a:stCxn id="1277" idx="0"/>
            <a:endCxn id="1272" idx="0"/>
          </p:cNvCxnSpPr>
          <p:nvPr/>
        </p:nvCxnSpPr>
        <p:spPr>
          <a:xfrm flipV="1">
            <a:off x="4068778" y="3269133"/>
            <a:ext cx="2433623" cy="1981641"/>
          </a:xfrm>
          <a:prstGeom prst="straightConnector1">
            <a:avLst/>
          </a:prstGeom>
          <a:ln w="38100">
            <a:solidFill>
              <a:srgbClr val="222222"/>
            </a:solidFill>
            <a:miter lim="400000"/>
          </a:ln>
        </p:spPr>
      </p:cxnSp>
      <p:cxnSp>
        <p:nvCxnSpPr>
          <p:cNvPr id="1271" name="Connection Line"/>
          <p:cNvCxnSpPr>
            <a:stCxn id="1272" idx="0"/>
            <a:endCxn id="1278" idx="0"/>
          </p:cNvCxnSpPr>
          <p:nvPr/>
        </p:nvCxnSpPr>
        <p:spPr>
          <a:xfrm>
            <a:off x="6502400" y="3269133"/>
            <a:ext cx="2252553" cy="1981641"/>
          </a:xfrm>
          <a:prstGeom prst="straightConnector1">
            <a:avLst/>
          </a:prstGeom>
          <a:ln w="38100">
            <a:solidFill>
              <a:srgbClr val="222222"/>
            </a:solidFill>
            <a:miter lim="400000"/>
          </a:ln>
        </p:spPr>
      </p:cxnSp>
      <p:sp>
        <p:nvSpPr>
          <p:cNvPr id="1272" name="s0"/>
          <p:cNvSpPr/>
          <p:nvPr/>
        </p:nvSpPr>
        <p:spPr>
          <a:xfrm>
            <a:off x="5955828" y="27225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273" name="10"/>
          <p:cNvSpPr/>
          <p:nvPr/>
        </p:nvSpPr>
        <p:spPr>
          <a:xfrm>
            <a:off x="2610551" y="6746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10</a:t>
            </a:r>
          </a:p>
        </p:txBody>
      </p:sp>
      <p:sp>
        <p:nvSpPr>
          <p:cNvPr id="1274" name="8"/>
          <p:cNvSpPr/>
          <p:nvPr/>
        </p:nvSpPr>
        <p:spPr>
          <a:xfrm>
            <a:off x="4738352" y="6746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1275" name="4"/>
          <p:cNvSpPr/>
          <p:nvPr/>
        </p:nvSpPr>
        <p:spPr>
          <a:xfrm>
            <a:off x="7330114" y="6746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276" name="50"/>
          <p:cNvSpPr/>
          <p:nvPr/>
        </p:nvSpPr>
        <p:spPr>
          <a:xfrm>
            <a:off x="9330383" y="6746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1277" name="Triangle"/>
          <p:cNvSpPr/>
          <p:nvPr/>
        </p:nvSpPr>
        <p:spPr>
          <a:xfrm rot="10800000">
            <a:off x="3522206" y="470420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78" name="Triangle"/>
          <p:cNvSpPr/>
          <p:nvPr/>
        </p:nvSpPr>
        <p:spPr>
          <a:xfrm rot="10800000">
            <a:off x="8208381" y="470420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279" name="Connection Line"/>
          <p:cNvCxnSpPr>
            <a:stCxn id="1278" idx="0"/>
            <a:endCxn id="1276" idx="0"/>
          </p:cNvCxnSpPr>
          <p:nvPr/>
        </p:nvCxnSpPr>
        <p:spPr>
          <a:xfrm>
            <a:off x="8754952" y="5250773"/>
            <a:ext cx="937382" cy="1858163"/>
          </a:xfrm>
          <a:prstGeom prst="straightConnector1">
            <a:avLst/>
          </a:prstGeom>
          <a:ln w="38100">
            <a:solidFill>
              <a:srgbClr val="222222"/>
            </a:solidFill>
            <a:miter lim="400000"/>
          </a:ln>
        </p:spPr>
      </p:cxnSp>
      <p:cxnSp>
        <p:nvCxnSpPr>
          <p:cNvPr id="1280" name="Connection Line"/>
          <p:cNvCxnSpPr>
            <a:stCxn id="1277" idx="0"/>
            <a:endCxn id="1274" idx="0"/>
          </p:cNvCxnSpPr>
          <p:nvPr/>
        </p:nvCxnSpPr>
        <p:spPr>
          <a:xfrm>
            <a:off x="4068778" y="5250773"/>
            <a:ext cx="1031525" cy="1858163"/>
          </a:xfrm>
          <a:prstGeom prst="straightConnector1">
            <a:avLst/>
          </a:prstGeom>
          <a:ln w="38100">
            <a:solidFill>
              <a:srgbClr val="222222"/>
            </a:solidFill>
            <a:miter lim="400000"/>
          </a:ln>
        </p:spPr>
      </p:cxnSp>
      <p:cxnSp>
        <p:nvCxnSpPr>
          <p:cNvPr id="1281" name="Connection Line"/>
          <p:cNvCxnSpPr>
            <a:stCxn id="1273" idx="0"/>
            <a:endCxn id="1277" idx="0"/>
          </p:cNvCxnSpPr>
          <p:nvPr/>
        </p:nvCxnSpPr>
        <p:spPr>
          <a:xfrm flipV="1">
            <a:off x="2972501" y="5250773"/>
            <a:ext cx="1096278" cy="1858163"/>
          </a:xfrm>
          <a:prstGeom prst="straightConnector1">
            <a:avLst/>
          </a:prstGeom>
          <a:ln w="38100">
            <a:solidFill>
              <a:srgbClr val="222222"/>
            </a:solidFill>
            <a:miter lim="400000"/>
          </a:ln>
        </p:spPr>
      </p:cxnSp>
      <p:cxnSp>
        <p:nvCxnSpPr>
          <p:cNvPr id="1282" name="Connection Line"/>
          <p:cNvCxnSpPr>
            <a:stCxn id="1275" idx="0"/>
            <a:endCxn id="1278" idx="0"/>
          </p:cNvCxnSpPr>
          <p:nvPr/>
        </p:nvCxnSpPr>
        <p:spPr>
          <a:xfrm flipV="1">
            <a:off x="7692064" y="5250773"/>
            <a:ext cx="1062889" cy="1858163"/>
          </a:xfrm>
          <a:prstGeom prst="straightConnector1">
            <a:avLst/>
          </a:prstGeom>
          <a:ln w="38100">
            <a:solidFill>
              <a:srgbClr val="222222"/>
            </a:solidFill>
            <a:miter lim="400000"/>
          </a:ln>
        </p:spPr>
      </p:cxnSp>
      <p:sp>
        <p:nvSpPr>
          <p:cNvPr id="1283" name="s1"/>
          <p:cNvSpPr txBox="1"/>
          <p:nvPr/>
        </p:nvSpPr>
        <p:spPr>
          <a:xfrm>
            <a:off x="3895346" y="485733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1284" name="s2"/>
          <p:cNvSpPr txBox="1"/>
          <p:nvPr/>
        </p:nvSpPr>
        <p:spPr>
          <a:xfrm>
            <a:off x="8581521" y="485733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1285" name="a"/>
          <p:cNvSpPr txBox="1"/>
          <p:nvPr/>
        </p:nvSpPr>
        <p:spPr>
          <a:xfrm>
            <a:off x="4902182" y="3562286"/>
            <a:ext cx="396241"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a</a:t>
            </a:r>
          </a:p>
        </p:txBody>
      </p:sp>
      <p:sp>
        <p:nvSpPr>
          <p:cNvPr id="1286" name="b"/>
          <p:cNvSpPr txBox="1"/>
          <p:nvPr/>
        </p:nvSpPr>
        <p:spPr>
          <a:xfrm>
            <a:off x="7706378" y="3682998"/>
            <a:ext cx="410719" cy="863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b</a:t>
            </a:r>
          </a:p>
        </p:txBody>
      </p:sp>
      <p:sp>
        <p:nvSpPr>
          <p:cNvPr id="1287" name="c"/>
          <p:cNvSpPr txBox="1"/>
          <p:nvPr/>
        </p:nvSpPr>
        <p:spPr>
          <a:xfrm>
            <a:off x="3048779" y="5439622"/>
            <a:ext cx="396241"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c</a:t>
            </a:r>
          </a:p>
        </p:txBody>
      </p:sp>
      <p:sp>
        <p:nvSpPr>
          <p:cNvPr id="1288" name="d"/>
          <p:cNvSpPr txBox="1"/>
          <p:nvPr/>
        </p:nvSpPr>
        <p:spPr>
          <a:xfrm>
            <a:off x="4804900" y="5439622"/>
            <a:ext cx="410719"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d</a:t>
            </a:r>
          </a:p>
        </p:txBody>
      </p:sp>
      <p:sp>
        <p:nvSpPr>
          <p:cNvPr id="1289" name="e"/>
          <p:cNvSpPr txBox="1"/>
          <p:nvPr/>
        </p:nvSpPr>
        <p:spPr>
          <a:xfrm>
            <a:off x="7493944" y="5439622"/>
            <a:ext cx="396241"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e</a:t>
            </a:r>
          </a:p>
        </p:txBody>
      </p:sp>
      <p:sp>
        <p:nvSpPr>
          <p:cNvPr id="1290" name="f"/>
          <p:cNvSpPr txBox="1"/>
          <p:nvPr/>
        </p:nvSpPr>
        <p:spPr>
          <a:xfrm>
            <a:off x="9410347" y="5439622"/>
            <a:ext cx="283465"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f</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2" name="exercício: poda 𝛂-𝛃"/>
          <p:cNvSpPr txBox="1"/>
          <p:nvPr>
            <p:ph type="title"/>
          </p:nvPr>
        </p:nvSpPr>
        <p:spPr>
          <a:prstGeom prst="rect">
            <a:avLst/>
          </a:prstGeom>
        </p:spPr>
        <p:txBody>
          <a:bodyPr/>
          <a:lstStyle/>
          <a:p>
            <a:pPr defTabSz="315468">
              <a:spcBef>
                <a:spcPts val="1500"/>
              </a:spcBef>
              <a:defRPr sz="3240">
                <a:solidFill>
                  <a:schemeClr val="accent5"/>
                </a:solidFill>
              </a:defRPr>
            </a:pPr>
            <a:r>
              <a:t>exercício: </a:t>
            </a:r>
            <a:r>
              <a:rPr>
                <a:solidFill>
                  <a:schemeClr val="accent1"/>
                </a:solidFill>
              </a:rPr>
              <a:t>poda 𝛂-𝛃</a:t>
            </a:r>
          </a:p>
        </p:txBody>
      </p:sp>
      <p:cxnSp>
        <p:nvCxnSpPr>
          <p:cNvPr id="1293" name="Connection Line"/>
          <p:cNvCxnSpPr>
            <a:stCxn id="1300" idx="0"/>
            <a:endCxn id="1295" idx="0"/>
          </p:cNvCxnSpPr>
          <p:nvPr/>
        </p:nvCxnSpPr>
        <p:spPr>
          <a:xfrm flipV="1">
            <a:off x="4346417" y="2378876"/>
            <a:ext cx="2155984" cy="2182436"/>
          </a:xfrm>
          <a:prstGeom prst="straightConnector1">
            <a:avLst/>
          </a:prstGeom>
          <a:ln w="38100">
            <a:solidFill>
              <a:srgbClr val="222222"/>
            </a:solidFill>
            <a:miter lim="400000"/>
          </a:ln>
        </p:spPr>
      </p:cxnSp>
      <p:cxnSp>
        <p:nvCxnSpPr>
          <p:cNvPr id="1294" name="Connection Line"/>
          <p:cNvCxnSpPr>
            <a:stCxn id="1295" idx="0"/>
            <a:endCxn id="1301" idx="0"/>
          </p:cNvCxnSpPr>
          <p:nvPr/>
        </p:nvCxnSpPr>
        <p:spPr>
          <a:xfrm>
            <a:off x="6502400" y="2378876"/>
            <a:ext cx="2300838" cy="2182436"/>
          </a:xfrm>
          <a:prstGeom prst="straightConnector1">
            <a:avLst/>
          </a:prstGeom>
          <a:ln w="38100">
            <a:solidFill>
              <a:srgbClr val="222222"/>
            </a:solidFill>
            <a:miter lim="400000"/>
          </a:ln>
        </p:spPr>
      </p:cxnSp>
      <p:sp>
        <p:nvSpPr>
          <p:cNvPr id="1295" name="s0"/>
          <p:cNvSpPr/>
          <p:nvPr/>
        </p:nvSpPr>
        <p:spPr>
          <a:xfrm>
            <a:off x="5955828" y="1832305"/>
            <a:ext cx="1093144"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296" name="10"/>
          <p:cNvSpPr/>
          <p:nvPr/>
        </p:nvSpPr>
        <p:spPr>
          <a:xfrm>
            <a:off x="1729193" y="7836418"/>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10</a:t>
            </a:r>
          </a:p>
        </p:txBody>
      </p:sp>
      <p:sp>
        <p:nvSpPr>
          <p:cNvPr id="1297" name="8"/>
          <p:cNvSpPr/>
          <p:nvPr/>
        </p:nvSpPr>
        <p:spPr>
          <a:xfrm>
            <a:off x="4428883" y="7836418"/>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1298" name="4"/>
          <p:cNvSpPr/>
          <p:nvPr/>
        </p:nvSpPr>
        <p:spPr>
          <a:xfrm>
            <a:off x="9135433" y="788277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299" name="50"/>
          <p:cNvSpPr/>
          <p:nvPr/>
        </p:nvSpPr>
        <p:spPr>
          <a:xfrm>
            <a:off x="10606723" y="788277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1300" name="Triangle"/>
          <p:cNvSpPr/>
          <p:nvPr/>
        </p:nvSpPr>
        <p:spPr>
          <a:xfrm rot="10800000">
            <a:off x="3799846" y="4014739"/>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301" name="Triangle"/>
          <p:cNvSpPr/>
          <p:nvPr/>
        </p:nvSpPr>
        <p:spPr>
          <a:xfrm rot="10800000">
            <a:off x="8256666" y="4014739"/>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302" name="Connection Line"/>
          <p:cNvCxnSpPr>
            <a:stCxn id="1317" idx="0"/>
            <a:endCxn id="1299" idx="0"/>
          </p:cNvCxnSpPr>
          <p:nvPr/>
        </p:nvCxnSpPr>
        <p:spPr>
          <a:xfrm>
            <a:off x="10117276" y="6236407"/>
            <a:ext cx="851398" cy="2008314"/>
          </a:xfrm>
          <a:prstGeom prst="straightConnector1">
            <a:avLst/>
          </a:prstGeom>
          <a:ln w="38100">
            <a:solidFill>
              <a:srgbClr val="222222"/>
            </a:solidFill>
            <a:miter lim="400000"/>
          </a:ln>
        </p:spPr>
      </p:cxnSp>
      <p:cxnSp>
        <p:nvCxnSpPr>
          <p:cNvPr id="1303" name="Connection Line"/>
          <p:cNvCxnSpPr>
            <a:stCxn id="1315" idx="0"/>
            <a:endCxn id="1297" idx="0"/>
          </p:cNvCxnSpPr>
          <p:nvPr/>
        </p:nvCxnSpPr>
        <p:spPr>
          <a:xfrm flipH="1">
            <a:off x="4790833" y="6236407"/>
            <a:ext cx="785814" cy="1961962"/>
          </a:xfrm>
          <a:prstGeom prst="straightConnector1">
            <a:avLst/>
          </a:prstGeom>
          <a:ln w="38100">
            <a:solidFill>
              <a:srgbClr val="222222"/>
            </a:solidFill>
            <a:miter lim="400000"/>
          </a:ln>
        </p:spPr>
      </p:cxnSp>
      <p:cxnSp>
        <p:nvCxnSpPr>
          <p:cNvPr id="1304" name="Connection Line"/>
          <p:cNvCxnSpPr>
            <a:stCxn id="1296" idx="0"/>
            <a:endCxn id="1314" idx="0"/>
          </p:cNvCxnSpPr>
          <p:nvPr/>
        </p:nvCxnSpPr>
        <p:spPr>
          <a:xfrm flipV="1">
            <a:off x="2091143" y="6236407"/>
            <a:ext cx="971544" cy="1961962"/>
          </a:xfrm>
          <a:prstGeom prst="straightConnector1">
            <a:avLst/>
          </a:prstGeom>
          <a:ln w="38100">
            <a:solidFill>
              <a:srgbClr val="222222"/>
            </a:solidFill>
            <a:miter lim="400000"/>
          </a:ln>
        </p:spPr>
      </p:cxnSp>
      <p:cxnSp>
        <p:nvCxnSpPr>
          <p:cNvPr id="1305" name="Connection Line"/>
          <p:cNvCxnSpPr>
            <a:stCxn id="1298" idx="0"/>
            <a:endCxn id="1317" idx="0"/>
          </p:cNvCxnSpPr>
          <p:nvPr/>
        </p:nvCxnSpPr>
        <p:spPr>
          <a:xfrm flipV="1">
            <a:off x="9497383" y="6236407"/>
            <a:ext cx="619894" cy="2008314"/>
          </a:xfrm>
          <a:prstGeom prst="straightConnector1">
            <a:avLst/>
          </a:prstGeom>
          <a:ln w="38100">
            <a:solidFill>
              <a:srgbClr val="222222"/>
            </a:solidFill>
            <a:miter lim="400000"/>
          </a:ln>
        </p:spPr>
      </p:cxnSp>
      <p:sp>
        <p:nvSpPr>
          <p:cNvPr id="1306" name="s1"/>
          <p:cNvSpPr txBox="1"/>
          <p:nvPr/>
        </p:nvSpPr>
        <p:spPr>
          <a:xfrm>
            <a:off x="4172986" y="4167875"/>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1307" name="s2"/>
          <p:cNvSpPr txBox="1"/>
          <p:nvPr/>
        </p:nvSpPr>
        <p:spPr>
          <a:xfrm>
            <a:off x="8629807" y="4167875"/>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1308" name="a"/>
          <p:cNvSpPr txBox="1"/>
          <p:nvPr/>
        </p:nvSpPr>
        <p:spPr>
          <a:xfrm>
            <a:off x="4974609" y="2853097"/>
            <a:ext cx="396241" cy="863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a</a:t>
            </a:r>
          </a:p>
        </p:txBody>
      </p:sp>
      <p:sp>
        <p:nvSpPr>
          <p:cNvPr id="1309" name="b"/>
          <p:cNvSpPr txBox="1"/>
          <p:nvPr/>
        </p:nvSpPr>
        <p:spPr>
          <a:xfrm>
            <a:off x="7633950" y="2853097"/>
            <a:ext cx="410719" cy="863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b</a:t>
            </a:r>
          </a:p>
        </p:txBody>
      </p:sp>
      <p:sp>
        <p:nvSpPr>
          <p:cNvPr id="1310" name="c"/>
          <p:cNvSpPr txBox="1"/>
          <p:nvPr/>
        </p:nvSpPr>
        <p:spPr>
          <a:xfrm>
            <a:off x="3283555" y="4735910"/>
            <a:ext cx="396241" cy="863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c</a:t>
            </a:r>
          </a:p>
        </p:txBody>
      </p:sp>
      <p:sp>
        <p:nvSpPr>
          <p:cNvPr id="1311" name="d"/>
          <p:cNvSpPr txBox="1"/>
          <p:nvPr/>
        </p:nvSpPr>
        <p:spPr>
          <a:xfrm>
            <a:off x="4801683" y="4645588"/>
            <a:ext cx="410719" cy="863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d</a:t>
            </a:r>
          </a:p>
        </p:txBody>
      </p:sp>
      <p:sp>
        <p:nvSpPr>
          <p:cNvPr id="1312" name="g"/>
          <p:cNvSpPr txBox="1"/>
          <p:nvPr/>
        </p:nvSpPr>
        <p:spPr>
          <a:xfrm>
            <a:off x="2042711" y="6825054"/>
            <a:ext cx="410719"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g</a:t>
            </a:r>
          </a:p>
        </p:txBody>
      </p:sp>
      <p:sp>
        <p:nvSpPr>
          <p:cNvPr id="1313" name="h"/>
          <p:cNvSpPr txBox="1"/>
          <p:nvPr/>
        </p:nvSpPr>
        <p:spPr>
          <a:xfrm>
            <a:off x="3543671" y="6877897"/>
            <a:ext cx="410719"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h</a:t>
            </a:r>
          </a:p>
        </p:txBody>
      </p:sp>
      <p:sp>
        <p:nvSpPr>
          <p:cNvPr id="1314" name="s0"/>
          <p:cNvSpPr/>
          <p:nvPr/>
        </p:nvSpPr>
        <p:spPr>
          <a:xfrm>
            <a:off x="2516115" y="5689835"/>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315" name="s0"/>
          <p:cNvSpPr/>
          <p:nvPr/>
        </p:nvSpPr>
        <p:spPr>
          <a:xfrm>
            <a:off x="5030074" y="5689835"/>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316" name="s0"/>
          <p:cNvSpPr/>
          <p:nvPr/>
        </p:nvSpPr>
        <p:spPr>
          <a:xfrm>
            <a:off x="7173641" y="5689835"/>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317" name="s0"/>
          <p:cNvSpPr/>
          <p:nvPr/>
        </p:nvSpPr>
        <p:spPr>
          <a:xfrm>
            <a:off x="9570704" y="5689835"/>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cxnSp>
        <p:nvCxnSpPr>
          <p:cNvPr id="1318" name="Connection Line"/>
          <p:cNvCxnSpPr>
            <a:stCxn id="1327" idx="0"/>
            <a:endCxn id="1315" idx="0"/>
          </p:cNvCxnSpPr>
          <p:nvPr/>
        </p:nvCxnSpPr>
        <p:spPr>
          <a:xfrm flipH="1" flipV="1">
            <a:off x="5576646" y="6236407"/>
            <a:ext cx="682329" cy="1961962"/>
          </a:xfrm>
          <a:prstGeom prst="straightConnector1">
            <a:avLst/>
          </a:prstGeom>
          <a:ln w="38100">
            <a:solidFill>
              <a:srgbClr val="222222"/>
            </a:solidFill>
            <a:miter lim="400000"/>
          </a:ln>
        </p:spPr>
      </p:cxnSp>
      <p:cxnSp>
        <p:nvCxnSpPr>
          <p:cNvPr id="1319" name="Connection Line"/>
          <p:cNvCxnSpPr>
            <a:stCxn id="1317" idx="0"/>
            <a:endCxn id="1301" idx="0"/>
          </p:cNvCxnSpPr>
          <p:nvPr/>
        </p:nvCxnSpPr>
        <p:spPr>
          <a:xfrm flipH="1" flipV="1">
            <a:off x="8803237" y="4561311"/>
            <a:ext cx="1314040" cy="1675097"/>
          </a:xfrm>
          <a:prstGeom prst="straightConnector1">
            <a:avLst/>
          </a:prstGeom>
          <a:ln w="38100">
            <a:solidFill>
              <a:srgbClr val="222222"/>
            </a:solidFill>
            <a:miter lim="400000"/>
          </a:ln>
        </p:spPr>
      </p:cxnSp>
      <p:cxnSp>
        <p:nvCxnSpPr>
          <p:cNvPr id="1320" name="Connection Line"/>
          <p:cNvCxnSpPr>
            <a:stCxn id="1316" idx="0"/>
            <a:endCxn id="1301" idx="0"/>
          </p:cNvCxnSpPr>
          <p:nvPr/>
        </p:nvCxnSpPr>
        <p:spPr>
          <a:xfrm flipV="1">
            <a:off x="7720212" y="4561311"/>
            <a:ext cx="1083026" cy="1675097"/>
          </a:xfrm>
          <a:prstGeom prst="straightConnector1">
            <a:avLst/>
          </a:prstGeom>
          <a:ln w="38100">
            <a:solidFill>
              <a:srgbClr val="222222"/>
            </a:solidFill>
            <a:miter lim="400000"/>
          </a:ln>
        </p:spPr>
      </p:cxnSp>
      <p:cxnSp>
        <p:nvCxnSpPr>
          <p:cNvPr id="1321" name="Connection Line"/>
          <p:cNvCxnSpPr>
            <a:stCxn id="1300" idx="0"/>
            <a:endCxn id="1315" idx="0"/>
          </p:cNvCxnSpPr>
          <p:nvPr/>
        </p:nvCxnSpPr>
        <p:spPr>
          <a:xfrm>
            <a:off x="4346417" y="4561311"/>
            <a:ext cx="1230230" cy="1675097"/>
          </a:xfrm>
          <a:prstGeom prst="straightConnector1">
            <a:avLst/>
          </a:prstGeom>
          <a:ln w="38100">
            <a:solidFill>
              <a:srgbClr val="222222"/>
            </a:solidFill>
            <a:miter lim="400000"/>
          </a:ln>
        </p:spPr>
      </p:cxnSp>
      <p:cxnSp>
        <p:nvCxnSpPr>
          <p:cNvPr id="1322" name="Connection Line"/>
          <p:cNvCxnSpPr>
            <a:stCxn id="1314" idx="0"/>
            <a:endCxn id="1300" idx="0"/>
          </p:cNvCxnSpPr>
          <p:nvPr/>
        </p:nvCxnSpPr>
        <p:spPr>
          <a:xfrm flipV="1">
            <a:off x="3062686" y="4561311"/>
            <a:ext cx="1283732" cy="1675097"/>
          </a:xfrm>
          <a:prstGeom prst="straightConnector1">
            <a:avLst/>
          </a:prstGeom>
          <a:ln w="38100">
            <a:solidFill>
              <a:srgbClr val="222222"/>
            </a:solidFill>
            <a:miter lim="400000"/>
          </a:ln>
        </p:spPr>
      </p:cxnSp>
      <p:cxnSp>
        <p:nvCxnSpPr>
          <p:cNvPr id="1323" name="Connection Line"/>
          <p:cNvCxnSpPr>
            <a:stCxn id="1326" idx="0"/>
            <a:endCxn id="1314" idx="0"/>
          </p:cNvCxnSpPr>
          <p:nvPr/>
        </p:nvCxnSpPr>
        <p:spPr>
          <a:xfrm flipH="1" flipV="1">
            <a:off x="3062686" y="6236407"/>
            <a:ext cx="686345" cy="1961962"/>
          </a:xfrm>
          <a:prstGeom prst="straightConnector1">
            <a:avLst/>
          </a:prstGeom>
          <a:ln w="38100">
            <a:solidFill>
              <a:srgbClr val="222222"/>
            </a:solidFill>
            <a:miter lim="400000"/>
          </a:ln>
        </p:spPr>
      </p:cxnSp>
      <p:cxnSp>
        <p:nvCxnSpPr>
          <p:cNvPr id="1324" name="Connection Line"/>
          <p:cNvCxnSpPr>
            <a:stCxn id="1329" idx="0"/>
            <a:endCxn id="1316" idx="0"/>
          </p:cNvCxnSpPr>
          <p:nvPr/>
        </p:nvCxnSpPr>
        <p:spPr>
          <a:xfrm flipH="1" flipV="1">
            <a:off x="7720212" y="6236407"/>
            <a:ext cx="600535" cy="1961962"/>
          </a:xfrm>
          <a:prstGeom prst="straightConnector1">
            <a:avLst/>
          </a:prstGeom>
          <a:ln w="38100">
            <a:solidFill>
              <a:srgbClr val="222222"/>
            </a:solidFill>
            <a:miter lim="400000"/>
          </a:ln>
        </p:spPr>
      </p:cxnSp>
      <p:cxnSp>
        <p:nvCxnSpPr>
          <p:cNvPr id="1325" name="Connection Line"/>
          <p:cNvCxnSpPr>
            <a:stCxn id="1328" idx="0"/>
            <a:endCxn id="1316" idx="0"/>
          </p:cNvCxnSpPr>
          <p:nvPr/>
        </p:nvCxnSpPr>
        <p:spPr>
          <a:xfrm flipV="1">
            <a:off x="7144108" y="6236407"/>
            <a:ext cx="576105" cy="2008314"/>
          </a:xfrm>
          <a:prstGeom prst="straightConnector1">
            <a:avLst/>
          </a:prstGeom>
          <a:ln w="38100">
            <a:solidFill>
              <a:srgbClr val="222222"/>
            </a:solidFill>
            <a:miter lim="400000"/>
          </a:ln>
        </p:spPr>
      </p:cxnSp>
      <p:sp>
        <p:nvSpPr>
          <p:cNvPr id="1326" name="10"/>
          <p:cNvSpPr/>
          <p:nvPr/>
        </p:nvSpPr>
        <p:spPr>
          <a:xfrm>
            <a:off x="3387080" y="7836418"/>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10</a:t>
            </a:r>
          </a:p>
        </p:txBody>
      </p:sp>
      <p:sp>
        <p:nvSpPr>
          <p:cNvPr id="1327" name="8"/>
          <p:cNvSpPr/>
          <p:nvPr/>
        </p:nvSpPr>
        <p:spPr>
          <a:xfrm>
            <a:off x="5897024" y="7836418"/>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1328" name="4"/>
          <p:cNvSpPr/>
          <p:nvPr/>
        </p:nvSpPr>
        <p:spPr>
          <a:xfrm>
            <a:off x="6782158" y="788277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329" name="4"/>
          <p:cNvSpPr/>
          <p:nvPr/>
        </p:nvSpPr>
        <p:spPr>
          <a:xfrm>
            <a:off x="7958796" y="7836418"/>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330" name="e"/>
          <p:cNvSpPr txBox="1"/>
          <p:nvPr/>
        </p:nvSpPr>
        <p:spPr>
          <a:xfrm>
            <a:off x="7835946" y="4735910"/>
            <a:ext cx="396241" cy="863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e</a:t>
            </a:r>
          </a:p>
        </p:txBody>
      </p:sp>
      <p:sp>
        <p:nvSpPr>
          <p:cNvPr id="1331" name="f"/>
          <p:cNvSpPr txBox="1"/>
          <p:nvPr/>
        </p:nvSpPr>
        <p:spPr>
          <a:xfrm>
            <a:off x="9374289" y="4735910"/>
            <a:ext cx="283465" cy="8636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f</a:t>
            </a:r>
          </a:p>
        </p:txBody>
      </p:sp>
      <p:sp>
        <p:nvSpPr>
          <p:cNvPr id="1332" name="i"/>
          <p:cNvSpPr txBox="1"/>
          <p:nvPr/>
        </p:nvSpPr>
        <p:spPr>
          <a:xfrm>
            <a:off x="4724143" y="6963622"/>
            <a:ext cx="256033"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i</a:t>
            </a:r>
          </a:p>
        </p:txBody>
      </p:sp>
      <p:sp>
        <p:nvSpPr>
          <p:cNvPr id="1333" name="j"/>
          <p:cNvSpPr txBox="1"/>
          <p:nvPr/>
        </p:nvSpPr>
        <p:spPr>
          <a:xfrm>
            <a:off x="6130958" y="6825054"/>
            <a:ext cx="256033"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j</a:t>
            </a:r>
          </a:p>
        </p:txBody>
      </p:sp>
      <p:sp>
        <p:nvSpPr>
          <p:cNvPr id="1334" name="k"/>
          <p:cNvSpPr txBox="1"/>
          <p:nvPr/>
        </p:nvSpPr>
        <p:spPr>
          <a:xfrm>
            <a:off x="6921620" y="6963622"/>
            <a:ext cx="410719"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k</a:t>
            </a:r>
          </a:p>
        </p:txBody>
      </p:sp>
      <p:sp>
        <p:nvSpPr>
          <p:cNvPr id="1335" name="l"/>
          <p:cNvSpPr txBox="1"/>
          <p:nvPr/>
        </p:nvSpPr>
        <p:spPr>
          <a:xfrm>
            <a:off x="8192730" y="6877897"/>
            <a:ext cx="256033"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l</a:t>
            </a:r>
          </a:p>
        </p:txBody>
      </p:sp>
      <p:sp>
        <p:nvSpPr>
          <p:cNvPr id="1336" name="m"/>
          <p:cNvSpPr txBox="1"/>
          <p:nvPr/>
        </p:nvSpPr>
        <p:spPr>
          <a:xfrm>
            <a:off x="9214682" y="6963622"/>
            <a:ext cx="565405"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m</a:t>
            </a:r>
          </a:p>
        </p:txBody>
      </p:sp>
      <p:sp>
        <p:nvSpPr>
          <p:cNvPr id="1337" name="n"/>
          <p:cNvSpPr txBox="1"/>
          <p:nvPr/>
        </p:nvSpPr>
        <p:spPr>
          <a:xfrm>
            <a:off x="10609650" y="6825054"/>
            <a:ext cx="410719" cy="8636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spcBef>
                <a:spcPts val="0"/>
              </a:spcBef>
              <a:defRPr sz="6000">
                <a:solidFill>
                  <a:srgbClr val="232323"/>
                </a:solidFill>
                <a:latin typeface="+mn-lt"/>
                <a:ea typeface="+mn-ea"/>
                <a:cs typeface="+mn-cs"/>
                <a:sym typeface="DIN Condensed"/>
              </a:defRPr>
            </a:lvl1pPr>
          </a:lstStyle>
          <a:p>
            <a:pPr/>
            <a:r>
              <a:t>n</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39" name="Solução de pior caso…"/>
          <p:cNvSpPr txBox="1"/>
          <p:nvPr>
            <p:ph type="body" sz="half" idx="1"/>
          </p:nvPr>
        </p:nvSpPr>
        <p:spPr>
          <a:xfrm>
            <a:off x="406400" y="1905000"/>
            <a:ext cx="6788449" cy="6108700"/>
          </a:xfrm>
          <a:prstGeom prst="rect">
            <a:avLst/>
          </a:prstGeom>
        </p:spPr>
        <p:txBody>
          <a:bodyPr/>
          <a:lstStyle/>
          <a:p>
            <a:pPr/>
            <a:r>
              <a:t>Solução de pior caso</a:t>
            </a:r>
          </a:p>
          <a:p>
            <a:pPr/>
            <a:r>
              <a:t>Escolher ação supondo adversário “racional”, que maximiza sua utilidade também supondo um adversário “racional”</a:t>
            </a:r>
          </a:p>
          <a:p>
            <a:pPr/>
            <a:r>
              <a:t>Ações “irracionais” do adversário levam a aumento do valor do jogo</a:t>
            </a:r>
          </a:p>
        </p:txBody>
      </p:sp>
      <p:sp>
        <p:nvSpPr>
          <p:cNvPr id="1340" name="solução minimax"/>
          <p:cNvSpPr txBox="1"/>
          <p:nvPr>
            <p:ph type="title"/>
          </p:nvPr>
        </p:nvSpPr>
        <p:spPr>
          <a:prstGeom prst="rect">
            <a:avLst/>
          </a:prstGeom>
        </p:spPr>
        <p:txBody>
          <a:bodyPr/>
          <a:lstStyle>
            <a:lvl1pPr defTabSz="467359">
              <a:spcBef>
                <a:spcPts val="2200"/>
              </a:spcBef>
              <a:defRPr sz="4800"/>
            </a:lvl1pPr>
          </a:lstStyle>
          <a:p>
            <a:pPr/>
            <a:r>
              <a:t>solução minimax</a:t>
            </a:r>
          </a:p>
        </p:txBody>
      </p:sp>
      <p:pic>
        <p:nvPicPr>
          <p:cNvPr id="1341" name="Picture 3" descr="Picture 3"/>
          <p:cNvPicPr>
            <a:picLocks noChangeAspect="1"/>
          </p:cNvPicPr>
          <p:nvPr/>
        </p:nvPicPr>
        <p:blipFill>
          <a:blip r:embed="rId2">
            <a:extLst/>
          </a:blip>
          <a:stretch>
            <a:fillRect/>
          </a:stretch>
        </p:blipFill>
        <p:spPr>
          <a:xfrm>
            <a:off x="7513385" y="2515075"/>
            <a:ext cx="5484169" cy="5072064"/>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3" name="Ótima contra adversário “racional”…"/>
          <p:cNvSpPr txBox="1"/>
          <p:nvPr>
            <p:ph type="body" idx="1"/>
          </p:nvPr>
        </p:nvSpPr>
        <p:spPr>
          <a:xfrm>
            <a:off x="406400" y="1905000"/>
            <a:ext cx="12192000" cy="6624241"/>
          </a:xfrm>
          <a:prstGeom prst="rect">
            <a:avLst/>
          </a:prstGeom>
        </p:spPr>
        <p:txBody>
          <a:bodyPr/>
          <a:lstStyle/>
          <a:p>
            <a:pPr/>
            <a:r>
              <a:t>Ótima contra adversário “racional”</a:t>
            </a:r>
          </a:p>
          <a:p>
            <a:pPr/>
          </a:p>
          <a:p>
            <a:pPr/>
          </a:p>
          <a:p>
            <a:pPr/>
            <a:r>
              <a:t>Garantia contra adversários “irracionais”</a:t>
            </a:r>
          </a:p>
          <a:p>
            <a:pPr/>
          </a:p>
          <a:p>
            <a:pPr/>
          </a:p>
          <a:p>
            <a:pPr>
              <a:defRPr>
                <a:solidFill>
                  <a:schemeClr val="accent5"/>
                </a:solidFill>
              </a:defRPr>
            </a:pPr>
            <a:r>
              <a:t>Subótima se comportamento ‘’irracional’’ é conhecido</a:t>
            </a:r>
          </a:p>
        </p:txBody>
      </p:sp>
      <p:sp>
        <p:nvSpPr>
          <p:cNvPr id="1344" name="minimax"/>
          <p:cNvSpPr txBox="1"/>
          <p:nvPr>
            <p:ph type="title"/>
          </p:nvPr>
        </p:nvSpPr>
        <p:spPr>
          <a:prstGeom prst="rect">
            <a:avLst/>
          </a:prstGeom>
        </p:spPr>
        <p:txBody>
          <a:bodyPr/>
          <a:lstStyle>
            <a:lvl1pPr defTabSz="467359">
              <a:spcBef>
                <a:spcPts val="2200"/>
              </a:spcBef>
              <a:defRPr sz="4800"/>
            </a:lvl1pPr>
          </a:lstStyle>
          <a:p>
            <a:pPr/>
            <a:r>
              <a:t>minimax</a:t>
            </a:r>
          </a:p>
        </p:txBody>
      </p:sp>
      <p:pic>
        <p:nvPicPr>
          <p:cNvPr id="1345" name="V(s_0)_geq_V_pi(.pdf" descr="V(s_0)_geq_V_pi(.pdf"/>
          <p:cNvPicPr>
            <a:picLocks noChangeAspect="1"/>
          </p:cNvPicPr>
          <p:nvPr/>
        </p:nvPicPr>
        <p:blipFill>
          <a:blip r:embed="rId2">
            <a:extLst/>
          </a:blip>
          <a:stretch>
            <a:fillRect/>
          </a:stretch>
        </p:blipFill>
        <p:spPr>
          <a:xfrm>
            <a:off x="730250" y="3264937"/>
            <a:ext cx="11544300" cy="596901"/>
          </a:xfrm>
          <a:prstGeom prst="rect">
            <a:avLst/>
          </a:prstGeom>
          <a:ln w="12700">
            <a:miter lim="400000"/>
          </a:ln>
        </p:spPr>
      </p:pic>
      <p:pic>
        <p:nvPicPr>
          <p:cNvPr id="1346" name="V(s_0)_leq_V_pi(.pdf" descr="V(s_0)_leq_V_pi(.pdf"/>
          <p:cNvPicPr>
            <a:picLocks noChangeAspect="1"/>
          </p:cNvPicPr>
          <p:nvPr/>
        </p:nvPicPr>
        <p:blipFill>
          <a:blip r:embed="rId3">
            <a:extLst/>
          </a:blip>
          <a:stretch>
            <a:fillRect/>
          </a:stretch>
        </p:blipFill>
        <p:spPr>
          <a:xfrm>
            <a:off x="622300" y="6227212"/>
            <a:ext cx="11760200" cy="5969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Você escolhe uma de 3 urnas…"/>
          <p:cNvSpPr txBox="1"/>
          <p:nvPr>
            <p:ph type="body" idx="1"/>
          </p:nvPr>
        </p:nvSpPr>
        <p:spPr>
          <a:prstGeom prst="rect">
            <a:avLst/>
          </a:prstGeom>
        </p:spPr>
        <p:txBody>
          <a:bodyPr/>
          <a:lstStyle/>
          <a:p>
            <a:pPr/>
            <a:r>
              <a:t>Você escolhe uma de 3 urnas</a:t>
            </a:r>
          </a:p>
          <a:p>
            <a:pPr/>
            <a:r>
              <a:t>Adversário escolhe um número da urna</a:t>
            </a:r>
          </a:p>
          <a:p>
            <a:pPr/>
            <a:r>
              <a:t>Seu objetivo: </a:t>
            </a:r>
            <a:r>
              <a:rPr>
                <a:solidFill>
                  <a:schemeClr val="accent1">
                    <a:hueOff val="104794"/>
                    <a:lumOff val="-8431"/>
                  </a:schemeClr>
                </a:solidFill>
              </a:rPr>
              <a:t>Maximizar</a:t>
            </a:r>
            <a:r>
              <a:t> número escolhido</a:t>
            </a:r>
          </a:p>
          <a:p>
            <a:pPr/>
            <a:r>
              <a:t>Adversário </a:t>
            </a:r>
            <a:r>
              <a:rPr>
                <a:solidFill>
                  <a:schemeClr val="accent5">
                    <a:hueOff val="-180946"/>
                    <a:satOff val="-2351"/>
                    <a:lumOff val="-8716"/>
                  </a:schemeClr>
                </a:solidFill>
              </a:rPr>
              <a:t>sorteia </a:t>
            </a:r>
            <a:r>
              <a:t>número</a:t>
            </a:r>
          </a:p>
        </p:txBody>
      </p:sp>
      <p:sp>
        <p:nvSpPr>
          <p:cNvPr id="214" name="BuscA expectimax"/>
          <p:cNvSpPr txBox="1"/>
          <p:nvPr>
            <p:ph type="title"/>
          </p:nvPr>
        </p:nvSpPr>
        <p:spPr>
          <a:prstGeom prst="rect">
            <a:avLst/>
          </a:prstGeom>
        </p:spPr>
        <p:txBody>
          <a:bodyPr/>
          <a:lstStyle>
            <a:lvl1pPr defTabSz="467359">
              <a:spcBef>
                <a:spcPts val="2200"/>
              </a:spcBef>
              <a:defRPr sz="4800"/>
            </a:lvl1pPr>
          </a:lstStyle>
          <a:p>
            <a:pPr/>
            <a:r>
              <a:t>BuscA expectimax</a:t>
            </a:r>
          </a:p>
        </p:txBody>
      </p:sp>
      <p:sp>
        <p:nvSpPr>
          <p:cNvPr id="215" name="50…"/>
          <p:cNvSpPr/>
          <p:nvPr/>
        </p:nvSpPr>
        <p:spPr>
          <a:xfrm>
            <a:off x="685800" y="5816600"/>
            <a:ext cx="3389214" cy="3573612"/>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50</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-50</a:t>
            </a:r>
          </a:p>
        </p:txBody>
      </p:sp>
      <p:sp>
        <p:nvSpPr>
          <p:cNvPr id="216" name="1…"/>
          <p:cNvSpPr/>
          <p:nvPr/>
        </p:nvSpPr>
        <p:spPr>
          <a:xfrm>
            <a:off x="4807793" y="5816600"/>
            <a:ext cx="3389214" cy="3573612"/>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1</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3</a:t>
            </a:r>
          </a:p>
        </p:txBody>
      </p:sp>
      <p:sp>
        <p:nvSpPr>
          <p:cNvPr id="217" name="-5…"/>
          <p:cNvSpPr/>
          <p:nvPr/>
        </p:nvSpPr>
        <p:spPr>
          <a:xfrm>
            <a:off x="8929786" y="5816600"/>
            <a:ext cx="3389214" cy="3573612"/>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-5</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15</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8" name="Você escolhe uma de 3 urnas…"/>
          <p:cNvSpPr txBox="1"/>
          <p:nvPr>
            <p:ph type="body" idx="1"/>
          </p:nvPr>
        </p:nvSpPr>
        <p:spPr>
          <a:prstGeom prst="rect">
            <a:avLst/>
          </a:prstGeom>
        </p:spPr>
        <p:txBody>
          <a:bodyPr/>
          <a:lstStyle/>
          <a:p>
            <a:pPr/>
            <a:r>
              <a:t>Você escolhe uma de 3 urnas</a:t>
            </a:r>
          </a:p>
          <a:p>
            <a:pPr/>
            <a:r>
              <a:t>Eu escolho um número da urna</a:t>
            </a:r>
          </a:p>
          <a:p>
            <a:pPr/>
            <a:r>
              <a:t>Seu objetivo: </a:t>
            </a:r>
            <a:r>
              <a:rPr>
                <a:solidFill>
                  <a:schemeClr val="accent1">
                    <a:hueOff val="104794"/>
                    <a:lumOff val="-8431"/>
                  </a:schemeClr>
                </a:solidFill>
              </a:rPr>
              <a:t>Maximizar</a:t>
            </a:r>
            <a:r>
              <a:t> número escolhido</a:t>
            </a:r>
          </a:p>
          <a:p>
            <a:pPr/>
            <a:r>
              <a:t>Adversário </a:t>
            </a:r>
            <a:r>
              <a:rPr>
                <a:solidFill>
                  <a:schemeClr val="accent5">
                    <a:hueOff val="-180946"/>
                    <a:satOff val="-2351"/>
                    <a:lumOff val="-8716"/>
                  </a:schemeClr>
                </a:solidFill>
              </a:rPr>
              <a:t>sorteia </a:t>
            </a:r>
            <a:r>
              <a:t>número</a:t>
            </a:r>
          </a:p>
        </p:txBody>
      </p:sp>
      <p:sp>
        <p:nvSpPr>
          <p:cNvPr id="1349" name="BuscA expectimax"/>
          <p:cNvSpPr txBox="1"/>
          <p:nvPr>
            <p:ph type="title"/>
          </p:nvPr>
        </p:nvSpPr>
        <p:spPr>
          <a:prstGeom prst="rect">
            <a:avLst/>
          </a:prstGeom>
        </p:spPr>
        <p:txBody>
          <a:bodyPr/>
          <a:lstStyle>
            <a:lvl1pPr defTabSz="467359">
              <a:spcBef>
                <a:spcPts val="2200"/>
              </a:spcBef>
              <a:defRPr sz="4800"/>
            </a:lvl1pPr>
          </a:lstStyle>
          <a:p>
            <a:pPr/>
            <a:r>
              <a:t>BuscA expectimax</a:t>
            </a:r>
          </a:p>
        </p:txBody>
      </p:sp>
      <p:sp>
        <p:nvSpPr>
          <p:cNvPr id="1350" name="50…"/>
          <p:cNvSpPr/>
          <p:nvPr/>
        </p:nvSpPr>
        <p:spPr>
          <a:xfrm>
            <a:off x="685800" y="5816600"/>
            <a:ext cx="3389214" cy="3573612"/>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50</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-50</a:t>
            </a:r>
          </a:p>
        </p:txBody>
      </p:sp>
      <p:sp>
        <p:nvSpPr>
          <p:cNvPr id="1351" name="1…"/>
          <p:cNvSpPr/>
          <p:nvPr/>
        </p:nvSpPr>
        <p:spPr>
          <a:xfrm>
            <a:off x="4807793" y="5816600"/>
            <a:ext cx="3389214" cy="3573612"/>
          </a:xfrm>
          <a:prstGeom prst="roundRect">
            <a:avLst>
              <a:gd name="adj" fmla="val 15000"/>
            </a:avLst>
          </a:prstGeom>
          <a:solidFill>
            <a:schemeClr val="accent4"/>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1</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3</a:t>
            </a:r>
          </a:p>
        </p:txBody>
      </p:sp>
      <p:sp>
        <p:nvSpPr>
          <p:cNvPr id="1352" name="-5…"/>
          <p:cNvSpPr/>
          <p:nvPr/>
        </p:nvSpPr>
        <p:spPr>
          <a:xfrm>
            <a:off x="8929786" y="5816600"/>
            <a:ext cx="3389214" cy="3573612"/>
          </a:xfrm>
          <a:prstGeom prst="roundRect">
            <a:avLst>
              <a:gd name="adj" fmla="val 15000"/>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4800">
                <a:solidFill>
                  <a:srgbClr val="FFFFFF"/>
                </a:solidFill>
                <a:latin typeface="+mn-lt"/>
                <a:ea typeface="+mn-ea"/>
                <a:cs typeface="+mn-cs"/>
                <a:sym typeface="DIN Condensed"/>
              </a:defRPr>
            </a:pPr>
            <a:r>
              <a:t>-5</a:t>
            </a:r>
          </a:p>
          <a:p>
            <a:pPr algn="ctr">
              <a:lnSpc>
                <a:spcPct val="80000"/>
              </a:lnSpc>
              <a:spcBef>
                <a:spcPts val="0"/>
              </a:spcBef>
              <a:defRPr cap="all" sz="4800">
                <a:solidFill>
                  <a:srgbClr val="FFFFFF"/>
                </a:solidFill>
                <a:latin typeface="+mn-lt"/>
                <a:ea typeface="+mn-ea"/>
                <a:cs typeface="+mn-cs"/>
                <a:sym typeface="DIN Condensed"/>
              </a:defRPr>
            </a:pPr>
          </a:p>
          <a:p>
            <a:pPr algn="ctr">
              <a:lnSpc>
                <a:spcPct val="80000"/>
              </a:lnSpc>
              <a:spcBef>
                <a:spcPts val="0"/>
              </a:spcBef>
              <a:defRPr cap="all" sz="4800">
                <a:solidFill>
                  <a:srgbClr val="FFFFFF"/>
                </a:solidFill>
                <a:latin typeface="+mn-lt"/>
                <a:ea typeface="+mn-ea"/>
                <a:cs typeface="+mn-cs"/>
                <a:sym typeface="DIN Condensed"/>
              </a:defRPr>
            </a:pPr>
            <a:r>
              <a:t>15</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376" name="Group"/>
          <p:cNvGrpSpPr/>
          <p:nvPr/>
        </p:nvGrpSpPr>
        <p:grpSpPr>
          <a:xfrm>
            <a:off x="2241505" y="2460389"/>
            <a:ext cx="8521790" cy="4832822"/>
            <a:chOff x="0" y="0"/>
            <a:chExt cx="8521789" cy="4832821"/>
          </a:xfrm>
        </p:grpSpPr>
        <p:cxnSp>
          <p:nvCxnSpPr>
            <p:cNvPr id="1354" name="Connection Line"/>
            <p:cNvCxnSpPr>
              <a:stCxn id="1357" idx="0"/>
              <a:endCxn id="1365" idx="0"/>
            </p:cNvCxnSpPr>
            <p:nvPr/>
          </p:nvCxnSpPr>
          <p:spPr>
            <a:xfrm>
              <a:off x="4386905" y="546571"/>
              <a:ext cx="1" cy="2506074"/>
            </a:xfrm>
            <a:prstGeom prst="straightConnector1">
              <a:avLst/>
            </a:prstGeom>
            <a:ln w="101600" cap="rnd">
              <a:solidFill>
                <a:schemeClr val="accent4"/>
              </a:solidFill>
              <a:prstDash val="solid"/>
              <a:miter lim="400000"/>
            </a:ln>
            <a:effectLst/>
          </p:spPr>
        </p:cxnSp>
        <p:cxnSp>
          <p:nvCxnSpPr>
            <p:cNvPr id="1355" name="Connection Line"/>
            <p:cNvCxnSpPr>
              <a:stCxn id="1364" idx="0"/>
              <a:endCxn id="1357" idx="0"/>
            </p:cNvCxnSpPr>
            <p:nvPr/>
          </p:nvCxnSpPr>
          <p:spPr>
            <a:xfrm flipV="1">
              <a:off x="1313505" y="546571"/>
              <a:ext cx="3073401" cy="2506074"/>
            </a:xfrm>
            <a:prstGeom prst="straightConnector1">
              <a:avLst/>
            </a:prstGeom>
            <a:ln w="38100" cap="flat">
              <a:solidFill>
                <a:srgbClr val="222222"/>
              </a:solidFill>
              <a:prstDash val="solid"/>
              <a:miter lim="400000"/>
            </a:ln>
            <a:effectLst/>
          </p:spPr>
        </p:cxnSp>
        <p:cxnSp>
          <p:nvCxnSpPr>
            <p:cNvPr id="1356" name="Connection Line"/>
            <p:cNvCxnSpPr>
              <a:stCxn id="1357" idx="0"/>
              <a:endCxn id="1366" idx="0"/>
            </p:cNvCxnSpPr>
            <p:nvPr/>
          </p:nvCxnSpPr>
          <p:spPr>
            <a:xfrm>
              <a:off x="4386905" y="546571"/>
              <a:ext cx="3073401" cy="2506074"/>
            </a:xfrm>
            <a:prstGeom prst="straightConnector1">
              <a:avLst/>
            </a:prstGeom>
            <a:ln w="38100" cap="flat">
              <a:solidFill>
                <a:srgbClr val="222222"/>
              </a:solidFill>
              <a:prstDash val="solid"/>
              <a:miter lim="400000"/>
            </a:ln>
            <a:effectLst/>
          </p:spPr>
        </p:cxnSp>
        <p:sp>
          <p:nvSpPr>
            <p:cNvPr id="1357" name="s0"/>
            <p:cNvSpPr/>
            <p:nvPr/>
          </p:nvSpPr>
          <p:spPr>
            <a:xfrm>
              <a:off x="3840334" y="0"/>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358" name="50"/>
            <p:cNvSpPr/>
            <p:nvPr/>
          </p:nvSpPr>
          <p:spPr>
            <a:xfrm>
              <a:off x="0" y="4108921"/>
              <a:ext cx="723900"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1359" name="-50"/>
            <p:cNvSpPr/>
            <p:nvPr/>
          </p:nvSpPr>
          <p:spPr>
            <a:xfrm>
              <a:off x="1806406"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1360" name="1"/>
            <p:cNvSpPr/>
            <p:nvPr/>
          </p:nvSpPr>
          <p:spPr>
            <a:xfrm>
              <a:off x="3261700"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1361" name="3"/>
            <p:cNvSpPr/>
            <p:nvPr/>
          </p:nvSpPr>
          <p:spPr>
            <a:xfrm>
              <a:off x="4802147"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362" name="-5"/>
            <p:cNvSpPr/>
            <p:nvPr/>
          </p:nvSpPr>
          <p:spPr>
            <a:xfrm>
              <a:off x="6354933"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1363" name="15"/>
            <p:cNvSpPr/>
            <p:nvPr/>
          </p:nvSpPr>
          <p:spPr>
            <a:xfrm>
              <a:off x="7797889" y="4108921"/>
              <a:ext cx="723901" cy="723901"/>
            </a:xfrm>
            <a:prstGeom prst="rect">
              <a:avLst/>
            </a:prstGeom>
            <a:solidFill>
              <a:schemeClr val="accent4">
                <a:hueOff val="414058"/>
                <a:satOff val="2144"/>
                <a:lumOff val="10379"/>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1364" name="Triangle"/>
            <p:cNvSpPr/>
            <p:nvPr/>
          </p:nvSpPr>
          <p:spPr>
            <a:xfrm rot="10800000">
              <a:off x="766933" y="2506073"/>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365" name="Triangle"/>
            <p:cNvSpPr/>
            <p:nvPr/>
          </p:nvSpPr>
          <p:spPr>
            <a:xfrm rot="10800000">
              <a:off x="3840334" y="2506073"/>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366" name="Triangle"/>
            <p:cNvSpPr/>
            <p:nvPr/>
          </p:nvSpPr>
          <p:spPr>
            <a:xfrm rot="10800000">
              <a:off x="6913733" y="2506073"/>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cap="flat">
              <a:noFill/>
              <a:miter lim="400000"/>
            </a:ln>
            <a:effectLst/>
          </p:spPr>
          <p:txBody>
            <a:bodyPr wrap="square" lIns="50800" tIns="50800" rIns="50800" bIns="50800" numCol="1" anchor="ctr">
              <a:noAutofit/>
            </a:bodyP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367" name="Connection Line"/>
            <p:cNvCxnSpPr>
              <a:stCxn id="1366" idx="0"/>
              <a:endCxn id="1363" idx="0"/>
            </p:cNvCxnSpPr>
            <p:nvPr/>
          </p:nvCxnSpPr>
          <p:spPr>
            <a:xfrm>
              <a:off x="7460305" y="3052644"/>
              <a:ext cx="699535" cy="1418228"/>
            </a:xfrm>
            <a:prstGeom prst="straightConnector1">
              <a:avLst/>
            </a:prstGeom>
            <a:ln w="38100" cap="flat">
              <a:solidFill>
                <a:srgbClr val="222222"/>
              </a:solidFill>
              <a:prstDash val="solid"/>
              <a:miter lim="400000"/>
            </a:ln>
            <a:effectLst/>
          </p:spPr>
        </p:cxnSp>
        <p:cxnSp>
          <p:nvCxnSpPr>
            <p:cNvPr id="1368" name="Connection Line"/>
            <p:cNvCxnSpPr>
              <a:stCxn id="1364" idx="0"/>
              <a:endCxn id="1359" idx="0"/>
            </p:cNvCxnSpPr>
            <p:nvPr/>
          </p:nvCxnSpPr>
          <p:spPr>
            <a:xfrm>
              <a:off x="1313505" y="3052644"/>
              <a:ext cx="854852" cy="1418228"/>
            </a:xfrm>
            <a:prstGeom prst="straightConnector1">
              <a:avLst/>
            </a:prstGeom>
            <a:ln w="101600" cap="rnd">
              <a:solidFill>
                <a:schemeClr val="accent4"/>
              </a:solidFill>
              <a:prstDash val="solid"/>
              <a:miter lim="400000"/>
            </a:ln>
            <a:effectLst/>
          </p:spPr>
        </p:cxnSp>
        <p:cxnSp>
          <p:nvCxnSpPr>
            <p:cNvPr id="1369" name="Connection Line"/>
            <p:cNvCxnSpPr>
              <a:stCxn id="1358" idx="0"/>
              <a:endCxn id="1364" idx="0"/>
            </p:cNvCxnSpPr>
            <p:nvPr/>
          </p:nvCxnSpPr>
          <p:spPr>
            <a:xfrm flipV="1">
              <a:off x="361950" y="3052644"/>
              <a:ext cx="951556" cy="1418228"/>
            </a:xfrm>
            <a:prstGeom prst="straightConnector1">
              <a:avLst/>
            </a:prstGeom>
            <a:ln w="38100" cap="flat">
              <a:solidFill>
                <a:srgbClr val="222222"/>
              </a:solidFill>
              <a:prstDash val="solid"/>
              <a:miter lim="400000"/>
            </a:ln>
            <a:effectLst/>
          </p:spPr>
        </p:cxnSp>
        <p:cxnSp>
          <p:nvCxnSpPr>
            <p:cNvPr id="1370" name="Connection Line"/>
            <p:cNvCxnSpPr>
              <a:stCxn id="1362" idx="0"/>
              <a:endCxn id="1366" idx="0"/>
            </p:cNvCxnSpPr>
            <p:nvPr/>
          </p:nvCxnSpPr>
          <p:spPr>
            <a:xfrm flipV="1">
              <a:off x="6716883" y="3052644"/>
              <a:ext cx="743423" cy="1418228"/>
            </a:xfrm>
            <a:prstGeom prst="straightConnector1">
              <a:avLst/>
            </a:prstGeom>
            <a:ln w="101600" cap="rnd">
              <a:solidFill>
                <a:schemeClr val="accent4"/>
              </a:solidFill>
              <a:prstDash val="solid"/>
              <a:miter lim="400000"/>
            </a:ln>
            <a:effectLst/>
          </p:spPr>
        </p:cxnSp>
        <p:cxnSp>
          <p:nvCxnSpPr>
            <p:cNvPr id="1371" name="Connection Line"/>
            <p:cNvCxnSpPr>
              <a:stCxn id="1365" idx="0"/>
              <a:endCxn id="1361" idx="0"/>
            </p:cNvCxnSpPr>
            <p:nvPr/>
          </p:nvCxnSpPr>
          <p:spPr>
            <a:xfrm>
              <a:off x="4386905" y="3052644"/>
              <a:ext cx="777193" cy="1418228"/>
            </a:xfrm>
            <a:prstGeom prst="straightConnector1">
              <a:avLst/>
            </a:prstGeom>
            <a:ln w="38100" cap="flat">
              <a:solidFill>
                <a:srgbClr val="222222"/>
              </a:solidFill>
              <a:prstDash val="solid"/>
              <a:miter lim="400000"/>
            </a:ln>
            <a:effectLst/>
          </p:spPr>
        </p:cxnSp>
        <p:cxnSp>
          <p:nvCxnSpPr>
            <p:cNvPr id="1372" name="Connection Line"/>
            <p:cNvCxnSpPr>
              <a:stCxn id="1360" idx="0"/>
              <a:endCxn id="1365" idx="0"/>
            </p:cNvCxnSpPr>
            <p:nvPr/>
          </p:nvCxnSpPr>
          <p:spPr>
            <a:xfrm flipV="1">
              <a:off x="3623650" y="3052644"/>
              <a:ext cx="763256" cy="1418228"/>
            </a:xfrm>
            <a:prstGeom prst="straightConnector1">
              <a:avLst/>
            </a:prstGeom>
            <a:ln w="101600" cap="rnd">
              <a:solidFill>
                <a:schemeClr val="accent4"/>
              </a:solidFill>
              <a:prstDash val="solid"/>
              <a:miter lim="400000"/>
            </a:ln>
            <a:effectLst/>
          </p:spPr>
        </p:cxnSp>
        <p:sp>
          <p:nvSpPr>
            <p:cNvPr id="1373" name="s1"/>
            <p:cNvSpPr txBox="1"/>
            <p:nvPr/>
          </p:nvSpPr>
          <p:spPr>
            <a:xfrm>
              <a:off x="1140073" y="2659209"/>
              <a:ext cx="346864" cy="4622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1374" name="s2"/>
            <p:cNvSpPr txBox="1"/>
            <p:nvPr/>
          </p:nvSpPr>
          <p:spPr>
            <a:xfrm>
              <a:off x="4213474" y="2659209"/>
              <a:ext cx="346863" cy="4622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1375" name="s3"/>
            <p:cNvSpPr txBox="1"/>
            <p:nvPr/>
          </p:nvSpPr>
          <p:spPr>
            <a:xfrm>
              <a:off x="7286874" y="2659209"/>
              <a:ext cx="346863" cy="4622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gr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5" name="Connection Line" descr="Connection Line"/>
          <p:cNvPicPr>
            <a:picLocks noChangeAspect="0"/>
          </p:cNvPicPr>
          <p:nvPr/>
        </p:nvPicPr>
        <p:blipFill>
          <a:blip r:embed="rId2">
            <a:extLst/>
          </a:blip>
          <a:stretch>
            <a:fillRect/>
          </a:stretch>
        </p:blipFill>
        <p:spPr>
          <a:xfrm>
            <a:off x="6577610" y="3502732"/>
            <a:ext cx="101601" cy="2061103"/>
          </a:xfrm>
          <a:prstGeom prst="rect">
            <a:avLst/>
          </a:prstGeom>
        </p:spPr>
      </p:pic>
      <p:sp>
        <p:nvSpPr>
          <p:cNvPr id="1417" name="Connection Line"/>
          <p:cNvSpPr/>
          <p:nvPr/>
        </p:nvSpPr>
        <p:spPr>
          <a:xfrm>
            <a:off x="3555010" y="3383190"/>
            <a:ext cx="2612001" cy="2129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pic>
        <p:nvPicPr>
          <p:cNvPr id="1418" name="Connection Line" descr="Connection Line"/>
          <p:cNvPicPr>
            <a:picLocks noChangeAspect="0"/>
          </p:cNvPicPr>
          <p:nvPr/>
        </p:nvPicPr>
        <p:blipFill>
          <a:blip r:embed="rId3">
            <a:extLst/>
          </a:blip>
          <a:stretch>
            <a:fillRect/>
          </a:stretch>
        </p:blipFill>
        <p:spPr>
          <a:xfrm>
            <a:off x="7039011" y="3332390"/>
            <a:ext cx="2713599" cy="2231445"/>
          </a:xfrm>
          <a:prstGeom prst="rect">
            <a:avLst/>
          </a:prstGeom>
        </p:spPr>
      </p:pic>
      <p:sp>
        <p:nvSpPr>
          <p:cNvPr id="1420" name="Connection Line"/>
          <p:cNvSpPr/>
          <p:nvPr/>
        </p:nvSpPr>
        <p:spPr>
          <a:xfrm>
            <a:off x="9701811" y="5513034"/>
            <a:ext cx="521004"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solidFill>
            <a:miter lim="400000"/>
          </a:ln>
        </p:spPr>
        <p:txBody>
          <a:bodyPr/>
          <a:lstStyle/>
          <a:p>
            <a:pPr/>
          </a:p>
        </p:txBody>
      </p:sp>
      <p:sp>
        <p:nvSpPr>
          <p:cNvPr id="1421" name="Connection Line"/>
          <p:cNvSpPr/>
          <p:nvPr/>
        </p:nvSpPr>
        <p:spPr>
          <a:xfrm>
            <a:off x="3555010" y="5513034"/>
            <a:ext cx="636683"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solidFill>
            <a:miter lim="400000"/>
          </a:ln>
        </p:spPr>
        <p:txBody>
          <a:bodyPr/>
          <a:lstStyle/>
          <a:p>
            <a:pPr/>
          </a:p>
        </p:txBody>
      </p:sp>
      <p:sp>
        <p:nvSpPr>
          <p:cNvPr id="1422" name="Connection Line"/>
          <p:cNvSpPr/>
          <p:nvPr/>
        </p:nvSpPr>
        <p:spPr>
          <a:xfrm>
            <a:off x="2846304" y="5513033"/>
            <a:ext cx="708707" cy="1056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sp>
        <p:nvSpPr>
          <p:cNvPr id="1423" name="Connection Line"/>
          <p:cNvSpPr/>
          <p:nvPr/>
        </p:nvSpPr>
        <p:spPr>
          <a:xfrm>
            <a:off x="9148120" y="5513034"/>
            <a:ext cx="553692"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sp>
        <p:nvSpPr>
          <p:cNvPr id="1424" name="Connection Line"/>
          <p:cNvSpPr/>
          <p:nvPr/>
        </p:nvSpPr>
        <p:spPr>
          <a:xfrm>
            <a:off x="6628410" y="5513033"/>
            <a:ext cx="578844" cy="1056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solidFill>
            <a:miter lim="400000"/>
          </a:ln>
        </p:spPr>
        <p:txBody>
          <a:bodyPr/>
          <a:lstStyle/>
          <a:p>
            <a:pPr/>
          </a:p>
        </p:txBody>
      </p:sp>
      <p:sp>
        <p:nvSpPr>
          <p:cNvPr id="1425" name="Connection Line"/>
          <p:cNvSpPr/>
          <p:nvPr/>
        </p:nvSpPr>
        <p:spPr>
          <a:xfrm>
            <a:off x="6059948" y="5513034"/>
            <a:ext cx="568464"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sp>
        <p:nvSpPr>
          <p:cNvPr id="1387" name="Circle"/>
          <p:cNvSpPr/>
          <p:nvPr/>
        </p:nvSpPr>
        <p:spPr>
          <a:xfrm>
            <a:off x="9155239" y="4966462"/>
            <a:ext cx="1093144"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388" name="Circle"/>
          <p:cNvSpPr/>
          <p:nvPr/>
        </p:nvSpPr>
        <p:spPr>
          <a:xfrm>
            <a:off x="6081839" y="4966462"/>
            <a:ext cx="1093144"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389" name="Circle"/>
          <p:cNvSpPr/>
          <p:nvPr/>
        </p:nvSpPr>
        <p:spPr>
          <a:xfrm>
            <a:off x="3008440" y="4966462"/>
            <a:ext cx="1093143"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390" name="s0"/>
          <p:cNvSpPr/>
          <p:nvPr/>
        </p:nvSpPr>
        <p:spPr>
          <a:xfrm>
            <a:off x="6081839" y="2460389"/>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391" name="50"/>
          <p:cNvSpPr/>
          <p:nvPr/>
        </p:nvSpPr>
        <p:spPr>
          <a:xfrm>
            <a:off x="2241505"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1392" name="-50"/>
          <p:cNvSpPr/>
          <p:nvPr/>
        </p:nvSpPr>
        <p:spPr>
          <a:xfrm>
            <a:off x="4047911"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1393" name="1"/>
          <p:cNvSpPr/>
          <p:nvPr/>
        </p:nvSpPr>
        <p:spPr>
          <a:xfrm>
            <a:off x="5503205"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1394" name="3"/>
          <p:cNvSpPr/>
          <p:nvPr/>
        </p:nvSpPr>
        <p:spPr>
          <a:xfrm>
            <a:off x="7043653"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395" name="-5"/>
          <p:cNvSpPr/>
          <p:nvPr/>
        </p:nvSpPr>
        <p:spPr>
          <a:xfrm>
            <a:off x="859643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1396" name="15"/>
          <p:cNvSpPr/>
          <p:nvPr/>
        </p:nvSpPr>
        <p:spPr>
          <a:xfrm>
            <a:off x="10039394"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1397" name="s1"/>
          <p:cNvSpPr txBox="1"/>
          <p:nvPr/>
        </p:nvSpPr>
        <p:spPr>
          <a:xfrm>
            <a:off x="3381579" y="5281893"/>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1398" name="s2"/>
          <p:cNvSpPr txBox="1"/>
          <p:nvPr/>
        </p:nvSpPr>
        <p:spPr>
          <a:xfrm>
            <a:off x="6454979" y="5281893"/>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1399" name="s3"/>
          <p:cNvSpPr txBox="1"/>
          <p:nvPr/>
        </p:nvSpPr>
        <p:spPr>
          <a:xfrm>
            <a:off x="9528379" y="5281893"/>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sp>
        <p:nvSpPr>
          <p:cNvPr id="1400" name="1/2"/>
          <p:cNvSpPr txBox="1"/>
          <p:nvPr/>
        </p:nvSpPr>
        <p:spPr>
          <a:xfrm>
            <a:off x="7149063"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401" name="1/2"/>
          <p:cNvSpPr txBox="1"/>
          <p:nvPr/>
        </p:nvSpPr>
        <p:spPr>
          <a:xfrm>
            <a:off x="5608615"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402" name="1/2"/>
          <p:cNvSpPr txBox="1"/>
          <p:nvPr/>
        </p:nvSpPr>
        <p:spPr>
          <a:xfrm>
            <a:off x="8701849"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403" name="1/2"/>
          <p:cNvSpPr txBox="1"/>
          <p:nvPr/>
        </p:nvSpPr>
        <p:spPr>
          <a:xfrm>
            <a:off x="10144804"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404" name="1/2"/>
          <p:cNvSpPr txBox="1"/>
          <p:nvPr/>
        </p:nvSpPr>
        <p:spPr>
          <a:xfrm>
            <a:off x="4153321"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405" name="1/2"/>
          <p:cNvSpPr txBox="1"/>
          <p:nvPr/>
        </p:nvSpPr>
        <p:spPr>
          <a:xfrm>
            <a:off x="2346915"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406" name="2"/>
          <p:cNvSpPr txBox="1"/>
          <p:nvPr/>
        </p:nvSpPr>
        <p:spPr>
          <a:xfrm>
            <a:off x="6996663" y="4801071"/>
            <a:ext cx="29565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000000"/>
                </a:solidFill>
              </a:defRPr>
            </a:lvl1pPr>
          </a:lstStyle>
          <a:p>
            <a:pPr/>
            <a:r>
              <a:t>2</a:t>
            </a:r>
          </a:p>
        </p:txBody>
      </p:sp>
      <p:sp>
        <p:nvSpPr>
          <p:cNvPr id="1407" name="5"/>
          <p:cNvSpPr txBox="1"/>
          <p:nvPr/>
        </p:nvSpPr>
        <p:spPr>
          <a:xfrm>
            <a:off x="10224814" y="4801071"/>
            <a:ext cx="29565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000000"/>
                </a:solidFill>
              </a:defRPr>
            </a:lvl1pPr>
          </a:lstStyle>
          <a:p>
            <a:pPr/>
            <a:r>
              <a:t>5</a:t>
            </a:r>
          </a:p>
        </p:txBody>
      </p:sp>
      <p:sp>
        <p:nvSpPr>
          <p:cNvPr id="1408" name="0"/>
          <p:cNvSpPr txBox="1"/>
          <p:nvPr/>
        </p:nvSpPr>
        <p:spPr>
          <a:xfrm>
            <a:off x="2455627" y="4616450"/>
            <a:ext cx="29565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000000"/>
                </a:solidFill>
              </a:defRPr>
            </a:lvl1pPr>
          </a:lstStyle>
          <a:p>
            <a:pPr/>
            <a:r>
              <a:t>0</a:t>
            </a:r>
          </a:p>
        </p:txBody>
      </p:sp>
      <p:sp>
        <p:nvSpPr>
          <p:cNvPr id="1409" name="ação ótima"/>
          <p:cNvSpPr txBox="1"/>
          <p:nvPr/>
        </p:nvSpPr>
        <p:spPr>
          <a:xfrm>
            <a:off x="9699497" y="2695810"/>
            <a:ext cx="204406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solidFill>
              </a:defRPr>
            </a:lvl1pPr>
          </a:lstStyle>
          <a:p>
            <a:pPr/>
            <a:r>
              <a:t>ação ótima</a:t>
            </a:r>
          </a:p>
        </p:txBody>
      </p:sp>
      <p:sp>
        <p:nvSpPr>
          <p:cNvPr id="1410" name="ação minimax"/>
          <p:cNvSpPr txBox="1"/>
          <p:nvPr/>
        </p:nvSpPr>
        <p:spPr>
          <a:xfrm>
            <a:off x="2689097" y="3038710"/>
            <a:ext cx="2539366"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4"/>
                </a:solidFill>
              </a:defRPr>
            </a:lvl1pPr>
          </a:lstStyle>
          <a:p>
            <a:pPr/>
            <a:r>
              <a:t>ação minimax</a:t>
            </a:r>
          </a:p>
        </p:txBody>
      </p:sp>
      <p:pic>
        <p:nvPicPr>
          <p:cNvPr id="1411" name="Line Shape" descr="Line Shape"/>
          <p:cNvPicPr>
            <a:picLocks noChangeAspect="0"/>
          </p:cNvPicPr>
          <p:nvPr/>
        </p:nvPicPr>
        <p:blipFill>
          <a:blip r:embed="rId4">
            <a:extLst/>
          </a:blip>
          <a:stretch>
            <a:fillRect/>
          </a:stretch>
        </p:blipFill>
        <p:spPr>
          <a:xfrm>
            <a:off x="4676874" y="3662908"/>
            <a:ext cx="1790552" cy="1016471"/>
          </a:xfrm>
          <a:prstGeom prst="rect">
            <a:avLst/>
          </a:prstGeom>
        </p:spPr>
      </p:pic>
      <p:pic>
        <p:nvPicPr>
          <p:cNvPr id="1413" name="Line Shape" descr="Line Shape"/>
          <p:cNvPicPr>
            <a:picLocks noChangeAspect="0"/>
          </p:cNvPicPr>
          <p:nvPr/>
        </p:nvPicPr>
        <p:blipFill>
          <a:blip r:embed="rId5">
            <a:extLst/>
          </a:blip>
          <a:stretch>
            <a:fillRect/>
          </a:stretch>
        </p:blipFill>
        <p:spPr>
          <a:xfrm>
            <a:off x="8792219" y="3287960"/>
            <a:ext cx="1655665" cy="1072308"/>
          </a:xfrm>
          <a:prstGeom prst="rect">
            <a:avLst/>
          </a:prstGeom>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27" name="“The agent controls the movement of a character in a grid world. Some tiles of the grid are walkable, and others lead to the agent falling into the water. Additionally, the movement direction of the agent is uncertain and only partially depends on the chosen direction. The agent is rewarded for finding a walkable path to a goal tile.”…"/>
          <p:cNvSpPr txBox="1"/>
          <p:nvPr/>
        </p:nvSpPr>
        <p:spPr>
          <a:xfrm>
            <a:off x="392856" y="2146299"/>
            <a:ext cx="6043018" cy="546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sz="2400">
                <a:solidFill>
                  <a:srgbClr val="FFFFFF"/>
                </a:solidFill>
                <a:latin typeface="Helvetica"/>
                <a:ea typeface="Helvetica"/>
                <a:cs typeface="Helvetica"/>
                <a:sym typeface="Helvetica"/>
              </a:defRPr>
            </a:pPr>
            <a:r>
              <a:t>“The agent controls the movement of a character in a grid world. Some tiles of the grid are walkable, and others lead to the agent falling into the water. Additionally, the movement direction of the agent is uncertain and only partially depends on the chosen direction. The agent is rewarded for finding a walkable path to a goal tile.”</a:t>
            </a:r>
          </a:p>
          <a:p>
            <a:pPr defTabSz="457200">
              <a:spcBef>
                <a:spcPts val="0"/>
              </a:spcBef>
              <a:defRPr sz="2400">
                <a:solidFill>
                  <a:srgbClr val="FFFFFF"/>
                </a:solidFill>
                <a:latin typeface="Helvetica"/>
                <a:ea typeface="Helvetica"/>
                <a:cs typeface="Helvetica"/>
                <a:sym typeface="Helvetica"/>
              </a:defRPr>
            </a:pPr>
          </a:p>
          <a:p>
            <a:pPr defTabSz="457200">
              <a:spcBef>
                <a:spcPts val="0"/>
              </a:spcBef>
              <a:defRPr sz="2400">
                <a:solidFill>
                  <a:srgbClr val="FFFFFF"/>
                </a:solidFill>
                <a:latin typeface="Helvetica"/>
                <a:ea typeface="Helvetica"/>
                <a:cs typeface="Helvetica"/>
                <a:sym typeface="Helvetica"/>
              </a:defRPr>
            </a:pPr>
          </a:p>
          <a:p>
            <a:pPr>
              <a:defRPr sz="2400">
                <a:solidFill>
                  <a:schemeClr val="accent4">
                    <a:hueOff val="414058"/>
                    <a:satOff val="2144"/>
                    <a:lumOff val="10379"/>
                  </a:schemeClr>
                </a:solidFill>
              </a:defRPr>
            </a:pPr>
            <a:r>
              <a:t>Vamos supor que ao mover, agente cai 40% das vezes (permanece na mesma célula) e 10% ele desliza duas células na direção do movimento</a:t>
            </a:r>
          </a:p>
        </p:txBody>
      </p:sp>
      <p:sp>
        <p:nvSpPr>
          <p:cNvPr id="1428" name="Frozen lake"/>
          <p:cNvSpPr txBox="1"/>
          <p:nvPr>
            <p:ph type="title" idx="4294967295"/>
          </p:nvPr>
        </p:nvSpPr>
        <p:spPr>
          <a:xfrm>
            <a:off x="406400" y="673100"/>
            <a:ext cx="12192000" cy="723900"/>
          </a:xfrm>
          <a:prstGeom prst="rect">
            <a:avLst/>
          </a:prstGeom>
        </p:spPr>
        <p:txBody>
          <a:bodyPr/>
          <a:lstStyle>
            <a:lvl1pPr defTabSz="467359">
              <a:spcBef>
                <a:spcPts val="2200"/>
              </a:spcBef>
              <a:defRPr sz="4800">
                <a:solidFill>
                  <a:srgbClr val="FFFFFF"/>
                </a:solidFill>
              </a:defRPr>
            </a:lvl1pPr>
          </a:lstStyle>
          <a:p>
            <a:pPr/>
            <a:r>
              <a:t>Frozen lake</a:t>
            </a:r>
          </a:p>
        </p:txBody>
      </p:sp>
      <p:pic>
        <p:nvPicPr>
          <p:cNvPr id="1429" name="Image" descr="Image"/>
          <p:cNvPicPr>
            <a:picLocks noChangeAspect="1"/>
          </p:cNvPicPr>
          <p:nvPr/>
        </p:nvPicPr>
        <p:blipFill>
          <a:blip r:embed="rId2">
            <a:extLst/>
          </a:blip>
          <a:stretch>
            <a:fillRect/>
          </a:stretch>
        </p:blipFill>
        <p:spPr>
          <a:xfrm>
            <a:off x="7988300" y="3213100"/>
            <a:ext cx="812800" cy="812800"/>
          </a:xfrm>
          <a:prstGeom prst="rect">
            <a:avLst/>
          </a:prstGeom>
          <a:ln w="12700">
            <a:miter lim="400000"/>
          </a:ln>
        </p:spPr>
      </p:pic>
      <p:pic>
        <p:nvPicPr>
          <p:cNvPr id="1430" name="Image" descr="Image"/>
          <p:cNvPicPr>
            <a:picLocks noChangeAspect="1"/>
          </p:cNvPicPr>
          <p:nvPr/>
        </p:nvPicPr>
        <p:blipFill>
          <a:blip r:embed="rId2">
            <a:extLst/>
          </a:blip>
          <a:stretch>
            <a:fillRect/>
          </a:stretch>
        </p:blipFill>
        <p:spPr>
          <a:xfrm>
            <a:off x="8826500" y="3213100"/>
            <a:ext cx="812800" cy="812800"/>
          </a:xfrm>
          <a:prstGeom prst="rect">
            <a:avLst/>
          </a:prstGeom>
          <a:ln w="12700">
            <a:miter lim="400000"/>
          </a:ln>
        </p:spPr>
      </p:pic>
      <p:pic>
        <p:nvPicPr>
          <p:cNvPr id="1431" name="Image" descr="Image"/>
          <p:cNvPicPr>
            <a:picLocks noChangeAspect="1"/>
          </p:cNvPicPr>
          <p:nvPr/>
        </p:nvPicPr>
        <p:blipFill>
          <a:blip r:embed="rId2">
            <a:extLst/>
          </a:blip>
          <a:stretch>
            <a:fillRect/>
          </a:stretch>
        </p:blipFill>
        <p:spPr>
          <a:xfrm>
            <a:off x="9664700" y="3213100"/>
            <a:ext cx="812800" cy="812800"/>
          </a:xfrm>
          <a:prstGeom prst="rect">
            <a:avLst/>
          </a:prstGeom>
          <a:ln w="12700">
            <a:miter lim="400000"/>
          </a:ln>
        </p:spPr>
      </p:pic>
      <p:pic>
        <p:nvPicPr>
          <p:cNvPr id="1432" name="Image" descr="Image"/>
          <p:cNvPicPr>
            <a:picLocks noChangeAspect="1"/>
          </p:cNvPicPr>
          <p:nvPr/>
        </p:nvPicPr>
        <p:blipFill>
          <a:blip r:embed="rId2">
            <a:extLst/>
          </a:blip>
          <a:stretch>
            <a:fillRect/>
          </a:stretch>
        </p:blipFill>
        <p:spPr>
          <a:xfrm>
            <a:off x="7988300" y="4051300"/>
            <a:ext cx="812800" cy="812800"/>
          </a:xfrm>
          <a:prstGeom prst="rect">
            <a:avLst/>
          </a:prstGeom>
          <a:ln w="12700">
            <a:miter lim="400000"/>
          </a:ln>
        </p:spPr>
      </p:pic>
      <p:pic>
        <p:nvPicPr>
          <p:cNvPr id="1433" name="Image" descr="Image"/>
          <p:cNvPicPr>
            <a:picLocks noChangeAspect="1"/>
          </p:cNvPicPr>
          <p:nvPr/>
        </p:nvPicPr>
        <p:blipFill>
          <a:blip r:embed="rId3">
            <a:extLst/>
          </a:blip>
          <a:stretch>
            <a:fillRect/>
          </a:stretch>
        </p:blipFill>
        <p:spPr>
          <a:xfrm>
            <a:off x="8826500" y="4051300"/>
            <a:ext cx="812800" cy="812800"/>
          </a:xfrm>
          <a:prstGeom prst="rect">
            <a:avLst/>
          </a:prstGeom>
          <a:ln w="12700">
            <a:miter lim="400000"/>
          </a:ln>
        </p:spPr>
      </p:pic>
      <p:pic>
        <p:nvPicPr>
          <p:cNvPr id="1434" name="Image" descr="Image"/>
          <p:cNvPicPr>
            <a:picLocks noChangeAspect="1"/>
          </p:cNvPicPr>
          <p:nvPr/>
        </p:nvPicPr>
        <p:blipFill>
          <a:blip r:embed="rId2">
            <a:extLst/>
          </a:blip>
          <a:stretch>
            <a:fillRect/>
          </a:stretch>
        </p:blipFill>
        <p:spPr>
          <a:xfrm>
            <a:off x="9664700" y="4051300"/>
            <a:ext cx="812800" cy="812800"/>
          </a:xfrm>
          <a:prstGeom prst="rect">
            <a:avLst/>
          </a:prstGeom>
          <a:ln w="12700">
            <a:miter lim="400000"/>
          </a:ln>
        </p:spPr>
      </p:pic>
      <p:pic>
        <p:nvPicPr>
          <p:cNvPr id="1435" name="Image" descr="Image"/>
          <p:cNvPicPr>
            <a:picLocks noChangeAspect="1"/>
          </p:cNvPicPr>
          <p:nvPr/>
        </p:nvPicPr>
        <p:blipFill>
          <a:blip r:embed="rId2">
            <a:extLst/>
          </a:blip>
          <a:stretch>
            <a:fillRect/>
          </a:stretch>
        </p:blipFill>
        <p:spPr>
          <a:xfrm>
            <a:off x="10502900" y="3213100"/>
            <a:ext cx="812800" cy="812800"/>
          </a:xfrm>
          <a:prstGeom prst="rect">
            <a:avLst/>
          </a:prstGeom>
          <a:ln w="12700">
            <a:miter lim="400000"/>
          </a:ln>
        </p:spPr>
      </p:pic>
      <p:pic>
        <p:nvPicPr>
          <p:cNvPr id="1436" name="Image" descr="Image"/>
          <p:cNvPicPr>
            <a:picLocks noChangeAspect="1"/>
          </p:cNvPicPr>
          <p:nvPr/>
        </p:nvPicPr>
        <p:blipFill>
          <a:blip r:embed="rId3">
            <a:extLst/>
          </a:blip>
          <a:stretch>
            <a:fillRect/>
          </a:stretch>
        </p:blipFill>
        <p:spPr>
          <a:xfrm>
            <a:off x="10502900" y="4051300"/>
            <a:ext cx="812800" cy="812800"/>
          </a:xfrm>
          <a:prstGeom prst="rect">
            <a:avLst/>
          </a:prstGeom>
          <a:ln w="12700">
            <a:miter lim="400000"/>
          </a:ln>
        </p:spPr>
      </p:pic>
      <p:pic>
        <p:nvPicPr>
          <p:cNvPr id="1437" name="Image" descr="Image"/>
          <p:cNvPicPr>
            <a:picLocks noChangeAspect="1"/>
          </p:cNvPicPr>
          <p:nvPr/>
        </p:nvPicPr>
        <p:blipFill>
          <a:blip r:embed="rId2">
            <a:extLst/>
          </a:blip>
          <a:stretch>
            <a:fillRect/>
          </a:stretch>
        </p:blipFill>
        <p:spPr>
          <a:xfrm>
            <a:off x="7988300" y="4889500"/>
            <a:ext cx="812800" cy="812800"/>
          </a:xfrm>
          <a:prstGeom prst="rect">
            <a:avLst/>
          </a:prstGeom>
          <a:ln w="12700">
            <a:miter lim="400000"/>
          </a:ln>
        </p:spPr>
      </p:pic>
      <p:pic>
        <p:nvPicPr>
          <p:cNvPr id="1438" name="Image" descr="Image"/>
          <p:cNvPicPr>
            <a:picLocks noChangeAspect="1"/>
          </p:cNvPicPr>
          <p:nvPr/>
        </p:nvPicPr>
        <p:blipFill>
          <a:blip r:embed="rId2">
            <a:extLst/>
          </a:blip>
          <a:stretch>
            <a:fillRect/>
          </a:stretch>
        </p:blipFill>
        <p:spPr>
          <a:xfrm>
            <a:off x="8826500" y="4889500"/>
            <a:ext cx="812800" cy="812800"/>
          </a:xfrm>
          <a:prstGeom prst="rect">
            <a:avLst/>
          </a:prstGeom>
          <a:ln w="12700">
            <a:miter lim="400000"/>
          </a:ln>
        </p:spPr>
      </p:pic>
      <p:pic>
        <p:nvPicPr>
          <p:cNvPr id="1439" name="Image" descr="Image"/>
          <p:cNvPicPr>
            <a:picLocks noChangeAspect="1"/>
          </p:cNvPicPr>
          <p:nvPr/>
        </p:nvPicPr>
        <p:blipFill>
          <a:blip r:embed="rId2">
            <a:extLst/>
          </a:blip>
          <a:stretch>
            <a:fillRect/>
          </a:stretch>
        </p:blipFill>
        <p:spPr>
          <a:xfrm>
            <a:off x="9664700" y="4889500"/>
            <a:ext cx="812800" cy="812800"/>
          </a:xfrm>
          <a:prstGeom prst="rect">
            <a:avLst/>
          </a:prstGeom>
          <a:ln w="12700">
            <a:miter lim="400000"/>
          </a:ln>
        </p:spPr>
      </p:pic>
      <p:pic>
        <p:nvPicPr>
          <p:cNvPr id="1440" name="Image" descr="Image"/>
          <p:cNvPicPr>
            <a:picLocks noChangeAspect="1"/>
          </p:cNvPicPr>
          <p:nvPr/>
        </p:nvPicPr>
        <p:blipFill>
          <a:blip r:embed="rId3">
            <a:extLst/>
          </a:blip>
          <a:stretch>
            <a:fillRect/>
          </a:stretch>
        </p:blipFill>
        <p:spPr>
          <a:xfrm>
            <a:off x="10502900" y="4889500"/>
            <a:ext cx="812800" cy="812800"/>
          </a:xfrm>
          <a:prstGeom prst="rect">
            <a:avLst/>
          </a:prstGeom>
          <a:ln w="12700">
            <a:miter lim="400000"/>
          </a:ln>
        </p:spPr>
      </p:pic>
      <p:pic>
        <p:nvPicPr>
          <p:cNvPr id="1441" name="Image" descr="Image"/>
          <p:cNvPicPr>
            <a:picLocks noChangeAspect="1"/>
          </p:cNvPicPr>
          <p:nvPr/>
        </p:nvPicPr>
        <p:blipFill>
          <a:blip r:embed="rId3">
            <a:extLst/>
          </a:blip>
          <a:stretch>
            <a:fillRect/>
          </a:stretch>
        </p:blipFill>
        <p:spPr>
          <a:xfrm>
            <a:off x="7988300" y="5727700"/>
            <a:ext cx="812800" cy="812800"/>
          </a:xfrm>
          <a:prstGeom prst="rect">
            <a:avLst/>
          </a:prstGeom>
          <a:ln w="12700">
            <a:miter lim="400000"/>
          </a:ln>
        </p:spPr>
      </p:pic>
      <p:pic>
        <p:nvPicPr>
          <p:cNvPr id="1442" name="Image" descr="Image"/>
          <p:cNvPicPr>
            <a:picLocks noChangeAspect="1"/>
          </p:cNvPicPr>
          <p:nvPr/>
        </p:nvPicPr>
        <p:blipFill>
          <a:blip r:embed="rId2">
            <a:extLst/>
          </a:blip>
          <a:stretch>
            <a:fillRect/>
          </a:stretch>
        </p:blipFill>
        <p:spPr>
          <a:xfrm>
            <a:off x="8826500" y="5727700"/>
            <a:ext cx="812800" cy="812800"/>
          </a:xfrm>
          <a:prstGeom prst="rect">
            <a:avLst/>
          </a:prstGeom>
          <a:ln w="12700">
            <a:miter lim="400000"/>
          </a:ln>
        </p:spPr>
      </p:pic>
      <p:pic>
        <p:nvPicPr>
          <p:cNvPr id="1443" name="Image" descr="Image"/>
          <p:cNvPicPr>
            <a:picLocks noChangeAspect="1"/>
          </p:cNvPicPr>
          <p:nvPr/>
        </p:nvPicPr>
        <p:blipFill>
          <a:blip r:embed="rId2">
            <a:extLst/>
          </a:blip>
          <a:stretch>
            <a:fillRect/>
          </a:stretch>
        </p:blipFill>
        <p:spPr>
          <a:xfrm>
            <a:off x="9664700" y="5727700"/>
            <a:ext cx="812800" cy="812800"/>
          </a:xfrm>
          <a:prstGeom prst="rect">
            <a:avLst/>
          </a:prstGeom>
          <a:ln w="12700">
            <a:miter lim="400000"/>
          </a:ln>
        </p:spPr>
      </p:pic>
      <p:pic>
        <p:nvPicPr>
          <p:cNvPr id="1444" name="Image" descr="Image"/>
          <p:cNvPicPr>
            <a:picLocks noChangeAspect="1"/>
          </p:cNvPicPr>
          <p:nvPr/>
        </p:nvPicPr>
        <p:blipFill>
          <a:blip r:embed="rId2">
            <a:extLst/>
          </a:blip>
          <a:stretch>
            <a:fillRect/>
          </a:stretch>
        </p:blipFill>
        <p:spPr>
          <a:xfrm>
            <a:off x="10502900" y="5727700"/>
            <a:ext cx="812800" cy="812800"/>
          </a:xfrm>
          <a:prstGeom prst="rect">
            <a:avLst/>
          </a:prstGeom>
          <a:ln w="12700">
            <a:miter lim="400000"/>
          </a:ln>
        </p:spPr>
      </p:pic>
      <p:pic>
        <p:nvPicPr>
          <p:cNvPr id="1445" name="Image" descr="Image"/>
          <p:cNvPicPr>
            <a:picLocks noChangeAspect="1"/>
          </p:cNvPicPr>
          <p:nvPr/>
        </p:nvPicPr>
        <p:blipFill>
          <a:blip r:embed="rId4">
            <a:extLst/>
          </a:blip>
          <a:stretch>
            <a:fillRect/>
          </a:stretch>
        </p:blipFill>
        <p:spPr>
          <a:xfrm>
            <a:off x="7988300" y="3213100"/>
            <a:ext cx="812800" cy="812800"/>
          </a:xfrm>
          <a:prstGeom prst="rect">
            <a:avLst/>
          </a:prstGeom>
          <a:ln w="12700">
            <a:miter lim="400000"/>
          </a:ln>
        </p:spPr>
      </p:pic>
      <p:pic>
        <p:nvPicPr>
          <p:cNvPr id="1446" name="Image" descr="Image"/>
          <p:cNvPicPr>
            <a:picLocks noChangeAspect="1"/>
          </p:cNvPicPr>
          <p:nvPr/>
        </p:nvPicPr>
        <p:blipFill>
          <a:blip r:embed="rId5">
            <a:extLst/>
          </a:blip>
          <a:stretch>
            <a:fillRect/>
          </a:stretch>
        </p:blipFill>
        <p:spPr>
          <a:xfrm>
            <a:off x="10502900" y="5727700"/>
            <a:ext cx="812800" cy="812800"/>
          </a:xfrm>
          <a:prstGeom prst="rect">
            <a:avLst/>
          </a:prstGeom>
          <a:ln w="12700">
            <a:miter lim="400000"/>
          </a:ln>
        </p:spPr>
      </p:pic>
      <p:sp>
        <p:nvSpPr>
          <p:cNvPr id="1447" name="https://gym.openai.com/envs/FrozenLake-v0/"/>
          <p:cNvSpPr txBox="1"/>
          <p:nvPr/>
        </p:nvSpPr>
        <p:spPr>
          <a:xfrm>
            <a:off x="691104" y="8858250"/>
            <a:ext cx="544652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A6AAA9"/>
                </a:solidFill>
              </a:defRPr>
            </a:lvl1pPr>
          </a:lstStyle>
          <a:p>
            <a:pPr/>
            <a:r>
              <a:t>https://gym.openai.com/envs/FrozenLake-v0/</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9" name="“The agent controls the movement of a character in a grid world. Some tiles of the grid are walkable, and others lead to the agent falling into the water. Additionally, the movement direction of the agent is uncertain and only partially depends on the chosen direction. The agent is rewarded for finding a walkable path to a goal tile.”…"/>
          <p:cNvSpPr txBox="1"/>
          <p:nvPr/>
        </p:nvSpPr>
        <p:spPr>
          <a:xfrm>
            <a:off x="392856" y="2146299"/>
            <a:ext cx="6043018" cy="546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spcBef>
                <a:spcPts val="0"/>
              </a:spcBef>
              <a:defRPr sz="2400">
                <a:solidFill>
                  <a:srgbClr val="FFFFFF"/>
                </a:solidFill>
                <a:latin typeface="Helvetica"/>
                <a:ea typeface="Helvetica"/>
                <a:cs typeface="Helvetica"/>
                <a:sym typeface="Helvetica"/>
              </a:defRPr>
            </a:pPr>
            <a:r>
              <a:t>“The agent controls the movement of a character in a grid world. Some tiles of the grid are walkable, and others lead to the agent falling into the water. Additionally, the movement direction of the agent is uncertain and only partially depends on the chosen direction. The agent is rewarded for finding a walkable path to a goal tile.”</a:t>
            </a:r>
          </a:p>
          <a:p>
            <a:pPr defTabSz="457200">
              <a:spcBef>
                <a:spcPts val="0"/>
              </a:spcBef>
              <a:defRPr sz="2400">
                <a:solidFill>
                  <a:srgbClr val="FFFFFF"/>
                </a:solidFill>
                <a:latin typeface="Helvetica"/>
                <a:ea typeface="Helvetica"/>
                <a:cs typeface="Helvetica"/>
                <a:sym typeface="Helvetica"/>
              </a:defRPr>
            </a:pPr>
          </a:p>
          <a:p>
            <a:pPr defTabSz="457200">
              <a:spcBef>
                <a:spcPts val="0"/>
              </a:spcBef>
              <a:defRPr sz="2400">
                <a:solidFill>
                  <a:srgbClr val="FFFFFF"/>
                </a:solidFill>
                <a:latin typeface="Helvetica"/>
                <a:ea typeface="Helvetica"/>
                <a:cs typeface="Helvetica"/>
                <a:sym typeface="Helvetica"/>
              </a:defRPr>
            </a:pPr>
          </a:p>
          <a:p>
            <a:pPr>
              <a:defRPr sz="2400">
                <a:solidFill>
                  <a:schemeClr val="accent4">
                    <a:hueOff val="414058"/>
                    <a:satOff val="2144"/>
                    <a:lumOff val="10379"/>
                  </a:schemeClr>
                </a:solidFill>
              </a:defRPr>
            </a:pPr>
            <a:r>
              <a:t>Vamos supor que ao mover, agente cai 40% das vezes (permanece na mesma célula) e 10% ele desliza duas células na direção do movimento</a:t>
            </a:r>
          </a:p>
        </p:txBody>
      </p:sp>
      <p:sp>
        <p:nvSpPr>
          <p:cNvPr id="1450" name="Frozen lake"/>
          <p:cNvSpPr txBox="1"/>
          <p:nvPr>
            <p:ph type="title" idx="4294967295"/>
          </p:nvPr>
        </p:nvSpPr>
        <p:spPr>
          <a:xfrm>
            <a:off x="406400" y="673100"/>
            <a:ext cx="12192000" cy="723900"/>
          </a:xfrm>
          <a:prstGeom prst="rect">
            <a:avLst/>
          </a:prstGeom>
        </p:spPr>
        <p:txBody>
          <a:bodyPr/>
          <a:lstStyle>
            <a:lvl1pPr defTabSz="467359">
              <a:spcBef>
                <a:spcPts val="2200"/>
              </a:spcBef>
              <a:defRPr sz="4800">
                <a:solidFill>
                  <a:srgbClr val="FFFFFF"/>
                </a:solidFill>
              </a:defRPr>
            </a:lvl1pPr>
          </a:lstStyle>
          <a:p>
            <a:pPr/>
            <a:r>
              <a:t>Frozen lake</a:t>
            </a:r>
          </a:p>
        </p:txBody>
      </p:sp>
      <p:sp>
        <p:nvSpPr>
          <p:cNvPr id="1451" name="https://gym.openai.com/envs/FrozenLake-v0/"/>
          <p:cNvSpPr txBox="1"/>
          <p:nvPr/>
        </p:nvSpPr>
        <p:spPr>
          <a:xfrm>
            <a:off x="691104" y="8858250"/>
            <a:ext cx="544652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A6AAA9"/>
                </a:solidFill>
              </a:defRPr>
            </a:lvl1pPr>
          </a:lstStyle>
          <a:p>
            <a:pPr/>
            <a:r>
              <a:t>https://gym.openai.com/envs/FrozenLake-v0/</a:t>
            </a:r>
          </a:p>
        </p:txBody>
      </p:sp>
      <p:grpSp>
        <p:nvGrpSpPr>
          <p:cNvPr id="1470" name="Group"/>
          <p:cNvGrpSpPr/>
          <p:nvPr/>
        </p:nvGrpSpPr>
        <p:grpSpPr>
          <a:xfrm>
            <a:off x="7289043" y="3289300"/>
            <a:ext cx="4559301" cy="3175000"/>
            <a:chOff x="0" y="0"/>
            <a:chExt cx="4559300" cy="3175000"/>
          </a:xfrm>
        </p:grpSpPr>
        <p:pic>
          <p:nvPicPr>
            <p:cNvPr id="1452" name="Image" descr="Image"/>
            <p:cNvPicPr>
              <a:picLocks noChangeAspect="1"/>
            </p:cNvPicPr>
            <p:nvPr/>
          </p:nvPicPr>
          <p:blipFill>
            <a:blip r:embed="rId2">
              <a:extLst/>
            </a:blip>
            <a:stretch>
              <a:fillRect/>
            </a:stretch>
          </p:blipFill>
          <p:spPr>
            <a:xfrm>
              <a:off x="1663700" y="0"/>
              <a:ext cx="1270000" cy="1270000"/>
            </a:xfrm>
            <a:prstGeom prst="rect">
              <a:avLst/>
            </a:prstGeom>
            <a:ln w="12700" cap="flat">
              <a:noFill/>
              <a:miter lim="400000"/>
            </a:ln>
            <a:effectLst/>
          </p:spPr>
        </p:pic>
        <p:pic>
          <p:nvPicPr>
            <p:cNvPr id="1453" name="Image" descr="Image"/>
            <p:cNvPicPr>
              <a:picLocks noChangeAspect="1"/>
            </p:cNvPicPr>
            <p:nvPr/>
          </p:nvPicPr>
          <p:blipFill>
            <a:blip r:embed="rId2">
              <a:extLst/>
            </a:blip>
            <a:stretch>
              <a:fillRect/>
            </a:stretch>
          </p:blipFill>
          <p:spPr>
            <a:xfrm>
              <a:off x="1117600" y="317500"/>
              <a:ext cx="1270000" cy="1270000"/>
            </a:xfrm>
            <a:prstGeom prst="rect">
              <a:avLst/>
            </a:prstGeom>
            <a:ln w="12700" cap="flat">
              <a:noFill/>
              <a:miter lim="400000"/>
            </a:ln>
            <a:effectLst/>
          </p:spPr>
        </p:pic>
        <p:pic>
          <p:nvPicPr>
            <p:cNvPr id="1454" name="Image" descr="Image"/>
            <p:cNvPicPr>
              <a:picLocks noChangeAspect="1"/>
            </p:cNvPicPr>
            <p:nvPr/>
          </p:nvPicPr>
          <p:blipFill>
            <a:blip r:embed="rId2">
              <a:extLst/>
            </a:blip>
            <a:stretch>
              <a:fillRect/>
            </a:stretch>
          </p:blipFill>
          <p:spPr>
            <a:xfrm>
              <a:off x="558800" y="641350"/>
              <a:ext cx="1270000" cy="1270000"/>
            </a:xfrm>
            <a:prstGeom prst="rect">
              <a:avLst/>
            </a:prstGeom>
            <a:ln w="12700" cap="flat">
              <a:noFill/>
              <a:miter lim="400000"/>
            </a:ln>
            <a:effectLst/>
          </p:spPr>
        </p:pic>
        <p:pic>
          <p:nvPicPr>
            <p:cNvPr id="1455" name="Image" descr="Image"/>
            <p:cNvPicPr>
              <a:picLocks noChangeAspect="1"/>
            </p:cNvPicPr>
            <p:nvPr/>
          </p:nvPicPr>
          <p:blipFill>
            <a:blip r:embed="rId2">
              <a:extLst/>
            </a:blip>
            <a:stretch>
              <a:fillRect/>
            </a:stretch>
          </p:blipFill>
          <p:spPr>
            <a:xfrm>
              <a:off x="0" y="971550"/>
              <a:ext cx="1270000" cy="1270000"/>
            </a:xfrm>
            <a:prstGeom prst="rect">
              <a:avLst/>
            </a:prstGeom>
            <a:ln w="12700" cap="flat">
              <a:noFill/>
              <a:miter lim="400000"/>
            </a:ln>
            <a:effectLst/>
          </p:spPr>
        </p:pic>
        <p:pic>
          <p:nvPicPr>
            <p:cNvPr id="1456" name="Image" descr="Image"/>
            <p:cNvPicPr>
              <a:picLocks noChangeAspect="1"/>
            </p:cNvPicPr>
            <p:nvPr/>
          </p:nvPicPr>
          <p:blipFill>
            <a:blip r:embed="rId3">
              <a:extLst/>
            </a:blip>
            <a:stretch>
              <a:fillRect/>
            </a:stretch>
          </p:blipFill>
          <p:spPr>
            <a:xfrm>
              <a:off x="2211313" y="317500"/>
              <a:ext cx="1270001" cy="1270000"/>
            </a:xfrm>
            <a:prstGeom prst="rect">
              <a:avLst/>
            </a:prstGeom>
            <a:ln w="12700" cap="flat">
              <a:noFill/>
              <a:miter lim="400000"/>
            </a:ln>
            <a:effectLst/>
          </p:spPr>
        </p:pic>
        <p:pic>
          <p:nvPicPr>
            <p:cNvPr id="1457" name="Image" descr="Image"/>
            <p:cNvPicPr>
              <a:picLocks noChangeAspect="1"/>
            </p:cNvPicPr>
            <p:nvPr/>
          </p:nvPicPr>
          <p:blipFill>
            <a:blip r:embed="rId2">
              <a:extLst/>
            </a:blip>
            <a:stretch>
              <a:fillRect/>
            </a:stretch>
          </p:blipFill>
          <p:spPr>
            <a:xfrm>
              <a:off x="1651000" y="641350"/>
              <a:ext cx="1270000" cy="1270000"/>
            </a:xfrm>
            <a:prstGeom prst="rect">
              <a:avLst/>
            </a:prstGeom>
            <a:ln w="12700" cap="flat">
              <a:noFill/>
              <a:miter lim="400000"/>
            </a:ln>
            <a:effectLst/>
          </p:spPr>
        </p:pic>
        <p:pic>
          <p:nvPicPr>
            <p:cNvPr id="1458" name="Image" descr="Image"/>
            <p:cNvPicPr>
              <a:picLocks noChangeAspect="1"/>
            </p:cNvPicPr>
            <p:nvPr/>
          </p:nvPicPr>
          <p:blipFill>
            <a:blip r:embed="rId3">
              <a:extLst/>
            </a:blip>
            <a:stretch>
              <a:fillRect/>
            </a:stretch>
          </p:blipFill>
          <p:spPr>
            <a:xfrm>
              <a:off x="1093713" y="971550"/>
              <a:ext cx="1270001" cy="1270000"/>
            </a:xfrm>
            <a:prstGeom prst="rect">
              <a:avLst/>
            </a:prstGeom>
            <a:ln w="12700" cap="flat">
              <a:noFill/>
              <a:miter lim="400000"/>
            </a:ln>
            <a:effectLst/>
          </p:spPr>
        </p:pic>
        <p:pic>
          <p:nvPicPr>
            <p:cNvPr id="1459" name="Image" descr="Image"/>
            <p:cNvPicPr>
              <a:picLocks noChangeAspect="1"/>
            </p:cNvPicPr>
            <p:nvPr/>
          </p:nvPicPr>
          <p:blipFill>
            <a:blip r:embed="rId2">
              <a:extLst/>
            </a:blip>
            <a:stretch>
              <a:fillRect/>
            </a:stretch>
          </p:blipFill>
          <p:spPr>
            <a:xfrm>
              <a:off x="547613" y="1282700"/>
              <a:ext cx="1270001" cy="1270000"/>
            </a:xfrm>
            <a:prstGeom prst="rect">
              <a:avLst/>
            </a:prstGeom>
            <a:ln w="12700" cap="flat">
              <a:noFill/>
              <a:miter lim="400000"/>
            </a:ln>
            <a:effectLst/>
          </p:spPr>
        </p:pic>
        <p:pic>
          <p:nvPicPr>
            <p:cNvPr id="1460" name="Image" descr="Image"/>
            <p:cNvPicPr>
              <a:picLocks noChangeAspect="1"/>
            </p:cNvPicPr>
            <p:nvPr/>
          </p:nvPicPr>
          <p:blipFill>
            <a:blip r:embed="rId3">
              <a:extLst/>
            </a:blip>
            <a:stretch>
              <a:fillRect/>
            </a:stretch>
          </p:blipFill>
          <p:spPr>
            <a:xfrm>
              <a:off x="2757413" y="622300"/>
              <a:ext cx="1270001" cy="1270000"/>
            </a:xfrm>
            <a:prstGeom prst="rect">
              <a:avLst/>
            </a:prstGeom>
            <a:ln w="12700" cap="flat">
              <a:noFill/>
              <a:miter lim="400000"/>
            </a:ln>
            <a:effectLst/>
          </p:spPr>
        </p:pic>
        <p:pic>
          <p:nvPicPr>
            <p:cNvPr id="1461" name="Image" descr="Image"/>
            <p:cNvPicPr>
              <a:picLocks noChangeAspect="1"/>
            </p:cNvPicPr>
            <p:nvPr/>
          </p:nvPicPr>
          <p:blipFill>
            <a:blip r:embed="rId2">
              <a:extLst/>
            </a:blip>
            <a:stretch>
              <a:fillRect/>
            </a:stretch>
          </p:blipFill>
          <p:spPr>
            <a:xfrm>
              <a:off x="2198613" y="958850"/>
              <a:ext cx="1270001" cy="1270000"/>
            </a:xfrm>
            <a:prstGeom prst="rect">
              <a:avLst/>
            </a:prstGeom>
            <a:ln w="12700" cap="flat">
              <a:noFill/>
              <a:miter lim="400000"/>
            </a:ln>
            <a:effectLst/>
          </p:spPr>
        </p:pic>
        <p:pic>
          <p:nvPicPr>
            <p:cNvPr id="1462" name="Image" descr="Image"/>
            <p:cNvPicPr>
              <a:picLocks noChangeAspect="1"/>
            </p:cNvPicPr>
            <p:nvPr/>
          </p:nvPicPr>
          <p:blipFill>
            <a:blip r:embed="rId2">
              <a:extLst/>
            </a:blip>
            <a:stretch>
              <a:fillRect/>
            </a:stretch>
          </p:blipFill>
          <p:spPr>
            <a:xfrm>
              <a:off x="1651000" y="1282700"/>
              <a:ext cx="1270000" cy="1270000"/>
            </a:xfrm>
            <a:prstGeom prst="rect">
              <a:avLst/>
            </a:prstGeom>
            <a:ln w="12700" cap="flat">
              <a:noFill/>
              <a:miter lim="400000"/>
            </a:ln>
            <a:effectLst/>
          </p:spPr>
        </p:pic>
        <p:pic>
          <p:nvPicPr>
            <p:cNvPr id="1463" name="Image" descr="Image"/>
            <p:cNvPicPr>
              <a:picLocks noChangeAspect="1"/>
            </p:cNvPicPr>
            <p:nvPr/>
          </p:nvPicPr>
          <p:blipFill>
            <a:blip r:embed="rId2">
              <a:extLst/>
            </a:blip>
            <a:stretch>
              <a:fillRect/>
            </a:stretch>
          </p:blipFill>
          <p:spPr>
            <a:xfrm>
              <a:off x="1092200" y="1587500"/>
              <a:ext cx="1270000" cy="1270000"/>
            </a:xfrm>
            <a:prstGeom prst="rect">
              <a:avLst/>
            </a:prstGeom>
            <a:ln w="12700" cap="flat">
              <a:noFill/>
              <a:miter lim="400000"/>
            </a:ln>
            <a:effectLst/>
          </p:spPr>
        </p:pic>
        <p:pic>
          <p:nvPicPr>
            <p:cNvPr id="1464" name="Image" descr="Image"/>
            <p:cNvPicPr>
              <a:picLocks noChangeAspect="1"/>
            </p:cNvPicPr>
            <p:nvPr/>
          </p:nvPicPr>
          <p:blipFill>
            <a:blip r:embed="rId2">
              <a:extLst/>
            </a:blip>
            <a:stretch>
              <a:fillRect/>
            </a:stretch>
          </p:blipFill>
          <p:spPr>
            <a:xfrm>
              <a:off x="3289300" y="946150"/>
              <a:ext cx="1270000" cy="1270000"/>
            </a:xfrm>
            <a:prstGeom prst="rect">
              <a:avLst/>
            </a:prstGeom>
            <a:ln w="12700" cap="flat">
              <a:noFill/>
              <a:miter lim="400000"/>
            </a:ln>
            <a:effectLst/>
          </p:spPr>
        </p:pic>
        <p:pic>
          <p:nvPicPr>
            <p:cNvPr id="1465" name="Image" descr="Image"/>
            <p:cNvPicPr>
              <a:picLocks noChangeAspect="1"/>
            </p:cNvPicPr>
            <p:nvPr/>
          </p:nvPicPr>
          <p:blipFill>
            <a:blip r:embed="rId2">
              <a:extLst/>
            </a:blip>
            <a:stretch>
              <a:fillRect/>
            </a:stretch>
          </p:blipFill>
          <p:spPr>
            <a:xfrm>
              <a:off x="2744713" y="1282700"/>
              <a:ext cx="1270001" cy="1270000"/>
            </a:xfrm>
            <a:prstGeom prst="rect">
              <a:avLst/>
            </a:prstGeom>
            <a:ln w="12700" cap="flat">
              <a:noFill/>
              <a:miter lim="400000"/>
            </a:ln>
            <a:effectLst/>
          </p:spPr>
        </p:pic>
        <p:pic>
          <p:nvPicPr>
            <p:cNvPr id="1466" name="Image" descr="Image"/>
            <p:cNvPicPr>
              <a:picLocks noChangeAspect="1"/>
            </p:cNvPicPr>
            <p:nvPr/>
          </p:nvPicPr>
          <p:blipFill>
            <a:blip r:embed="rId2">
              <a:extLst/>
            </a:blip>
            <a:stretch>
              <a:fillRect/>
            </a:stretch>
          </p:blipFill>
          <p:spPr>
            <a:xfrm>
              <a:off x="2198613" y="1587500"/>
              <a:ext cx="1270001" cy="1270000"/>
            </a:xfrm>
            <a:prstGeom prst="rect">
              <a:avLst/>
            </a:prstGeom>
            <a:ln w="12700" cap="flat">
              <a:noFill/>
              <a:miter lim="400000"/>
            </a:ln>
            <a:effectLst/>
          </p:spPr>
        </p:pic>
        <p:pic>
          <p:nvPicPr>
            <p:cNvPr id="1467" name="Image" descr="Image"/>
            <p:cNvPicPr>
              <a:picLocks noChangeAspect="1"/>
            </p:cNvPicPr>
            <p:nvPr/>
          </p:nvPicPr>
          <p:blipFill>
            <a:blip r:embed="rId3">
              <a:extLst/>
            </a:blip>
            <a:stretch>
              <a:fillRect/>
            </a:stretch>
          </p:blipFill>
          <p:spPr>
            <a:xfrm>
              <a:off x="1638300" y="1905000"/>
              <a:ext cx="1270000" cy="1270000"/>
            </a:xfrm>
            <a:prstGeom prst="rect">
              <a:avLst/>
            </a:prstGeom>
            <a:ln w="12700" cap="flat">
              <a:noFill/>
              <a:miter lim="400000"/>
            </a:ln>
            <a:effectLst/>
          </p:spPr>
        </p:pic>
        <p:pic>
          <p:nvPicPr>
            <p:cNvPr id="1468" name="Image" descr="Image"/>
            <p:cNvPicPr>
              <a:picLocks noChangeAspect="1"/>
            </p:cNvPicPr>
            <p:nvPr/>
          </p:nvPicPr>
          <p:blipFill>
            <a:blip r:embed="rId4">
              <a:extLst/>
            </a:blip>
            <a:stretch>
              <a:fillRect/>
            </a:stretch>
          </p:blipFill>
          <p:spPr>
            <a:xfrm>
              <a:off x="424315" y="787400"/>
              <a:ext cx="355601" cy="635000"/>
            </a:xfrm>
            <a:prstGeom prst="rect">
              <a:avLst/>
            </a:prstGeom>
            <a:ln w="12700" cap="flat">
              <a:noFill/>
              <a:miter lim="400000"/>
            </a:ln>
            <a:effectLst/>
          </p:spPr>
        </p:pic>
        <p:pic>
          <p:nvPicPr>
            <p:cNvPr id="1469" name="Image" descr="Image"/>
            <p:cNvPicPr>
              <a:picLocks noChangeAspect="1"/>
            </p:cNvPicPr>
            <p:nvPr/>
          </p:nvPicPr>
          <p:blipFill>
            <a:blip r:embed="rId5">
              <a:extLst/>
            </a:blip>
            <a:stretch>
              <a:fillRect/>
            </a:stretch>
          </p:blipFill>
          <p:spPr>
            <a:xfrm>
              <a:off x="3289300" y="443023"/>
              <a:ext cx="1270000" cy="826978"/>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solidFill>
          <a:schemeClr val="accent1"/>
        </a:solidFill>
      </p:bgPr>
    </p:bg>
    <p:spTree>
      <p:nvGrpSpPr>
        <p:cNvPr id="1" name=""/>
        <p:cNvGrpSpPr/>
        <p:nvPr/>
      </p:nvGrpSpPr>
      <p:grpSpPr>
        <a:xfrm>
          <a:off x="0" y="0"/>
          <a:ext cx="0" cy="0"/>
          <a:chOff x="0" y="0"/>
          <a:chExt cx="0" cy="0"/>
        </a:xfrm>
      </p:grpSpPr>
      <p:sp>
        <p:nvSpPr>
          <p:cNvPr id="1472" name="Circle"/>
          <p:cNvSpPr/>
          <p:nvPr/>
        </p:nvSpPr>
        <p:spPr>
          <a:xfrm>
            <a:off x="9198247" y="5283100"/>
            <a:ext cx="2456906" cy="2456906"/>
          </a:xfrm>
          <a:prstGeom prst="ellipse">
            <a:avLst/>
          </a:prstGeom>
          <a:solidFill>
            <a:srgbClr val="FFFFFF"/>
          </a:solidFill>
          <a:ln w="127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473" name="Circle"/>
          <p:cNvSpPr/>
          <p:nvPr/>
        </p:nvSpPr>
        <p:spPr>
          <a:xfrm>
            <a:off x="5273947" y="6400700"/>
            <a:ext cx="2456906" cy="2456906"/>
          </a:xfrm>
          <a:prstGeom prst="ellipse">
            <a:avLst/>
          </a:prstGeom>
          <a:solidFill>
            <a:srgbClr val="FFFFFF"/>
          </a:solidFill>
          <a:ln w="127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474" name="Circle"/>
          <p:cNvSpPr/>
          <p:nvPr/>
        </p:nvSpPr>
        <p:spPr>
          <a:xfrm>
            <a:off x="1730647" y="5283100"/>
            <a:ext cx="2456906" cy="2456906"/>
          </a:xfrm>
          <a:prstGeom prst="ellipse">
            <a:avLst/>
          </a:prstGeom>
          <a:solidFill>
            <a:srgbClr val="FFFFFF"/>
          </a:solidFill>
          <a:ln w="127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475" name="Circle"/>
          <p:cNvSpPr/>
          <p:nvPr/>
        </p:nvSpPr>
        <p:spPr>
          <a:xfrm>
            <a:off x="5273947" y="469800"/>
            <a:ext cx="2456906" cy="2456906"/>
          </a:xfrm>
          <a:prstGeom prst="ellipse">
            <a:avLst/>
          </a:prstGeom>
          <a:solidFill>
            <a:srgbClr val="FFFFFF"/>
          </a:solidFill>
          <a:ln w="127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grpSp>
        <p:nvGrpSpPr>
          <p:cNvPr id="1494" name="Group"/>
          <p:cNvGrpSpPr/>
          <p:nvPr/>
        </p:nvGrpSpPr>
        <p:grpSpPr>
          <a:xfrm>
            <a:off x="5655047" y="850900"/>
            <a:ext cx="1694706" cy="1694706"/>
            <a:chOff x="0" y="0"/>
            <a:chExt cx="1694705" cy="1694705"/>
          </a:xfrm>
        </p:grpSpPr>
        <p:pic>
          <p:nvPicPr>
            <p:cNvPr id="1476" name="Image" descr="Image"/>
            <p:cNvPicPr>
              <a:picLocks noChangeAspect="1"/>
            </p:cNvPicPr>
            <p:nvPr/>
          </p:nvPicPr>
          <p:blipFill>
            <a:blip r:embed="rId2">
              <a:extLst/>
            </a:blip>
            <a:stretch>
              <a:fillRect/>
            </a:stretch>
          </p:blipFill>
          <p:spPr>
            <a:xfrm>
              <a:off x="0" y="0"/>
              <a:ext cx="413974" cy="413974"/>
            </a:xfrm>
            <a:prstGeom prst="rect">
              <a:avLst/>
            </a:prstGeom>
            <a:ln w="12700" cap="flat">
              <a:noFill/>
              <a:miter lim="400000"/>
            </a:ln>
            <a:effectLst/>
          </p:spPr>
        </p:pic>
        <p:pic>
          <p:nvPicPr>
            <p:cNvPr id="1477" name="Image" descr="Image"/>
            <p:cNvPicPr>
              <a:picLocks noChangeAspect="1"/>
            </p:cNvPicPr>
            <p:nvPr/>
          </p:nvPicPr>
          <p:blipFill>
            <a:blip r:embed="rId2">
              <a:extLst/>
            </a:blip>
            <a:stretch>
              <a:fillRect/>
            </a:stretch>
          </p:blipFill>
          <p:spPr>
            <a:xfrm>
              <a:off x="426910" y="0"/>
              <a:ext cx="413975" cy="413974"/>
            </a:xfrm>
            <a:prstGeom prst="rect">
              <a:avLst/>
            </a:prstGeom>
            <a:ln w="12700" cap="flat">
              <a:noFill/>
              <a:miter lim="400000"/>
            </a:ln>
            <a:effectLst/>
          </p:spPr>
        </p:pic>
        <p:pic>
          <p:nvPicPr>
            <p:cNvPr id="1478" name="Image" descr="Image"/>
            <p:cNvPicPr>
              <a:picLocks noChangeAspect="1"/>
            </p:cNvPicPr>
            <p:nvPr/>
          </p:nvPicPr>
          <p:blipFill>
            <a:blip r:embed="rId2">
              <a:extLst/>
            </a:blip>
            <a:stretch>
              <a:fillRect/>
            </a:stretch>
          </p:blipFill>
          <p:spPr>
            <a:xfrm>
              <a:off x="853821" y="0"/>
              <a:ext cx="413975" cy="413974"/>
            </a:xfrm>
            <a:prstGeom prst="rect">
              <a:avLst/>
            </a:prstGeom>
            <a:ln w="12700" cap="flat">
              <a:noFill/>
              <a:miter lim="400000"/>
            </a:ln>
            <a:effectLst/>
          </p:spPr>
        </p:pic>
        <p:pic>
          <p:nvPicPr>
            <p:cNvPr id="1479" name="Image" descr="Image"/>
            <p:cNvPicPr>
              <a:picLocks noChangeAspect="1"/>
            </p:cNvPicPr>
            <p:nvPr/>
          </p:nvPicPr>
          <p:blipFill>
            <a:blip r:embed="rId2">
              <a:extLst/>
            </a:blip>
            <a:stretch>
              <a:fillRect/>
            </a:stretch>
          </p:blipFill>
          <p:spPr>
            <a:xfrm>
              <a:off x="0" y="426910"/>
              <a:ext cx="413974" cy="413975"/>
            </a:xfrm>
            <a:prstGeom prst="rect">
              <a:avLst/>
            </a:prstGeom>
            <a:ln w="12700" cap="flat">
              <a:noFill/>
              <a:miter lim="400000"/>
            </a:ln>
            <a:effectLst/>
          </p:spPr>
        </p:pic>
        <p:pic>
          <p:nvPicPr>
            <p:cNvPr id="1480" name="Image" descr="Image"/>
            <p:cNvPicPr>
              <a:picLocks noChangeAspect="1"/>
            </p:cNvPicPr>
            <p:nvPr/>
          </p:nvPicPr>
          <p:blipFill>
            <a:blip r:embed="rId3">
              <a:extLst/>
            </a:blip>
            <a:stretch>
              <a:fillRect/>
            </a:stretch>
          </p:blipFill>
          <p:spPr>
            <a:xfrm>
              <a:off x="426910" y="426910"/>
              <a:ext cx="413975" cy="413975"/>
            </a:xfrm>
            <a:prstGeom prst="rect">
              <a:avLst/>
            </a:prstGeom>
            <a:ln w="12700" cap="flat">
              <a:noFill/>
              <a:miter lim="400000"/>
            </a:ln>
            <a:effectLst/>
          </p:spPr>
        </p:pic>
        <p:pic>
          <p:nvPicPr>
            <p:cNvPr id="1481" name="Image" descr="Image"/>
            <p:cNvPicPr>
              <a:picLocks noChangeAspect="1"/>
            </p:cNvPicPr>
            <p:nvPr/>
          </p:nvPicPr>
          <p:blipFill>
            <a:blip r:embed="rId2">
              <a:extLst/>
            </a:blip>
            <a:stretch>
              <a:fillRect/>
            </a:stretch>
          </p:blipFill>
          <p:spPr>
            <a:xfrm>
              <a:off x="853821" y="426910"/>
              <a:ext cx="413975" cy="413975"/>
            </a:xfrm>
            <a:prstGeom prst="rect">
              <a:avLst/>
            </a:prstGeom>
            <a:ln w="12700" cap="flat">
              <a:noFill/>
              <a:miter lim="400000"/>
            </a:ln>
            <a:effectLst/>
          </p:spPr>
        </p:pic>
        <p:pic>
          <p:nvPicPr>
            <p:cNvPr id="1482" name="Image" descr="Image"/>
            <p:cNvPicPr>
              <a:picLocks noChangeAspect="1"/>
            </p:cNvPicPr>
            <p:nvPr/>
          </p:nvPicPr>
          <p:blipFill>
            <a:blip r:embed="rId2">
              <a:extLst/>
            </a:blip>
            <a:stretch>
              <a:fillRect/>
            </a:stretch>
          </p:blipFill>
          <p:spPr>
            <a:xfrm>
              <a:off x="1280731" y="0"/>
              <a:ext cx="413975" cy="413974"/>
            </a:xfrm>
            <a:prstGeom prst="rect">
              <a:avLst/>
            </a:prstGeom>
            <a:ln w="12700" cap="flat">
              <a:noFill/>
              <a:miter lim="400000"/>
            </a:ln>
            <a:effectLst/>
          </p:spPr>
        </p:pic>
        <p:pic>
          <p:nvPicPr>
            <p:cNvPr id="1483" name="Image" descr="Image"/>
            <p:cNvPicPr>
              <a:picLocks noChangeAspect="1"/>
            </p:cNvPicPr>
            <p:nvPr/>
          </p:nvPicPr>
          <p:blipFill>
            <a:blip r:embed="rId3">
              <a:extLst/>
            </a:blip>
            <a:stretch>
              <a:fillRect/>
            </a:stretch>
          </p:blipFill>
          <p:spPr>
            <a:xfrm>
              <a:off x="1280731" y="426910"/>
              <a:ext cx="413975" cy="413975"/>
            </a:xfrm>
            <a:prstGeom prst="rect">
              <a:avLst/>
            </a:prstGeom>
            <a:ln w="12700" cap="flat">
              <a:noFill/>
              <a:miter lim="400000"/>
            </a:ln>
            <a:effectLst/>
          </p:spPr>
        </p:pic>
        <p:pic>
          <p:nvPicPr>
            <p:cNvPr id="1484" name="Image" descr="Image"/>
            <p:cNvPicPr>
              <a:picLocks noChangeAspect="1"/>
            </p:cNvPicPr>
            <p:nvPr/>
          </p:nvPicPr>
          <p:blipFill>
            <a:blip r:embed="rId2">
              <a:extLst/>
            </a:blip>
            <a:stretch>
              <a:fillRect/>
            </a:stretch>
          </p:blipFill>
          <p:spPr>
            <a:xfrm>
              <a:off x="0" y="853821"/>
              <a:ext cx="413974" cy="413975"/>
            </a:xfrm>
            <a:prstGeom prst="rect">
              <a:avLst/>
            </a:prstGeom>
            <a:ln w="12700" cap="flat">
              <a:noFill/>
              <a:miter lim="400000"/>
            </a:ln>
            <a:effectLst/>
          </p:spPr>
        </p:pic>
        <p:pic>
          <p:nvPicPr>
            <p:cNvPr id="1485" name="Image" descr="Image"/>
            <p:cNvPicPr>
              <a:picLocks noChangeAspect="1"/>
            </p:cNvPicPr>
            <p:nvPr/>
          </p:nvPicPr>
          <p:blipFill>
            <a:blip r:embed="rId2">
              <a:extLst/>
            </a:blip>
            <a:stretch>
              <a:fillRect/>
            </a:stretch>
          </p:blipFill>
          <p:spPr>
            <a:xfrm>
              <a:off x="426910" y="853821"/>
              <a:ext cx="413975" cy="413975"/>
            </a:xfrm>
            <a:prstGeom prst="rect">
              <a:avLst/>
            </a:prstGeom>
            <a:ln w="12700" cap="flat">
              <a:noFill/>
              <a:miter lim="400000"/>
            </a:ln>
            <a:effectLst/>
          </p:spPr>
        </p:pic>
        <p:pic>
          <p:nvPicPr>
            <p:cNvPr id="1486" name="Image" descr="Image"/>
            <p:cNvPicPr>
              <a:picLocks noChangeAspect="1"/>
            </p:cNvPicPr>
            <p:nvPr/>
          </p:nvPicPr>
          <p:blipFill>
            <a:blip r:embed="rId2">
              <a:extLst/>
            </a:blip>
            <a:stretch>
              <a:fillRect/>
            </a:stretch>
          </p:blipFill>
          <p:spPr>
            <a:xfrm>
              <a:off x="853821" y="853821"/>
              <a:ext cx="413975" cy="413975"/>
            </a:xfrm>
            <a:prstGeom prst="rect">
              <a:avLst/>
            </a:prstGeom>
            <a:ln w="12700" cap="flat">
              <a:noFill/>
              <a:miter lim="400000"/>
            </a:ln>
            <a:effectLst/>
          </p:spPr>
        </p:pic>
        <p:pic>
          <p:nvPicPr>
            <p:cNvPr id="1487" name="Image" descr="Image"/>
            <p:cNvPicPr>
              <a:picLocks noChangeAspect="1"/>
            </p:cNvPicPr>
            <p:nvPr/>
          </p:nvPicPr>
          <p:blipFill>
            <a:blip r:embed="rId3">
              <a:extLst/>
            </a:blip>
            <a:stretch>
              <a:fillRect/>
            </a:stretch>
          </p:blipFill>
          <p:spPr>
            <a:xfrm>
              <a:off x="1280731" y="853821"/>
              <a:ext cx="413975" cy="413975"/>
            </a:xfrm>
            <a:prstGeom prst="rect">
              <a:avLst/>
            </a:prstGeom>
            <a:ln w="12700" cap="flat">
              <a:noFill/>
              <a:miter lim="400000"/>
            </a:ln>
            <a:effectLst/>
          </p:spPr>
        </p:pic>
        <p:pic>
          <p:nvPicPr>
            <p:cNvPr id="1488" name="Image" descr="Image"/>
            <p:cNvPicPr>
              <a:picLocks noChangeAspect="1"/>
            </p:cNvPicPr>
            <p:nvPr/>
          </p:nvPicPr>
          <p:blipFill>
            <a:blip r:embed="rId3">
              <a:extLst/>
            </a:blip>
            <a:stretch>
              <a:fillRect/>
            </a:stretch>
          </p:blipFill>
          <p:spPr>
            <a:xfrm>
              <a:off x="0" y="1280731"/>
              <a:ext cx="413974" cy="413975"/>
            </a:xfrm>
            <a:prstGeom prst="rect">
              <a:avLst/>
            </a:prstGeom>
            <a:ln w="12700" cap="flat">
              <a:noFill/>
              <a:miter lim="400000"/>
            </a:ln>
            <a:effectLst/>
          </p:spPr>
        </p:pic>
        <p:pic>
          <p:nvPicPr>
            <p:cNvPr id="1489" name="Image" descr="Image"/>
            <p:cNvPicPr>
              <a:picLocks noChangeAspect="1"/>
            </p:cNvPicPr>
            <p:nvPr/>
          </p:nvPicPr>
          <p:blipFill>
            <a:blip r:embed="rId2">
              <a:extLst/>
            </a:blip>
            <a:stretch>
              <a:fillRect/>
            </a:stretch>
          </p:blipFill>
          <p:spPr>
            <a:xfrm>
              <a:off x="426910" y="1280731"/>
              <a:ext cx="413975" cy="413975"/>
            </a:xfrm>
            <a:prstGeom prst="rect">
              <a:avLst/>
            </a:prstGeom>
            <a:ln w="12700" cap="flat">
              <a:noFill/>
              <a:miter lim="400000"/>
            </a:ln>
            <a:effectLst/>
          </p:spPr>
        </p:pic>
        <p:pic>
          <p:nvPicPr>
            <p:cNvPr id="1490" name="Image" descr="Image"/>
            <p:cNvPicPr>
              <a:picLocks noChangeAspect="1"/>
            </p:cNvPicPr>
            <p:nvPr/>
          </p:nvPicPr>
          <p:blipFill>
            <a:blip r:embed="rId2">
              <a:extLst/>
            </a:blip>
            <a:stretch>
              <a:fillRect/>
            </a:stretch>
          </p:blipFill>
          <p:spPr>
            <a:xfrm>
              <a:off x="853821" y="1280731"/>
              <a:ext cx="413975" cy="413975"/>
            </a:xfrm>
            <a:prstGeom prst="rect">
              <a:avLst/>
            </a:prstGeom>
            <a:ln w="12700" cap="flat">
              <a:noFill/>
              <a:miter lim="400000"/>
            </a:ln>
            <a:effectLst/>
          </p:spPr>
        </p:pic>
        <p:pic>
          <p:nvPicPr>
            <p:cNvPr id="1491" name="Image" descr="Image"/>
            <p:cNvPicPr>
              <a:picLocks noChangeAspect="1"/>
            </p:cNvPicPr>
            <p:nvPr/>
          </p:nvPicPr>
          <p:blipFill>
            <a:blip r:embed="rId2">
              <a:extLst/>
            </a:blip>
            <a:stretch>
              <a:fillRect/>
            </a:stretch>
          </p:blipFill>
          <p:spPr>
            <a:xfrm>
              <a:off x="1280731" y="1280731"/>
              <a:ext cx="413975" cy="413975"/>
            </a:xfrm>
            <a:prstGeom prst="rect">
              <a:avLst/>
            </a:prstGeom>
            <a:ln w="12700" cap="flat">
              <a:noFill/>
              <a:miter lim="400000"/>
            </a:ln>
            <a:effectLst/>
          </p:spPr>
        </p:pic>
        <p:pic>
          <p:nvPicPr>
            <p:cNvPr id="1492" name="Image" descr="Image"/>
            <p:cNvPicPr>
              <a:picLocks noChangeAspect="1"/>
            </p:cNvPicPr>
            <p:nvPr/>
          </p:nvPicPr>
          <p:blipFill>
            <a:blip r:embed="rId4">
              <a:extLst/>
            </a:blip>
            <a:stretch>
              <a:fillRect/>
            </a:stretch>
          </p:blipFill>
          <p:spPr>
            <a:xfrm>
              <a:off x="0" y="0"/>
              <a:ext cx="413974" cy="413974"/>
            </a:xfrm>
            <a:prstGeom prst="rect">
              <a:avLst/>
            </a:prstGeom>
            <a:ln w="12700" cap="flat">
              <a:noFill/>
              <a:miter lim="400000"/>
            </a:ln>
            <a:effectLst/>
          </p:spPr>
        </p:pic>
        <p:pic>
          <p:nvPicPr>
            <p:cNvPr id="1493" name="Image" descr="Image"/>
            <p:cNvPicPr>
              <a:picLocks noChangeAspect="1"/>
            </p:cNvPicPr>
            <p:nvPr/>
          </p:nvPicPr>
          <p:blipFill>
            <a:blip r:embed="rId5">
              <a:extLst/>
            </a:blip>
            <a:stretch>
              <a:fillRect/>
            </a:stretch>
          </p:blipFill>
          <p:spPr>
            <a:xfrm>
              <a:off x="1280731" y="1280731"/>
              <a:ext cx="413975" cy="413975"/>
            </a:xfrm>
            <a:prstGeom prst="rect">
              <a:avLst/>
            </a:prstGeom>
            <a:ln w="12700" cap="flat">
              <a:noFill/>
              <a:miter lim="400000"/>
            </a:ln>
            <a:effectLst/>
          </p:spPr>
        </p:pic>
      </p:grpSp>
      <p:grpSp>
        <p:nvGrpSpPr>
          <p:cNvPr id="1513" name="Group"/>
          <p:cNvGrpSpPr/>
          <p:nvPr/>
        </p:nvGrpSpPr>
        <p:grpSpPr>
          <a:xfrm>
            <a:off x="9579347" y="5664200"/>
            <a:ext cx="1694706" cy="1694706"/>
            <a:chOff x="0" y="0"/>
            <a:chExt cx="1694705" cy="1694705"/>
          </a:xfrm>
        </p:grpSpPr>
        <p:pic>
          <p:nvPicPr>
            <p:cNvPr id="1495" name="Image" descr="Image"/>
            <p:cNvPicPr>
              <a:picLocks noChangeAspect="1"/>
            </p:cNvPicPr>
            <p:nvPr/>
          </p:nvPicPr>
          <p:blipFill>
            <a:blip r:embed="rId2">
              <a:extLst/>
            </a:blip>
            <a:stretch>
              <a:fillRect/>
            </a:stretch>
          </p:blipFill>
          <p:spPr>
            <a:xfrm>
              <a:off x="0" y="0"/>
              <a:ext cx="413974" cy="413974"/>
            </a:xfrm>
            <a:prstGeom prst="rect">
              <a:avLst/>
            </a:prstGeom>
            <a:ln w="12700" cap="flat">
              <a:noFill/>
              <a:miter lim="400000"/>
            </a:ln>
            <a:effectLst/>
          </p:spPr>
        </p:pic>
        <p:pic>
          <p:nvPicPr>
            <p:cNvPr id="1496" name="Image" descr="Image"/>
            <p:cNvPicPr>
              <a:picLocks noChangeAspect="1"/>
            </p:cNvPicPr>
            <p:nvPr/>
          </p:nvPicPr>
          <p:blipFill>
            <a:blip r:embed="rId2">
              <a:extLst/>
            </a:blip>
            <a:stretch>
              <a:fillRect/>
            </a:stretch>
          </p:blipFill>
          <p:spPr>
            <a:xfrm>
              <a:off x="426910" y="0"/>
              <a:ext cx="413975" cy="413974"/>
            </a:xfrm>
            <a:prstGeom prst="rect">
              <a:avLst/>
            </a:prstGeom>
            <a:ln w="12700" cap="flat">
              <a:noFill/>
              <a:miter lim="400000"/>
            </a:ln>
            <a:effectLst/>
          </p:spPr>
        </p:pic>
        <p:pic>
          <p:nvPicPr>
            <p:cNvPr id="1497" name="Image" descr="Image"/>
            <p:cNvPicPr>
              <a:picLocks noChangeAspect="1"/>
            </p:cNvPicPr>
            <p:nvPr/>
          </p:nvPicPr>
          <p:blipFill>
            <a:blip r:embed="rId2">
              <a:extLst/>
            </a:blip>
            <a:stretch>
              <a:fillRect/>
            </a:stretch>
          </p:blipFill>
          <p:spPr>
            <a:xfrm>
              <a:off x="853821" y="0"/>
              <a:ext cx="413975" cy="413974"/>
            </a:xfrm>
            <a:prstGeom prst="rect">
              <a:avLst/>
            </a:prstGeom>
            <a:ln w="12700" cap="flat">
              <a:noFill/>
              <a:miter lim="400000"/>
            </a:ln>
            <a:effectLst/>
          </p:spPr>
        </p:pic>
        <p:pic>
          <p:nvPicPr>
            <p:cNvPr id="1498" name="Image" descr="Image"/>
            <p:cNvPicPr>
              <a:picLocks noChangeAspect="1"/>
            </p:cNvPicPr>
            <p:nvPr/>
          </p:nvPicPr>
          <p:blipFill>
            <a:blip r:embed="rId2">
              <a:extLst/>
            </a:blip>
            <a:stretch>
              <a:fillRect/>
            </a:stretch>
          </p:blipFill>
          <p:spPr>
            <a:xfrm>
              <a:off x="0" y="426910"/>
              <a:ext cx="413974" cy="413975"/>
            </a:xfrm>
            <a:prstGeom prst="rect">
              <a:avLst/>
            </a:prstGeom>
            <a:ln w="12700" cap="flat">
              <a:noFill/>
              <a:miter lim="400000"/>
            </a:ln>
            <a:effectLst/>
          </p:spPr>
        </p:pic>
        <p:pic>
          <p:nvPicPr>
            <p:cNvPr id="1499" name="Image" descr="Image"/>
            <p:cNvPicPr>
              <a:picLocks noChangeAspect="1"/>
            </p:cNvPicPr>
            <p:nvPr/>
          </p:nvPicPr>
          <p:blipFill>
            <a:blip r:embed="rId3">
              <a:extLst/>
            </a:blip>
            <a:stretch>
              <a:fillRect/>
            </a:stretch>
          </p:blipFill>
          <p:spPr>
            <a:xfrm>
              <a:off x="426910" y="426910"/>
              <a:ext cx="413975" cy="413975"/>
            </a:xfrm>
            <a:prstGeom prst="rect">
              <a:avLst/>
            </a:prstGeom>
            <a:ln w="12700" cap="flat">
              <a:noFill/>
              <a:miter lim="400000"/>
            </a:ln>
            <a:effectLst/>
          </p:spPr>
        </p:pic>
        <p:pic>
          <p:nvPicPr>
            <p:cNvPr id="1500" name="Image" descr="Image"/>
            <p:cNvPicPr>
              <a:picLocks noChangeAspect="1"/>
            </p:cNvPicPr>
            <p:nvPr/>
          </p:nvPicPr>
          <p:blipFill>
            <a:blip r:embed="rId2">
              <a:extLst/>
            </a:blip>
            <a:stretch>
              <a:fillRect/>
            </a:stretch>
          </p:blipFill>
          <p:spPr>
            <a:xfrm>
              <a:off x="853821" y="426910"/>
              <a:ext cx="413975" cy="413975"/>
            </a:xfrm>
            <a:prstGeom prst="rect">
              <a:avLst/>
            </a:prstGeom>
            <a:ln w="12700" cap="flat">
              <a:noFill/>
              <a:miter lim="400000"/>
            </a:ln>
            <a:effectLst/>
          </p:spPr>
        </p:pic>
        <p:pic>
          <p:nvPicPr>
            <p:cNvPr id="1501" name="Image" descr="Image"/>
            <p:cNvPicPr>
              <a:picLocks noChangeAspect="1"/>
            </p:cNvPicPr>
            <p:nvPr/>
          </p:nvPicPr>
          <p:blipFill>
            <a:blip r:embed="rId2">
              <a:extLst/>
            </a:blip>
            <a:stretch>
              <a:fillRect/>
            </a:stretch>
          </p:blipFill>
          <p:spPr>
            <a:xfrm>
              <a:off x="1280731" y="0"/>
              <a:ext cx="413975" cy="413974"/>
            </a:xfrm>
            <a:prstGeom prst="rect">
              <a:avLst/>
            </a:prstGeom>
            <a:ln w="12700" cap="flat">
              <a:noFill/>
              <a:miter lim="400000"/>
            </a:ln>
            <a:effectLst/>
          </p:spPr>
        </p:pic>
        <p:pic>
          <p:nvPicPr>
            <p:cNvPr id="1502" name="Image" descr="Image"/>
            <p:cNvPicPr>
              <a:picLocks noChangeAspect="1"/>
            </p:cNvPicPr>
            <p:nvPr/>
          </p:nvPicPr>
          <p:blipFill>
            <a:blip r:embed="rId3">
              <a:extLst/>
            </a:blip>
            <a:stretch>
              <a:fillRect/>
            </a:stretch>
          </p:blipFill>
          <p:spPr>
            <a:xfrm>
              <a:off x="1280731" y="426910"/>
              <a:ext cx="413975" cy="413975"/>
            </a:xfrm>
            <a:prstGeom prst="rect">
              <a:avLst/>
            </a:prstGeom>
            <a:ln w="12700" cap="flat">
              <a:noFill/>
              <a:miter lim="400000"/>
            </a:ln>
            <a:effectLst/>
          </p:spPr>
        </p:pic>
        <p:pic>
          <p:nvPicPr>
            <p:cNvPr id="1503" name="Image" descr="Image"/>
            <p:cNvPicPr>
              <a:picLocks noChangeAspect="1"/>
            </p:cNvPicPr>
            <p:nvPr/>
          </p:nvPicPr>
          <p:blipFill>
            <a:blip r:embed="rId2">
              <a:extLst/>
            </a:blip>
            <a:stretch>
              <a:fillRect/>
            </a:stretch>
          </p:blipFill>
          <p:spPr>
            <a:xfrm>
              <a:off x="0" y="853821"/>
              <a:ext cx="413974" cy="413975"/>
            </a:xfrm>
            <a:prstGeom prst="rect">
              <a:avLst/>
            </a:prstGeom>
            <a:ln w="12700" cap="flat">
              <a:noFill/>
              <a:miter lim="400000"/>
            </a:ln>
            <a:effectLst/>
          </p:spPr>
        </p:pic>
        <p:pic>
          <p:nvPicPr>
            <p:cNvPr id="1504" name="Image" descr="Image"/>
            <p:cNvPicPr>
              <a:picLocks noChangeAspect="1"/>
            </p:cNvPicPr>
            <p:nvPr/>
          </p:nvPicPr>
          <p:blipFill>
            <a:blip r:embed="rId2">
              <a:extLst/>
            </a:blip>
            <a:stretch>
              <a:fillRect/>
            </a:stretch>
          </p:blipFill>
          <p:spPr>
            <a:xfrm>
              <a:off x="426910" y="853821"/>
              <a:ext cx="413975" cy="413975"/>
            </a:xfrm>
            <a:prstGeom prst="rect">
              <a:avLst/>
            </a:prstGeom>
            <a:ln w="12700" cap="flat">
              <a:noFill/>
              <a:miter lim="400000"/>
            </a:ln>
            <a:effectLst/>
          </p:spPr>
        </p:pic>
        <p:pic>
          <p:nvPicPr>
            <p:cNvPr id="1505" name="Image" descr="Image"/>
            <p:cNvPicPr>
              <a:picLocks noChangeAspect="1"/>
            </p:cNvPicPr>
            <p:nvPr/>
          </p:nvPicPr>
          <p:blipFill>
            <a:blip r:embed="rId2">
              <a:extLst/>
            </a:blip>
            <a:stretch>
              <a:fillRect/>
            </a:stretch>
          </p:blipFill>
          <p:spPr>
            <a:xfrm>
              <a:off x="853821" y="853821"/>
              <a:ext cx="413975" cy="413975"/>
            </a:xfrm>
            <a:prstGeom prst="rect">
              <a:avLst/>
            </a:prstGeom>
            <a:ln w="12700" cap="flat">
              <a:noFill/>
              <a:miter lim="400000"/>
            </a:ln>
            <a:effectLst/>
          </p:spPr>
        </p:pic>
        <p:pic>
          <p:nvPicPr>
            <p:cNvPr id="1506" name="Image" descr="Image"/>
            <p:cNvPicPr>
              <a:picLocks noChangeAspect="1"/>
            </p:cNvPicPr>
            <p:nvPr/>
          </p:nvPicPr>
          <p:blipFill>
            <a:blip r:embed="rId3">
              <a:extLst/>
            </a:blip>
            <a:stretch>
              <a:fillRect/>
            </a:stretch>
          </p:blipFill>
          <p:spPr>
            <a:xfrm>
              <a:off x="1280731" y="853821"/>
              <a:ext cx="413975" cy="413975"/>
            </a:xfrm>
            <a:prstGeom prst="rect">
              <a:avLst/>
            </a:prstGeom>
            <a:ln w="12700" cap="flat">
              <a:noFill/>
              <a:miter lim="400000"/>
            </a:ln>
            <a:effectLst/>
          </p:spPr>
        </p:pic>
        <p:pic>
          <p:nvPicPr>
            <p:cNvPr id="1507" name="Image" descr="Image"/>
            <p:cNvPicPr>
              <a:picLocks noChangeAspect="1"/>
            </p:cNvPicPr>
            <p:nvPr/>
          </p:nvPicPr>
          <p:blipFill>
            <a:blip r:embed="rId3">
              <a:extLst/>
            </a:blip>
            <a:stretch>
              <a:fillRect/>
            </a:stretch>
          </p:blipFill>
          <p:spPr>
            <a:xfrm>
              <a:off x="0" y="1280731"/>
              <a:ext cx="413974" cy="413975"/>
            </a:xfrm>
            <a:prstGeom prst="rect">
              <a:avLst/>
            </a:prstGeom>
            <a:ln w="12700" cap="flat">
              <a:noFill/>
              <a:miter lim="400000"/>
            </a:ln>
            <a:effectLst/>
          </p:spPr>
        </p:pic>
        <p:pic>
          <p:nvPicPr>
            <p:cNvPr id="1508" name="Image" descr="Image"/>
            <p:cNvPicPr>
              <a:picLocks noChangeAspect="1"/>
            </p:cNvPicPr>
            <p:nvPr/>
          </p:nvPicPr>
          <p:blipFill>
            <a:blip r:embed="rId2">
              <a:extLst/>
            </a:blip>
            <a:stretch>
              <a:fillRect/>
            </a:stretch>
          </p:blipFill>
          <p:spPr>
            <a:xfrm>
              <a:off x="426910" y="1280731"/>
              <a:ext cx="413975" cy="413975"/>
            </a:xfrm>
            <a:prstGeom prst="rect">
              <a:avLst/>
            </a:prstGeom>
            <a:ln w="12700" cap="flat">
              <a:noFill/>
              <a:miter lim="400000"/>
            </a:ln>
            <a:effectLst/>
          </p:spPr>
        </p:pic>
        <p:pic>
          <p:nvPicPr>
            <p:cNvPr id="1509" name="Image" descr="Image"/>
            <p:cNvPicPr>
              <a:picLocks noChangeAspect="1"/>
            </p:cNvPicPr>
            <p:nvPr/>
          </p:nvPicPr>
          <p:blipFill>
            <a:blip r:embed="rId2">
              <a:extLst/>
            </a:blip>
            <a:stretch>
              <a:fillRect/>
            </a:stretch>
          </p:blipFill>
          <p:spPr>
            <a:xfrm>
              <a:off x="853821" y="1280731"/>
              <a:ext cx="413975" cy="413975"/>
            </a:xfrm>
            <a:prstGeom prst="rect">
              <a:avLst/>
            </a:prstGeom>
            <a:ln w="12700" cap="flat">
              <a:noFill/>
              <a:miter lim="400000"/>
            </a:ln>
            <a:effectLst/>
          </p:spPr>
        </p:pic>
        <p:pic>
          <p:nvPicPr>
            <p:cNvPr id="1510" name="Image" descr="Image"/>
            <p:cNvPicPr>
              <a:picLocks noChangeAspect="1"/>
            </p:cNvPicPr>
            <p:nvPr/>
          </p:nvPicPr>
          <p:blipFill>
            <a:blip r:embed="rId2">
              <a:extLst/>
            </a:blip>
            <a:stretch>
              <a:fillRect/>
            </a:stretch>
          </p:blipFill>
          <p:spPr>
            <a:xfrm>
              <a:off x="1280731" y="1280731"/>
              <a:ext cx="413975" cy="413975"/>
            </a:xfrm>
            <a:prstGeom prst="rect">
              <a:avLst/>
            </a:prstGeom>
            <a:ln w="12700" cap="flat">
              <a:noFill/>
              <a:miter lim="400000"/>
            </a:ln>
            <a:effectLst/>
          </p:spPr>
        </p:pic>
        <p:pic>
          <p:nvPicPr>
            <p:cNvPr id="1511" name="Image" descr="Image"/>
            <p:cNvPicPr>
              <a:picLocks noChangeAspect="1"/>
            </p:cNvPicPr>
            <p:nvPr/>
          </p:nvPicPr>
          <p:blipFill>
            <a:blip r:embed="rId4">
              <a:extLst/>
            </a:blip>
            <a:stretch>
              <a:fillRect/>
            </a:stretch>
          </p:blipFill>
          <p:spPr>
            <a:xfrm>
              <a:off x="0" y="850900"/>
              <a:ext cx="413974" cy="413974"/>
            </a:xfrm>
            <a:prstGeom prst="rect">
              <a:avLst/>
            </a:prstGeom>
            <a:ln w="12700" cap="flat">
              <a:noFill/>
              <a:miter lim="400000"/>
            </a:ln>
            <a:effectLst/>
          </p:spPr>
        </p:pic>
        <p:pic>
          <p:nvPicPr>
            <p:cNvPr id="1512" name="Image" descr="Image"/>
            <p:cNvPicPr>
              <a:picLocks noChangeAspect="1"/>
            </p:cNvPicPr>
            <p:nvPr/>
          </p:nvPicPr>
          <p:blipFill>
            <a:blip r:embed="rId5">
              <a:extLst/>
            </a:blip>
            <a:stretch>
              <a:fillRect/>
            </a:stretch>
          </p:blipFill>
          <p:spPr>
            <a:xfrm>
              <a:off x="1280731" y="1280731"/>
              <a:ext cx="413975" cy="413975"/>
            </a:xfrm>
            <a:prstGeom prst="rect">
              <a:avLst/>
            </a:prstGeom>
            <a:ln w="12700" cap="flat">
              <a:noFill/>
              <a:miter lim="400000"/>
            </a:ln>
            <a:effectLst/>
          </p:spPr>
        </p:pic>
      </p:grpSp>
      <p:grpSp>
        <p:nvGrpSpPr>
          <p:cNvPr id="1532" name="Group"/>
          <p:cNvGrpSpPr/>
          <p:nvPr/>
        </p:nvGrpSpPr>
        <p:grpSpPr>
          <a:xfrm>
            <a:off x="2111747" y="5664200"/>
            <a:ext cx="1694706" cy="1694706"/>
            <a:chOff x="0" y="0"/>
            <a:chExt cx="1694705" cy="1694705"/>
          </a:xfrm>
        </p:grpSpPr>
        <p:pic>
          <p:nvPicPr>
            <p:cNvPr id="1514" name="Image" descr="Image"/>
            <p:cNvPicPr>
              <a:picLocks noChangeAspect="1"/>
            </p:cNvPicPr>
            <p:nvPr/>
          </p:nvPicPr>
          <p:blipFill>
            <a:blip r:embed="rId2">
              <a:extLst/>
            </a:blip>
            <a:stretch>
              <a:fillRect/>
            </a:stretch>
          </p:blipFill>
          <p:spPr>
            <a:xfrm>
              <a:off x="0" y="0"/>
              <a:ext cx="413974" cy="413974"/>
            </a:xfrm>
            <a:prstGeom prst="rect">
              <a:avLst/>
            </a:prstGeom>
            <a:ln w="12700" cap="flat">
              <a:noFill/>
              <a:miter lim="400000"/>
            </a:ln>
            <a:effectLst/>
          </p:spPr>
        </p:pic>
        <p:pic>
          <p:nvPicPr>
            <p:cNvPr id="1515" name="Image" descr="Image"/>
            <p:cNvPicPr>
              <a:picLocks noChangeAspect="1"/>
            </p:cNvPicPr>
            <p:nvPr/>
          </p:nvPicPr>
          <p:blipFill>
            <a:blip r:embed="rId2">
              <a:extLst/>
            </a:blip>
            <a:stretch>
              <a:fillRect/>
            </a:stretch>
          </p:blipFill>
          <p:spPr>
            <a:xfrm>
              <a:off x="426910" y="0"/>
              <a:ext cx="413975" cy="413974"/>
            </a:xfrm>
            <a:prstGeom prst="rect">
              <a:avLst/>
            </a:prstGeom>
            <a:ln w="12700" cap="flat">
              <a:noFill/>
              <a:miter lim="400000"/>
            </a:ln>
            <a:effectLst/>
          </p:spPr>
        </p:pic>
        <p:pic>
          <p:nvPicPr>
            <p:cNvPr id="1516" name="Image" descr="Image"/>
            <p:cNvPicPr>
              <a:picLocks noChangeAspect="1"/>
            </p:cNvPicPr>
            <p:nvPr/>
          </p:nvPicPr>
          <p:blipFill>
            <a:blip r:embed="rId2">
              <a:extLst/>
            </a:blip>
            <a:stretch>
              <a:fillRect/>
            </a:stretch>
          </p:blipFill>
          <p:spPr>
            <a:xfrm>
              <a:off x="853821" y="0"/>
              <a:ext cx="413975" cy="413974"/>
            </a:xfrm>
            <a:prstGeom prst="rect">
              <a:avLst/>
            </a:prstGeom>
            <a:ln w="12700" cap="flat">
              <a:noFill/>
              <a:miter lim="400000"/>
            </a:ln>
            <a:effectLst/>
          </p:spPr>
        </p:pic>
        <p:pic>
          <p:nvPicPr>
            <p:cNvPr id="1517" name="Image" descr="Image"/>
            <p:cNvPicPr>
              <a:picLocks noChangeAspect="1"/>
            </p:cNvPicPr>
            <p:nvPr/>
          </p:nvPicPr>
          <p:blipFill>
            <a:blip r:embed="rId2">
              <a:extLst/>
            </a:blip>
            <a:stretch>
              <a:fillRect/>
            </a:stretch>
          </p:blipFill>
          <p:spPr>
            <a:xfrm>
              <a:off x="0" y="426910"/>
              <a:ext cx="413974" cy="413975"/>
            </a:xfrm>
            <a:prstGeom prst="rect">
              <a:avLst/>
            </a:prstGeom>
            <a:ln w="12700" cap="flat">
              <a:noFill/>
              <a:miter lim="400000"/>
            </a:ln>
            <a:effectLst/>
          </p:spPr>
        </p:pic>
        <p:pic>
          <p:nvPicPr>
            <p:cNvPr id="1518" name="Image" descr="Image"/>
            <p:cNvPicPr>
              <a:picLocks noChangeAspect="1"/>
            </p:cNvPicPr>
            <p:nvPr/>
          </p:nvPicPr>
          <p:blipFill>
            <a:blip r:embed="rId3">
              <a:extLst/>
            </a:blip>
            <a:stretch>
              <a:fillRect/>
            </a:stretch>
          </p:blipFill>
          <p:spPr>
            <a:xfrm>
              <a:off x="426910" y="426910"/>
              <a:ext cx="413975" cy="413975"/>
            </a:xfrm>
            <a:prstGeom prst="rect">
              <a:avLst/>
            </a:prstGeom>
            <a:ln w="12700" cap="flat">
              <a:noFill/>
              <a:miter lim="400000"/>
            </a:ln>
            <a:effectLst/>
          </p:spPr>
        </p:pic>
        <p:pic>
          <p:nvPicPr>
            <p:cNvPr id="1519" name="Image" descr="Image"/>
            <p:cNvPicPr>
              <a:picLocks noChangeAspect="1"/>
            </p:cNvPicPr>
            <p:nvPr/>
          </p:nvPicPr>
          <p:blipFill>
            <a:blip r:embed="rId2">
              <a:extLst/>
            </a:blip>
            <a:stretch>
              <a:fillRect/>
            </a:stretch>
          </p:blipFill>
          <p:spPr>
            <a:xfrm>
              <a:off x="853821" y="426910"/>
              <a:ext cx="413975" cy="413975"/>
            </a:xfrm>
            <a:prstGeom prst="rect">
              <a:avLst/>
            </a:prstGeom>
            <a:ln w="12700" cap="flat">
              <a:noFill/>
              <a:miter lim="400000"/>
            </a:ln>
            <a:effectLst/>
          </p:spPr>
        </p:pic>
        <p:pic>
          <p:nvPicPr>
            <p:cNvPr id="1520" name="Image" descr="Image"/>
            <p:cNvPicPr>
              <a:picLocks noChangeAspect="1"/>
            </p:cNvPicPr>
            <p:nvPr/>
          </p:nvPicPr>
          <p:blipFill>
            <a:blip r:embed="rId2">
              <a:extLst/>
            </a:blip>
            <a:stretch>
              <a:fillRect/>
            </a:stretch>
          </p:blipFill>
          <p:spPr>
            <a:xfrm>
              <a:off x="1280731" y="0"/>
              <a:ext cx="413975" cy="413974"/>
            </a:xfrm>
            <a:prstGeom prst="rect">
              <a:avLst/>
            </a:prstGeom>
            <a:ln w="12700" cap="flat">
              <a:noFill/>
              <a:miter lim="400000"/>
            </a:ln>
            <a:effectLst/>
          </p:spPr>
        </p:pic>
        <p:pic>
          <p:nvPicPr>
            <p:cNvPr id="1521" name="Image" descr="Image"/>
            <p:cNvPicPr>
              <a:picLocks noChangeAspect="1"/>
            </p:cNvPicPr>
            <p:nvPr/>
          </p:nvPicPr>
          <p:blipFill>
            <a:blip r:embed="rId3">
              <a:extLst/>
            </a:blip>
            <a:stretch>
              <a:fillRect/>
            </a:stretch>
          </p:blipFill>
          <p:spPr>
            <a:xfrm>
              <a:off x="1280731" y="426910"/>
              <a:ext cx="413975" cy="413975"/>
            </a:xfrm>
            <a:prstGeom prst="rect">
              <a:avLst/>
            </a:prstGeom>
            <a:ln w="12700" cap="flat">
              <a:noFill/>
              <a:miter lim="400000"/>
            </a:ln>
            <a:effectLst/>
          </p:spPr>
        </p:pic>
        <p:pic>
          <p:nvPicPr>
            <p:cNvPr id="1522" name="Image" descr="Image"/>
            <p:cNvPicPr>
              <a:picLocks noChangeAspect="1"/>
            </p:cNvPicPr>
            <p:nvPr/>
          </p:nvPicPr>
          <p:blipFill>
            <a:blip r:embed="rId2">
              <a:extLst/>
            </a:blip>
            <a:stretch>
              <a:fillRect/>
            </a:stretch>
          </p:blipFill>
          <p:spPr>
            <a:xfrm>
              <a:off x="0" y="853821"/>
              <a:ext cx="413974" cy="413975"/>
            </a:xfrm>
            <a:prstGeom prst="rect">
              <a:avLst/>
            </a:prstGeom>
            <a:ln w="12700" cap="flat">
              <a:noFill/>
              <a:miter lim="400000"/>
            </a:ln>
            <a:effectLst/>
          </p:spPr>
        </p:pic>
        <p:pic>
          <p:nvPicPr>
            <p:cNvPr id="1523" name="Image" descr="Image"/>
            <p:cNvPicPr>
              <a:picLocks noChangeAspect="1"/>
            </p:cNvPicPr>
            <p:nvPr/>
          </p:nvPicPr>
          <p:blipFill>
            <a:blip r:embed="rId2">
              <a:extLst/>
            </a:blip>
            <a:stretch>
              <a:fillRect/>
            </a:stretch>
          </p:blipFill>
          <p:spPr>
            <a:xfrm>
              <a:off x="426910" y="853821"/>
              <a:ext cx="413975" cy="413975"/>
            </a:xfrm>
            <a:prstGeom prst="rect">
              <a:avLst/>
            </a:prstGeom>
            <a:ln w="12700" cap="flat">
              <a:noFill/>
              <a:miter lim="400000"/>
            </a:ln>
            <a:effectLst/>
          </p:spPr>
        </p:pic>
        <p:pic>
          <p:nvPicPr>
            <p:cNvPr id="1524" name="Image" descr="Image"/>
            <p:cNvPicPr>
              <a:picLocks noChangeAspect="1"/>
            </p:cNvPicPr>
            <p:nvPr/>
          </p:nvPicPr>
          <p:blipFill>
            <a:blip r:embed="rId2">
              <a:extLst/>
            </a:blip>
            <a:stretch>
              <a:fillRect/>
            </a:stretch>
          </p:blipFill>
          <p:spPr>
            <a:xfrm>
              <a:off x="853821" y="853821"/>
              <a:ext cx="413975" cy="413975"/>
            </a:xfrm>
            <a:prstGeom prst="rect">
              <a:avLst/>
            </a:prstGeom>
            <a:ln w="12700" cap="flat">
              <a:noFill/>
              <a:miter lim="400000"/>
            </a:ln>
            <a:effectLst/>
          </p:spPr>
        </p:pic>
        <p:pic>
          <p:nvPicPr>
            <p:cNvPr id="1525" name="Image" descr="Image"/>
            <p:cNvPicPr>
              <a:picLocks noChangeAspect="1"/>
            </p:cNvPicPr>
            <p:nvPr/>
          </p:nvPicPr>
          <p:blipFill>
            <a:blip r:embed="rId3">
              <a:extLst/>
            </a:blip>
            <a:stretch>
              <a:fillRect/>
            </a:stretch>
          </p:blipFill>
          <p:spPr>
            <a:xfrm>
              <a:off x="1280731" y="853821"/>
              <a:ext cx="413975" cy="413975"/>
            </a:xfrm>
            <a:prstGeom prst="rect">
              <a:avLst/>
            </a:prstGeom>
            <a:ln w="12700" cap="flat">
              <a:noFill/>
              <a:miter lim="400000"/>
            </a:ln>
            <a:effectLst/>
          </p:spPr>
        </p:pic>
        <p:pic>
          <p:nvPicPr>
            <p:cNvPr id="1526" name="Image" descr="Image"/>
            <p:cNvPicPr>
              <a:picLocks noChangeAspect="1"/>
            </p:cNvPicPr>
            <p:nvPr/>
          </p:nvPicPr>
          <p:blipFill>
            <a:blip r:embed="rId3">
              <a:extLst/>
            </a:blip>
            <a:stretch>
              <a:fillRect/>
            </a:stretch>
          </p:blipFill>
          <p:spPr>
            <a:xfrm>
              <a:off x="0" y="1280731"/>
              <a:ext cx="413974" cy="413975"/>
            </a:xfrm>
            <a:prstGeom prst="rect">
              <a:avLst/>
            </a:prstGeom>
            <a:ln w="12700" cap="flat">
              <a:noFill/>
              <a:miter lim="400000"/>
            </a:ln>
            <a:effectLst/>
          </p:spPr>
        </p:pic>
        <p:pic>
          <p:nvPicPr>
            <p:cNvPr id="1527" name="Image" descr="Image"/>
            <p:cNvPicPr>
              <a:picLocks noChangeAspect="1"/>
            </p:cNvPicPr>
            <p:nvPr/>
          </p:nvPicPr>
          <p:blipFill>
            <a:blip r:embed="rId2">
              <a:extLst/>
            </a:blip>
            <a:stretch>
              <a:fillRect/>
            </a:stretch>
          </p:blipFill>
          <p:spPr>
            <a:xfrm>
              <a:off x="426910" y="1280731"/>
              <a:ext cx="413975" cy="413975"/>
            </a:xfrm>
            <a:prstGeom prst="rect">
              <a:avLst/>
            </a:prstGeom>
            <a:ln w="12700" cap="flat">
              <a:noFill/>
              <a:miter lim="400000"/>
            </a:ln>
            <a:effectLst/>
          </p:spPr>
        </p:pic>
        <p:pic>
          <p:nvPicPr>
            <p:cNvPr id="1528" name="Image" descr="Image"/>
            <p:cNvPicPr>
              <a:picLocks noChangeAspect="1"/>
            </p:cNvPicPr>
            <p:nvPr/>
          </p:nvPicPr>
          <p:blipFill>
            <a:blip r:embed="rId2">
              <a:extLst/>
            </a:blip>
            <a:stretch>
              <a:fillRect/>
            </a:stretch>
          </p:blipFill>
          <p:spPr>
            <a:xfrm>
              <a:off x="853821" y="1280731"/>
              <a:ext cx="413975" cy="413975"/>
            </a:xfrm>
            <a:prstGeom prst="rect">
              <a:avLst/>
            </a:prstGeom>
            <a:ln w="12700" cap="flat">
              <a:noFill/>
              <a:miter lim="400000"/>
            </a:ln>
            <a:effectLst/>
          </p:spPr>
        </p:pic>
        <p:pic>
          <p:nvPicPr>
            <p:cNvPr id="1529" name="Image" descr="Image"/>
            <p:cNvPicPr>
              <a:picLocks noChangeAspect="1"/>
            </p:cNvPicPr>
            <p:nvPr/>
          </p:nvPicPr>
          <p:blipFill>
            <a:blip r:embed="rId2">
              <a:extLst/>
            </a:blip>
            <a:stretch>
              <a:fillRect/>
            </a:stretch>
          </p:blipFill>
          <p:spPr>
            <a:xfrm>
              <a:off x="1280731" y="1280731"/>
              <a:ext cx="413975" cy="413975"/>
            </a:xfrm>
            <a:prstGeom prst="rect">
              <a:avLst/>
            </a:prstGeom>
            <a:ln w="12700" cap="flat">
              <a:noFill/>
              <a:miter lim="400000"/>
            </a:ln>
            <a:effectLst/>
          </p:spPr>
        </p:pic>
        <p:pic>
          <p:nvPicPr>
            <p:cNvPr id="1530" name="Image" descr="Image"/>
            <p:cNvPicPr>
              <a:picLocks noChangeAspect="1"/>
            </p:cNvPicPr>
            <p:nvPr/>
          </p:nvPicPr>
          <p:blipFill>
            <a:blip r:embed="rId4">
              <a:extLst/>
            </a:blip>
            <a:stretch>
              <a:fillRect/>
            </a:stretch>
          </p:blipFill>
          <p:spPr>
            <a:xfrm>
              <a:off x="0" y="0"/>
              <a:ext cx="413974" cy="413974"/>
            </a:xfrm>
            <a:prstGeom prst="rect">
              <a:avLst/>
            </a:prstGeom>
            <a:ln w="12700" cap="flat">
              <a:noFill/>
              <a:miter lim="400000"/>
            </a:ln>
            <a:effectLst/>
          </p:spPr>
        </p:pic>
        <p:pic>
          <p:nvPicPr>
            <p:cNvPr id="1531" name="Image" descr="Image"/>
            <p:cNvPicPr>
              <a:picLocks noChangeAspect="1"/>
            </p:cNvPicPr>
            <p:nvPr/>
          </p:nvPicPr>
          <p:blipFill>
            <a:blip r:embed="rId5">
              <a:extLst/>
            </a:blip>
            <a:stretch>
              <a:fillRect/>
            </a:stretch>
          </p:blipFill>
          <p:spPr>
            <a:xfrm>
              <a:off x="1280731" y="1280731"/>
              <a:ext cx="413975" cy="413975"/>
            </a:xfrm>
            <a:prstGeom prst="rect">
              <a:avLst/>
            </a:prstGeom>
            <a:ln w="12700" cap="flat">
              <a:noFill/>
              <a:miter lim="400000"/>
            </a:ln>
            <a:effectLst/>
          </p:spPr>
        </p:pic>
      </p:grpSp>
      <p:sp>
        <p:nvSpPr>
          <p:cNvPr id="1533" name="baixo"/>
          <p:cNvSpPr/>
          <p:nvPr/>
        </p:nvSpPr>
        <p:spPr>
          <a:xfrm>
            <a:off x="5867400" y="3606254"/>
            <a:ext cx="1270000" cy="127000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baixo</a:t>
            </a:r>
          </a:p>
        </p:txBody>
      </p:sp>
      <p:grpSp>
        <p:nvGrpSpPr>
          <p:cNvPr id="1552" name="Group"/>
          <p:cNvGrpSpPr/>
          <p:nvPr/>
        </p:nvGrpSpPr>
        <p:grpSpPr>
          <a:xfrm>
            <a:off x="5655047" y="6781800"/>
            <a:ext cx="1694706" cy="1694706"/>
            <a:chOff x="0" y="0"/>
            <a:chExt cx="1694705" cy="1694705"/>
          </a:xfrm>
        </p:grpSpPr>
        <p:pic>
          <p:nvPicPr>
            <p:cNvPr id="1534" name="Image" descr="Image"/>
            <p:cNvPicPr>
              <a:picLocks noChangeAspect="1"/>
            </p:cNvPicPr>
            <p:nvPr/>
          </p:nvPicPr>
          <p:blipFill>
            <a:blip r:embed="rId2">
              <a:extLst/>
            </a:blip>
            <a:stretch>
              <a:fillRect/>
            </a:stretch>
          </p:blipFill>
          <p:spPr>
            <a:xfrm>
              <a:off x="0" y="0"/>
              <a:ext cx="413974" cy="413974"/>
            </a:xfrm>
            <a:prstGeom prst="rect">
              <a:avLst/>
            </a:prstGeom>
            <a:ln w="12700" cap="flat">
              <a:noFill/>
              <a:miter lim="400000"/>
            </a:ln>
            <a:effectLst/>
          </p:spPr>
        </p:pic>
        <p:pic>
          <p:nvPicPr>
            <p:cNvPr id="1535" name="Image" descr="Image"/>
            <p:cNvPicPr>
              <a:picLocks noChangeAspect="1"/>
            </p:cNvPicPr>
            <p:nvPr/>
          </p:nvPicPr>
          <p:blipFill>
            <a:blip r:embed="rId2">
              <a:extLst/>
            </a:blip>
            <a:stretch>
              <a:fillRect/>
            </a:stretch>
          </p:blipFill>
          <p:spPr>
            <a:xfrm>
              <a:off x="426910" y="0"/>
              <a:ext cx="413975" cy="413974"/>
            </a:xfrm>
            <a:prstGeom prst="rect">
              <a:avLst/>
            </a:prstGeom>
            <a:ln w="12700" cap="flat">
              <a:noFill/>
              <a:miter lim="400000"/>
            </a:ln>
            <a:effectLst/>
          </p:spPr>
        </p:pic>
        <p:pic>
          <p:nvPicPr>
            <p:cNvPr id="1536" name="Image" descr="Image"/>
            <p:cNvPicPr>
              <a:picLocks noChangeAspect="1"/>
            </p:cNvPicPr>
            <p:nvPr/>
          </p:nvPicPr>
          <p:blipFill>
            <a:blip r:embed="rId2">
              <a:extLst/>
            </a:blip>
            <a:stretch>
              <a:fillRect/>
            </a:stretch>
          </p:blipFill>
          <p:spPr>
            <a:xfrm>
              <a:off x="853821" y="0"/>
              <a:ext cx="413975" cy="413974"/>
            </a:xfrm>
            <a:prstGeom prst="rect">
              <a:avLst/>
            </a:prstGeom>
            <a:ln w="12700" cap="flat">
              <a:noFill/>
              <a:miter lim="400000"/>
            </a:ln>
            <a:effectLst/>
          </p:spPr>
        </p:pic>
        <p:pic>
          <p:nvPicPr>
            <p:cNvPr id="1537" name="Image" descr="Image"/>
            <p:cNvPicPr>
              <a:picLocks noChangeAspect="1"/>
            </p:cNvPicPr>
            <p:nvPr/>
          </p:nvPicPr>
          <p:blipFill>
            <a:blip r:embed="rId2">
              <a:extLst/>
            </a:blip>
            <a:stretch>
              <a:fillRect/>
            </a:stretch>
          </p:blipFill>
          <p:spPr>
            <a:xfrm>
              <a:off x="0" y="426910"/>
              <a:ext cx="413974" cy="413975"/>
            </a:xfrm>
            <a:prstGeom prst="rect">
              <a:avLst/>
            </a:prstGeom>
            <a:ln w="12700" cap="flat">
              <a:noFill/>
              <a:miter lim="400000"/>
            </a:ln>
            <a:effectLst/>
          </p:spPr>
        </p:pic>
        <p:pic>
          <p:nvPicPr>
            <p:cNvPr id="1538" name="Image" descr="Image"/>
            <p:cNvPicPr>
              <a:picLocks noChangeAspect="1"/>
            </p:cNvPicPr>
            <p:nvPr/>
          </p:nvPicPr>
          <p:blipFill>
            <a:blip r:embed="rId3">
              <a:extLst/>
            </a:blip>
            <a:stretch>
              <a:fillRect/>
            </a:stretch>
          </p:blipFill>
          <p:spPr>
            <a:xfrm>
              <a:off x="426910" y="426910"/>
              <a:ext cx="413975" cy="413975"/>
            </a:xfrm>
            <a:prstGeom prst="rect">
              <a:avLst/>
            </a:prstGeom>
            <a:ln w="12700" cap="flat">
              <a:noFill/>
              <a:miter lim="400000"/>
            </a:ln>
            <a:effectLst/>
          </p:spPr>
        </p:pic>
        <p:pic>
          <p:nvPicPr>
            <p:cNvPr id="1539" name="Image" descr="Image"/>
            <p:cNvPicPr>
              <a:picLocks noChangeAspect="1"/>
            </p:cNvPicPr>
            <p:nvPr/>
          </p:nvPicPr>
          <p:blipFill>
            <a:blip r:embed="rId2">
              <a:extLst/>
            </a:blip>
            <a:stretch>
              <a:fillRect/>
            </a:stretch>
          </p:blipFill>
          <p:spPr>
            <a:xfrm>
              <a:off x="853821" y="426910"/>
              <a:ext cx="413975" cy="413975"/>
            </a:xfrm>
            <a:prstGeom prst="rect">
              <a:avLst/>
            </a:prstGeom>
            <a:ln w="12700" cap="flat">
              <a:noFill/>
              <a:miter lim="400000"/>
            </a:ln>
            <a:effectLst/>
          </p:spPr>
        </p:pic>
        <p:pic>
          <p:nvPicPr>
            <p:cNvPr id="1540" name="Image" descr="Image"/>
            <p:cNvPicPr>
              <a:picLocks noChangeAspect="1"/>
            </p:cNvPicPr>
            <p:nvPr/>
          </p:nvPicPr>
          <p:blipFill>
            <a:blip r:embed="rId2">
              <a:extLst/>
            </a:blip>
            <a:stretch>
              <a:fillRect/>
            </a:stretch>
          </p:blipFill>
          <p:spPr>
            <a:xfrm>
              <a:off x="1280731" y="0"/>
              <a:ext cx="413975" cy="413974"/>
            </a:xfrm>
            <a:prstGeom prst="rect">
              <a:avLst/>
            </a:prstGeom>
            <a:ln w="12700" cap="flat">
              <a:noFill/>
              <a:miter lim="400000"/>
            </a:ln>
            <a:effectLst/>
          </p:spPr>
        </p:pic>
        <p:pic>
          <p:nvPicPr>
            <p:cNvPr id="1541" name="Image" descr="Image"/>
            <p:cNvPicPr>
              <a:picLocks noChangeAspect="1"/>
            </p:cNvPicPr>
            <p:nvPr/>
          </p:nvPicPr>
          <p:blipFill>
            <a:blip r:embed="rId3">
              <a:extLst/>
            </a:blip>
            <a:stretch>
              <a:fillRect/>
            </a:stretch>
          </p:blipFill>
          <p:spPr>
            <a:xfrm>
              <a:off x="1280731" y="426910"/>
              <a:ext cx="413975" cy="413975"/>
            </a:xfrm>
            <a:prstGeom prst="rect">
              <a:avLst/>
            </a:prstGeom>
            <a:ln w="12700" cap="flat">
              <a:noFill/>
              <a:miter lim="400000"/>
            </a:ln>
            <a:effectLst/>
          </p:spPr>
        </p:pic>
        <p:pic>
          <p:nvPicPr>
            <p:cNvPr id="1542" name="Image" descr="Image"/>
            <p:cNvPicPr>
              <a:picLocks noChangeAspect="1"/>
            </p:cNvPicPr>
            <p:nvPr/>
          </p:nvPicPr>
          <p:blipFill>
            <a:blip r:embed="rId2">
              <a:extLst/>
            </a:blip>
            <a:stretch>
              <a:fillRect/>
            </a:stretch>
          </p:blipFill>
          <p:spPr>
            <a:xfrm>
              <a:off x="0" y="853821"/>
              <a:ext cx="413974" cy="413975"/>
            </a:xfrm>
            <a:prstGeom prst="rect">
              <a:avLst/>
            </a:prstGeom>
            <a:ln w="12700" cap="flat">
              <a:noFill/>
              <a:miter lim="400000"/>
            </a:ln>
            <a:effectLst/>
          </p:spPr>
        </p:pic>
        <p:pic>
          <p:nvPicPr>
            <p:cNvPr id="1543" name="Image" descr="Image"/>
            <p:cNvPicPr>
              <a:picLocks noChangeAspect="1"/>
            </p:cNvPicPr>
            <p:nvPr/>
          </p:nvPicPr>
          <p:blipFill>
            <a:blip r:embed="rId2">
              <a:extLst/>
            </a:blip>
            <a:stretch>
              <a:fillRect/>
            </a:stretch>
          </p:blipFill>
          <p:spPr>
            <a:xfrm>
              <a:off x="426910" y="853821"/>
              <a:ext cx="413975" cy="413975"/>
            </a:xfrm>
            <a:prstGeom prst="rect">
              <a:avLst/>
            </a:prstGeom>
            <a:ln w="12700" cap="flat">
              <a:noFill/>
              <a:miter lim="400000"/>
            </a:ln>
            <a:effectLst/>
          </p:spPr>
        </p:pic>
        <p:pic>
          <p:nvPicPr>
            <p:cNvPr id="1544" name="Image" descr="Image"/>
            <p:cNvPicPr>
              <a:picLocks noChangeAspect="1"/>
            </p:cNvPicPr>
            <p:nvPr/>
          </p:nvPicPr>
          <p:blipFill>
            <a:blip r:embed="rId2">
              <a:extLst/>
            </a:blip>
            <a:stretch>
              <a:fillRect/>
            </a:stretch>
          </p:blipFill>
          <p:spPr>
            <a:xfrm>
              <a:off x="853821" y="853821"/>
              <a:ext cx="413975" cy="413975"/>
            </a:xfrm>
            <a:prstGeom prst="rect">
              <a:avLst/>
            </a:prstGeom>
            <a:ln w="12700" cap="flat">
              <a:noFill/>
              <a:miter lim="400000"/>
            </a:ln>
            <a:effectLst/>
          </p:spPr>
        </p:pic>
        <p:pic>
          <p:nvPicPr>
            <p:cNvPr id="1545" name="Image" descr="Image"/>
            <p:cNvPicPr>
              <a:picLocks noChangeAspect="1"/>
            </p:cNvPicPr>
            <p:nvPr/>
          </p:nvPicPr>
          <p:blipFill>
            <a:blip r:embed="rId3">
              <a:extLst/>
            </a:blip>
            <a:stretch>
              <a:fillRect/>
            </a:stretch>
          </p:blipFill>
          <p:spPr>
            <a:xfrm>
              <a:off x="1280731" y="853821"/>
              <a:ext cx="413975" cy="413975"/>
            </a:xfrm>
            <a:prstGeom prst="rect">
              <a:avLst/>
            </a:prstGeom>
            <a:ln w="12700" cap="flat">
              <a:noFill/>
              <a:miter lim="400000"/>
            </a:ln>
            <a:effectLst/>
          </p:spPr>
        </p:pic>
        <p:pic>
          <p:nvPicPr>
            <p:cNvPr id="1546" name="Image" descr="Image"/>
            <p:cNvPicPr>
              <a:picLocks noChangeAspect="1"/>
            </p:cNvPicPr>
            <p:nvPr/>
          </p:nvPicPr>
          <p:blipFill>
            <a:blip r:embed="rId3">
              <a:extLst/>
            </a:blip>
            <a:stretch>
              <a:fillRect/>
            </a:stretch>
          </p:blipFill>
          <p:spPr>
            <a:xfrm>
              <a:off x="0" y="1280731"/>
              <a:ext cx="413974" cy="413975"/>
            </a:xfrm>
            <a:prstGeom prst="rect">
              <a:avLst/>
            </a:prstGeom>
            <a:ln w="12700" cap="flat">
              <a:noFill/>
              <a:miter lim="400000"/>
            </a:ln>
            <a:effectLst/>
          </p:spPr>
        </p:pic>
        <p:pic>
          <p:nvPicPr>
            <p:cNvPr id="1547" name="Image" descr="Image"/>
            <p:cNvPicPr>
              <a:picLocks noChangeAspect="1"/>
            </p:cNvPicPr>
            <p:nvPr/>
          </p:nvPicPr>
          <p:blipFill>
            <a:blip r:embed="rId2">
              <a:extLst/>
            </a:blip>
            <a:stretch>
              <a:fillRect/>
            </a:stretch>
          </p:blipFill>
          <p:spPr>
            <a:xfrm>
              <a:off x="426910" y="1280731"/>
              <a:ext cx="413975" cy="413975"/>
            </a:xfrm>
            <a:prstGeom prst="rect">
              <a:avLst/>
            </a:prstGeom>
            <a:ln w="12700" cap="flat">
              <a:noFill/>
              <a:miter lim="400000"/>
            </a:ln>
            <a:effectLst/>
          </p:spPr>
        </p:pic>
        <p:pic>
          <p:nvPicPr>
            <p:cNvPr id="1548" name="Image" descr="Image"/>
            <p:cNvPicPr>
              <a:picLocks noChangeAspect="1"/>
            </p:cNvPicPr>
            <p:nvPr/>
          </p:nvPicPr>
          <p:blipFill>
            <a:blip r:embed="rId2">
              <a:extLst/>
            </a:blip>
            <a:stretch>
              <a:fillRect/>
            </a:stretch>
          </p:blipFill>
          <p:spPr>
            <a:xfrm>
              <a:off x="853821" y="1280731"/>
              <a:ext cx="413975" cy="413975"/>
            </a:xfrm>
            <a:prstGeom prst="rect">
              <a:avLst/>
            </a:prstGeom>
            <a:ln w="12700" cap="flat">
              <a:noFill/>
              <a:miter lim="400000"/>
            </a:ln>
            <a:effectLst/>
          </p:spPr>
        </p:pic>
        <p:pic>
          <p:nvPicPr>
            <p:cNvPr id="1549" name="Image" descr="Image"/>
            <p:cNvPicPr>
              <a:picLocks noChangeAspect="1"/>
            </p:cNvPicPr>
            <p:nvPr/>
          </p:nvPicPr>
          <p:blipFill>
            <a:blip r:embed="rId2">
              <a:extLst/>
            </a:blip>
            <a:stretch>
              <a:fillRect/>
            </a:stretch>
          </p:blipFill>
          <p:spPr>
            <a:xfrm>
              <a:off x="1280731" y="1280731"/>
              <a:ext cx="413975" cy="413975"/>
            </a:xfrm>
            <a:prstGeom prst="rect">
              <a:avLst/>
            </a:prstGeom>
            <a:ln w="12700" cap="flat">
              <a:noFill/>
              <a:miter lim="400000"/>
            </a:ln>
            <a:effectLst/>
          </p:spPr>
        </p:pic>
        <p:pic>
          <p:nvPicPr>
            <p:cNvPr id="1550" name="Image" descr="Image"/>
            <p:cNvPicPr>
              <a:picLocks noChangeAspect="1"/>
            </p:cNvPicPr>
            <p:nvPr/>
          </p:nvPicPr>
          <p:blipFill>
            <a:blip r:embed="rId4">
              <a:extLst/>
            </a:blip>
            <a:stretch>
              <a:fillRect/>
            </a:stretch>
          </p:blipFill>
          <p:spPr>
            <a:xfrm>
              <a:off x="0" y="419100"/>
              <a:ext cx="413974" cy="413974"/>
            </a:xfrm>
            <a:prstGeom prst="rect">
              <a:avLst/>
            </a:prstGeom>
            <a:ln w="12700" cap="flat">
              <a:noFill/>
              <a:miter lim="400000"/>
            </a:ln>
            <a:effectLst/>
          </p:spPr>
        </p:pic>
        <p:pic>
          <p:nvPicPr>
            <p:cNvPr id="1551" name="Image" descr="Image"/>
            <p:cNvPicPr>
              <a:picLocks noChangeAspect="1"/>
            </p:cNvPicPr>
            <p:nvPr/>
          </p:nvPicPr>
          <p:blipFill>
            <a:blip r:embed="rId5">
              <a:extLst/>
            </a:blip>
            <a:stretch>
              <a:fillRect/>
            </a:stretch>
          </p:blipFill>
          <p:spPr>
            <a:xfrm>
              <a:off x="1280731" y="1280731"/>
              <a:ext cx="413975" cy="413975"/>
            </a:xfrm>
            <a:prstGeom prst="rect">
              <a:avLst/>
            </a:prstGeom>
            <a:ln w="12700" cap="flat">
              <a:noFill/>
              <a:miter lim="400000"/>
            </a:ln>
            <a:effectLst/>
          </p:spPr>
        </p:pic>
      </p:grpSp>
      <p:cxnSp>
        <p:nvCxnSpPr>
          <p:cNvPr id="1553" name="Connection Line"/>
          <p:cNvCxnSpPr>
            <a:stCxn id="1472" idx="0"/>
            <a:endCxn id="1533" idx="0"/>
          </p:cNvCxnSpPr>
          <p:nvPr/>
        </p:nvCxnSpPr>
        <p:spPr>
          <a:xfrm flipH="1" flipV="1">
            <a:off x="6502400" y="4241254"/>
            <a:ext cx="3924300" cy="2270299"/>
          </a:xfrm>
          <a:prstGeom prst="straightConnector1">
            <a:avLst/>
          </a:prstGeom>
          <a:ln w="38100">
            <a:solidFill>
              <a:srgbClr val="FFFFFF"/>
            </a:solidFill>
            <a:miter lim="400000"/>
            <a:headEnd type="triangle"/>
          </a:ln>
        </p:spPr>
      </p:cxnSp>
      <p:sp>
        <p:nvSpPr>
          <p:cNvPr id="1560" name="Connection Line"/>
          <p:cNvSpPr/>
          <p:nvPr/>
        </p:nvSpPr>
        <p:spPr>
          <a:xfrm>
            <a:off x="6502399" y="1698252"/>
            <a:ext cx="1" cy="1908003"/>
          </a:xfrm>
          <a:custGeom>
            <a:avLst/>
            <a:gdLst/>
            <a:ahLst/>
            <a:cxnLst>
              <a:cxn ang="0">
                <a:pos x="wd2" y="hd2"/>
              </a:cxn>
              <a:cxn ang="5400000">
                <a:pos x="wd2" y="hd2"/>
              </a:cxn>
              <a:cxn ang="10800000">
                <a:pos x="wd2" y="hd2"/>
              </a:cxn>
              <a:cxn ang="16200000">
                <a:pos x="wd2" y="hd2"/>
              </a:cxn>
            </a:cxnLst>
            <a:rect l="0" t="0" r="r" b="b"/>
            <a:pathLst>
              <a:path w="18514" h="21600" fill="norm" stroke="1" extrusionOk="0">
                <a:moveTo>
                  <a:pt x="3085" y="21600"/>
                </a:moveTo>
                <a:cubicBezTo>
                  <a:pt x="-3086" y="14400"/>
                  <a:pt x="0" y="7200"/>
                  <a:pt x="18514" y="0"/>
                </a:cubicBezTo>
              </a:path>
            </a:pathLst>
          </a:custGeom>
          <a:ln w="38100">
            <a:solidFill>
              <a:srgbClr val="FFFFFF"/>
            </a:solidFill>
            <a:miter lim="400000"/>
            <a:headEnd type="triangle"/>
          </a:ln>
        </p:spPr>
        <p:txBody>
          <a:bodyPr/>
          <a:lstStyle/>
          <a:p>
            <a:pPr/>
          </a:p>
        </p:txBody>
      </p:sp>
      <p:cxnSp>
        <p:nvCxnSpPr>
          <p:cNvPr id="1555" name="Connection Line"/>
          <p:cNvCxnSpPr>
            <a:stCxn id="1473" idx="0"/>
            <a:endCxn id="1533" idx="0"/>
          </p:cNvCxnSpPr>
          <p:nvPr/>
        </p:nvCxnSpPr>
        <p:spPr>
          <a:xfrm flipV="1">
            <a:off x="6502400" y="4241254"/>
            <a:ext cx="0" cy="3387899"/>
          </a:xfrm>
          <a:prstGeom prst="straightConnector1">
            <a:avLst/>
          </a:prstGeom>
          <a:ln w="38100">
            <a:solidFill>
              <a:srgbClr val="FFFFFF"/>
            </a:solidFill>
            <a:miter lim="400000"/>
            <a:headEnd type="triangle"/>
          </a:ln>
        </p:spPr>
      </p:cxnSp>
      <p:cxnSp>
        <p:nvCxnSpPr>
          <p:cNvPr id="1556" name="Connection Line"/>
          <p:cNvCxnSpPr>
            <a:stCxn id="1474" idx="0"/>
            <a:endCxn id="1533" idx="0"/>
          </p:cNvCxnSpPr>
          <p:nvPr/>
        </p:nvCxnSpPr>
        <p:spPr>
          <a:xfrm flipV="1">
            <a:off x="2959100" y="4241254"/>
            <a:ext cx="3543300" cy="2270299"/>
          </a:xfrm>
          <a:prstGeom prst="straightConnector1">
            <a:avLst/>
          </a:prstGeom>
          <a:ln w="38100">
            <a:solidFill>
              <a:srgbClr val="FFFFFF"/>
            </a:solidFill>
            <a:miter lim="400000"/>
            <a:headEnd type="triangle"/>
          </a:ln>
        </p:spPr>
      </p:cxnSp>
      <p:sp>
        <p:nvSpPr>
          <p:cNvPr id="1557" name="0,4"/>
          <p:cNvSpPr txBox="1"/>
          <p:nvPr/>
        </p:nvSpPr>
        <p:spPr>
          <a:xfrm>
            <a:off x="4695697" y="4479552"/>
            <a:ext cx="537846"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chemeClr val="accent4">
                    <a:hueOff val="414058"/>
                    <a:satOff val="2144"/>
                    <a:lumOff val="10379"/>
                  </a:schemeClr>
                </a:solidFill>
              </a:defRPr>
            </a:lvl1pPr>
          </a:lstStyle>
          <a:p>
            <a:pPr/>
            <a:r>
              <a:t>0,4</a:t>
            </a:r>
          </a:p>
        </p:txBody>
      </p:sp>
      <p:sp>
        <p:nvSpPr>
          <p:cNvPr id="1558" name="0,1"/>
          <p:cNvSpPr txBox="1"/>
          <p:nvPr/>
        </p:nvSpPr>
        <p:spPr>
          <a:xfrm>
            <a:off x="7771256" y="4629150"/>
            <a:ext cx="537846"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chemeClr val="accent4">
                    <a:hueOff val="414058"/>
                    <a:satOff val="2144"/>
                    <a:lumOff val="10379"/>
                  </a:schemeClr>
                </a:solidFill>
              </a:defRPr>
            </a:lvl1pPr>
          </a:lstStyle>
          <a:p>
            <a:pPr/>
            <a:r>
              <a:t>0,1</a:t>
            </a:r>
          </a:p>
        </p:txBody>
      </p:sp>
      <p:sp>
        <p:nvSpPr>
          <p:cNvPr id="1559" name="0,5"/>
          <p:cNvSpPr txBox="1"/>
          <p:nvPr/>
        </p:nvSpPr>
        <p:spPr>
          <a:xfrm>
            <a:off x="6617702" y="5292352"/>
            <a:ext cx="537846"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chemeClr val="accent4">
                    <a:hueOff val="414058"/>
                    <a:satOff val="2144"/>
                    <a:lumOff val="10379"/>
                  </a:schemeClr>
                </a:solidFill>
              </a:defRPr>
            </a:lvl1pPr>
          </a:lstStyle>
          <a:p>
            <a:pPr/>
            <a:r>
              <a:t>0,5</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solidFill>
      </p:bgPr>
    </p:bg>
    <p:spTree>
      <p:nvGrpSpPr>
        <p:cNvPr id="1" name=""/>
        <p:cNvGrpSpPr/>
        <p:nvPr/>
      </p:nvGrpSpPr>
      <p:grpSpPr>
        <a:xfrm>
          <a:off x="0" y="0"/>
          <a:ext cx="0" cy="0"/>
          <a:chOff x="0" y="0"/>
          <a:chExt cx="0" cy="0"/>
        </a:xfrm>
      </p:grpSpPr>
      <p:sp>
        <p:nvSpPr>
          <p:cNvPr id="1562" name="Circle"/>
          <p:cNvSpPr/>
          <p:nvPr/>
        </p:nvSpPr>
        <p:spPr>
          <a:xfrm>
            <a:off x="9198247" y="5283100"/>
            <a:ext cx="2456906" cy="2456906"/>
          </a:xfrm>
          <a:prstGeom prst="ellipse">
            <a:avLst/>
          </a:prstGeom>
          <a:solidFill>
            <a:srgbClr val="FFFFFF"/>
          </a:solidFill>
          <a:ln w="127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563" name="Circle"/>
          <p:cNvSpPr/>
          <p:nvPr/>
        </p:nvSpPr>
        <p:spPr>
          <a:xfrm>
            <a:off x="5273947" y="6400700"/>
            <a:ext cx="2456906" cy="2456906"/>
          </a:xfrm>
          <a:prstGeom prst="ellipse">
            <a:avLst/>
          </a:prstGeom>
          <a:solidFill>
            <a:srgbClr val="FFFFFF"/>
          </a:solidFill>
          <a:ln w="127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564" name="Circle"/>
          <p:cNvSpPr/>
          <p:nvPr/>
        </p:nvSpPr>
        <p:spPr>
          <a:xfrm>
            <a:off x="1730647" y="5283100"/>
            <a:ext cx="2456906" cy="2456906"/>
          </a:xfrm>
          <a:prstGeom prst="ellipse">
            <a:avLst/>
          </a:prstGeom>
          <a:solidFill>
            <a:srgbClr val="FFFFFF"/>
          </a:solidFill>
          <a:ln w="127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565" name="Circle"/>
          <p:cNvSpPr/>
          <p:nvPr/>
        </p:nvSpPr>
        <p:spPr>
          <a:xfrm>
            <a:off x="5273947" y="469800"/>
            <a:ext cx="2456906" cy="2456906"/>
          </a:xfrm>
          <a:prstGeom prst="ellipse">
            <a:avLst/>
          </a:prstGeom>
          <a:solidFill>
            <a:srgbClr val="FFFFFF"/>
          </a:solidFill>
          <a:ln w="12700">
            <a:solidFill>
              <a:srgbClr val="5B5854"/>
            </a:solidFill>
            <a:miter lim="400000"/>
          </a:ln>
        </p:spPr>
        <p:txBody>
          <a:bodyPr lIns="50800" tIns="50800" rIns="50800" bIns="50800" anchor="ctr"/>
          <a:lstStyle/>
          <a:p>
            <a:pPr algn="ctr">
              <a:lnSpc>
                <a:spcPct val="80000"/>
              </a:lnSpc>
              <a:spcBef>
                <a:spcPts val="0"/>
              </a:spcBef>
              <a:defRPr cap="all" sz="2800">
                <a:latin typeface="+mn-lt"/>
                <a:ea typeface="+mn-ea"/>
                <a:cs typeface="+mn-cs"/>
                <a:sym typeface="DIN Condensed"/>
              </a:defRPr>
            </a:pPr>
          </a:p>
        </p:txBody>
      </p:sp>
      <p:sp>
        <p:nvSpPr>
          <p:cNvPr id="1566" name="adiante"/>
          <p:cNvSpPr/>
          <p:nvPr/>
        </p:nvSpPr>
        <p:spPr>
          <a:xfrm>
            <a:off x="5867400" y="3606254"/>
            <a:ext cx="1270000" cy="1270001"/>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adiante</a:t>
            </a:r>
          </a:p>
        </p:txBody>
      </p:sp>
      <p:cxnSp>
        <p:nvCxnSpPr>
          <p:cNvPr id="1567" name="Connection Line"/>
          <p:cNvCxnSpPr>
            <a:stCxn id="1562" idx="0"/>
            <a:endCxn id="1566" idx="0"/>
          </p:cNvCxnSpPr>
          <p:nvPr/>
        </p:nvCxnSpPr>
        <p:spPr>
          <a:xfrm flipH="1" flipV="1">
            <a:off x="6502400" y="4241254"/>
            <a:ext cx="3924300" cy="2270299"/>
          </a:xfrm>
          <a:prstGeom prst="straightConnector1">
            <a:avLst/>
          </a:prstGeom>
          <a:ln w="38100">
            <a:solidFill>
              <a:srgbClr val="FFFFFF"/>
            </a:solidFill>
            <a:miter lim="400000"/>
            <a:headEnd type="triangle"/>
          </a:ln>
        </p:spPr>
      </p:cxnSp>
      <p:sp>
        <p:nvSpPr>
          <p:cNvPr id="1650" name="Connection Line"/>
          <p:cNvSpPr/>
          <p:nvPr/>
        </p:nvSpPr>
        <p:spPr>
          <a:xfrm>
            <a:off x="6502399" y="1698252"/>
            <a:ext cx="2" cy="19080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14400"/>
                  <a:pt x="5400" y="7200"/>
                  <a:pt x="21600" y="0"/>
                </a:cubicBezTo>
              </a:path>
            </a:pathLst>
          </a:custGeom>
          <a:ln w="38100">
            <a:solidFill>
              <a:srgbClr val="FFFFFF"/>
            </a:solidFill>
            <a:miter lim="400000"/>
            <a:headEnd type="triangle"/>
          </a:ln>
        </p:spPr>
        <p:txBody>
          <a:bodyPr/>
          <a:lstStyle/>
          <a:p>
            <a:pPr/>
          </a:p>
        </p:txBody>
      </p:sp>
      <p:cxnSp>
        <p:nvCxnSpPr>
          <p:cNvPr id="1569" name="Connection Line"/>
          <p:cNvCxnSpPr>
            <a:stCxn id="1563" idx="0"/>
            <a:endCxn id="1566" idx="0"/>
          </p:cNvCxnSpPr>
          <p:nvPr/>
        </p:nvCxnSpPr>
        <p:spPr>
          <a:xfrm flipV="1">
            <a:off x="6502400" y="4241254"/>
            <a:ext cx="0" cy="3387899"/>
          </a:xfrm>
          <a:prstGeom prst="straightConnector1">
            <a:avLst/>
          </a:prstGeom>
          <a:ln w="38100">
            <a:solidFill>
              <a:srgbClr val="FFFFFF"/>
            </a:solidFill>
            <a:miter lim="400000"/>
            <a:headEnd type="triangle"/>
          </a:ln>
        </p:spPr>
      </p:cxnSp>
      <p:cxnSp>
        <p:nvCxnSpPr>
          <p:cNvPr id="1570" name="Connection Line"/>
          <p:cNvCxnSpPr>
            <a:stCxn id="1564" idx="0"/>
            <a:endCxn id="1566" idx="0"/>
          </p:cNvCxnSpPr>
          <p:nvPr/>
        </p:nvCxnSpPr>
        <p:spPr>
          <a:xfrm flipV="1">
            <a:off x="2959100" y="4241254"/>
            <a:ext cx="3543300" cy="2270299"/>
          </a:xfrm>
          <a:prstGeom prst="straightConnector1">
            <a:avLst/>
          </a:prstGeom>
          <a:ln w="38100">
            <a:solidFill>
              <a:srgbClr val="FFFFFF"/>
            </a:solidFill>
            <a:miter lim="400000"/>
            <a:headEnd type="triangle"/>
          </a:ln>
        </p:spPr>
      </p:cxnSp>
      <p:sp>
        <p:nvSpPr>
          <p:cNvPr id="1571" name="0,4"/>
          <p:cNvSpPr txBox="1"/>
          <p:nvPr/>
        </p:nvSpPr>
        <p:spPr>
          <a:xfrm>
            <a:off x="4695697" y="4479552"/>
            <a:ext cx="537846"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chemeClr val="accent4">
                    <a:hueOff val="414058"/>
                    <a:satOff val="2144"/>
                    <a:lumOff val="10379"/>
                  </a:schemeClr>
                </a:solidFill>
              </a:defRPr>
            </a:lvl1pPr>
          </a:lstStyle>
          <a:p>
            <a:pPr/>
            <a:r>
              <a:t>0,4</a:t>
            </a:r>
          </a:p>
        </p:txBody>
      </p:sp>
      <p:sp>
        <p:nvSpPr>
          <p:cNvPr id="1572" name="0,1"/>
          <p:cNvSpPr txBox="1"/>
          <p:nvPr/>
        </p:nvSpPr>
        <p:spPr>
          <a:xfrm>
            <a:off x="7771256" y="4629150"/>
            <a:ext cx="537846"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chemeClr val="accent4">
                    <a:hueOff val="414058"/>
                    <a:satOff val="2144"/>
                    <a:lumOff val="10379"/>
                  </a:schemeClr>
                </a:solidFill>
              </a:defRPr>
            </a:lvl1pPr>
          </a:lstStyle>
          <a:p>
            <a:pPr/>
            <a:r>
              <a:t>0,1</a:t>
            </a:r>
          </a:p>
        </p:txBody>
      </p:sp>
      <p:sp>
        <p:nvSpPr>
          <p:cNvPr id="1573" name="0,5"/>
          <p:cNvSpPr txBox="1"/>
          <p:nvPr/>
        </p:nvSpPr>
        <p:spPr>
          <a:xfrm>
            <a:off x="6617702" y="5292352"/>
            <a:ext cx="537846"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solidFill>
                  <a:schemeClr val="accent4">
                    <a:hueOff val="414058"/>
                    <a:satOff val="2144"/>
                    <a:lumOff val="10379"/>
                  </a:schemeClr>
                </a:solidFill>
              </a:defRPr>
            </a:lvl1pPr>
          </a:lstStyle>
          <a:p>
            <a:pPr/>
            <a:r>
              <a:t>0,5</a:t>
            </a:r>
          </a:p>
        </p:txBody>
      </p:sp>
      <p:grpSp>
        <p:nvGrpSpPr>
          <p:cNvPr id="1592" name="Group"/>
          <p:cNvGrpSpPr/>
          <p:nvPr/>
        </p:nvGrpSpPr>
        <p:grpSpPr>
          <a:xfrm>
            <a:off x="5412406" y="939204"/>
            <a:ext cx="2179988" cy="1518098"/>
            <a:chOff x="0" y="0"/>
            <a:chExt cx="2179986" cy="1518096"/>
          </a:xfrm>
        </p:grpSpPr>
        <p:pic>
          <p:nvPicPr>
            <p:cNvPr id="1574" name="Image" descr="Image"/>
            <p:cNvPicPr>
              <a:picLocks noChangeAspect="1"/>
            </p:cNvPicPr>
            <p:nvPr/>
          </p:nvPicPr>
          <p:blipFill>
            <a:blip r:embed="rId2">
              <a:extLst/>
            </a:blip>
            <a:stretch>
              <a:fillRect/>
            </a:stretch>
          </p:blipFill>
          <p:spPr>
            <a:xfrm>
              <a:off x="795482" y="0"/>
              <a:ext cx="607240" cy="607239"/>
            </a:xfrm>
            <a:prstGeom prst="rect">
              <a:avLst/>
            </a:prstGeom>
            <a:ln w="12700" cap="flat">
              <a:noFill/>
              <a:miter lim="400000"/>
            </a:ln>
            <a:effectLst/>
          </p:spPr>
        </p:pic>
        <p:pic>
          <p:nvPicPr>
            <p:cNvPr id="1575" name="Image" descr="Image"/>
            <p:cNvPicPr>
              <a:picLocks noChangeAspect="1"/>
            </p:cNvPicPr>
            <p:nvPr/>
          </p:nvPicPr>
          <p:blipFill>
            <a:blip r:embed="rId2">
              <a:extLst/>
            </a:blip>
            <a:stretch>
              <a:fillRect/>
            </a:stretch>
          </p:blipFill>
          <p:spPr>
            <a:xfrm>
              <a:off x="534369" y="151809"/>
              <a:ext cx="607240" cy="607240"/>
            </a:xfrm>
            <a:prstGeom prst="rect">
              <a:avLst/>
            </a:prstGeom>
            <a:ln w="12700" cap="flat">
              <a:noFill/>
              <a:miter lim="400000"/>
            </a:ln>
            <a:effectLst/>
          </p:spPr>
        </p:pic>
        <p:pic>
          <p:nvPicPr>
            <p:cNvPr id="1576" name="Image" descr="Image"/>
            <p:cNvPicPr>
              <a:picLocks noChangeAspect="1"/>
            </p:cNvPicPr>
            <p:nvPr/>
          </p:nvPicPr>
          <p:blipFill>
            <a:blip r:embed="rId2">
              <a:extLst/>
            </a:blip>
            <a:stretch>
              <a:fillRect/>
            </a:stretch>
          </p:blipFill>
          <p:spPr>
            <a:xfrm>
              <a:off x="267184" y="306655"/>
              <a:ext cx="607240" cy="607240"/>
            </a:xfrm>
            <a:prstGeom prst="rect">
              <a:avLst/>
            </a:prstGeom>
            <a:ln w="12700" cap="flat">
              <a:noFill/>
              <a:miter lim="400000"/>
            </a:ln>
            <a:effectLst/>
          </p:spPr>
        </p:pic>
        <p:pic>
          <p:nvPicPr>
            <p:cNvPr id="1577" name="Image" descr="Image"/>
            <p:cNvPicPr>
              <a:picLocks noChangeAspect="1"/>
            </p:cNvPicPr>
            <p:nvPr/>
          </p:nvPicPr>
          <p:blipFill>
            <a:blip r:embed="rId2">
              <a:extLst/>
            </a:blip>
            <a:stretch>
              <a:fillRect/>
            </a:stretch>
          </p:blipFill>
          <p:spPr>
            <a:xfrm>
              <a:off x="0" y="464537"/>
              <a:ext cx="607239" cy="607240"/>
            </a:xfrm>
            <a:prstGeom prst="rect">
              <a:avLst/>
            </a:prstGeom>
            <a:ln w="12700" cap="flat">
              <a:noFill/>
              <a:miter lim="400000"/>
            </a:ln>
            <a:effectLst/>
          </p:spPr>
        </p:pic>
        <p:pic>
          <p:nvPicPr>
            <p:cNvPr id="1578" name="Image" descr="Image"/>
            <p:cNvPicPr>
              <a:picLocks noChangeAspect="1"/>
            </p:cNvPicPr>
            <p:nvPr/>
          </p:nvPicPr>
          <p:blipFill>
            <a:blip r:embed="rId3">
              <a:extLst/>
            </a:blip>
            <a:stretch>
              <a:fillRect/>
            </a:stretch>
          </p:blipFill>
          <p:spPr>
            <a:xfrm>
              <a:off x="1057318" y="151809"/>
              <a:ext cx="607240" cy="607240"/>
            </a:xfrm>
            <a:prstGeom prst="rect">
              <a:avLst/>
            </a:prstGeom>
            <a:ln w="12700" cap="flat">
              <a:noFill/>
              <a:miter lim="400000"/>
            </a:ln>
            <a:effectLst/>
          </p:spPr>
        </p:pic>
        <p:pic>
          <p:nvPicPr>
            <p:cNvPr id="1579" name="Image" descr="Image"/>
            <p:cNvPicPr>
              <a:picLocks noChangeAspect="1"/>
            </p:cNvPicPr>
            <p:nvPr/>
          </p:nvPicPr>
          <p:blipFill>
            <a:blip r:embed="rId2">
              <a:extLst/>
            </a:blip>
            <a:stretch>
              <a:fillRect/>
            </a:stretch>
          </p:blipFill>
          <p:spPr>
            <a:xfrm>
              <a:off x="789410" y="306655"/>
              <a:ext cx="607239" cy="607240"/>
            </a:xfrm>
            <a:prstGeom prst="rect">
              <a:avLst/>
            </a:prstGeom>
            <a:ln w="12700" cap="flat">
              <a:noFill/>
              <a:miter lim="400000"/>
            </a:ln>
            <a:effectLst/>
          </p:spPr>
        </p:pic>
        <p:pic>
          <p:nvPicPr>
            <p:cNvPr id="1580" name="Image" descr="Image"/>
            <p:cNvPicPr>
              <a:picLocks noChangeAspect="1"/>
            </p:cNvPicPr>
            <p:nvPr/>
          </p:nvPicPr>
          <p:blipFill>
            <a:blip r:embed="rId3">
              <a:extLst/>
            </a:blip>
            <a:stretch>
              <a:fillRect/>
            </a:stretch>
          </p:blipFill>
          <p:spPr>
            <a:xfrm>
              <a:off x="522948" y="464537"/>
              <a:ext cx="607240" cy="607240"/>
            </a:xfrm>
            <a:prstGeom prst="rect">
              <a:avLst/>
            </a:prstGeom>
            <a:ln w="12700" cap="flat">
              <a:noFill/>
              <a:miter lim="400000"/>
            </a:ln>
            <a:effectLst/>
          </p:spPr>
        </p:pic>
        <p:pic>
          <p:nvPicPr>
            <p:cNvPr id="1581" name="Image" descr="Image"/>
            <p:cNvPicPr>
              <a:picLocks noChangeAspect="1"/>
            </p:cNvPicPr>
            <p:nvPr/>
          </p:nvPicPr>
          <p:blipFill>
            <a:blip r:embed="rId2">
              <a:extLst/>
            </a:blip>
            <a:stretch>
              <a:fillRect/>
            </a:stretch>
          </p:blipFill>
          <p:spPr>
            <a:xfrm>
              <a:off x="261836" y="613310"/>
              <a:ext cx="607239" cy="607240"/>
            </a:xfrm>
            <a:prstGeom prst="rect">
              <a:avLst/>
            </a:prstGeom>
            <a:ln w="12700" cap="flat">
              <a:noFill/>
              <a:miter lim="400000"/>
            </a:ln>
            <a:effectLst/>
          </p:spPr>
        </p:pic>
        <p:pic>
          <p:nvPicPr>
            <p:cNvPr id="1582" name="Image" descr="Image"/>
            <p:cNvPicPr>
              <a:picLocks noChangeAspect="1"/>
            </p:cNvPicPr>
            <p:nvPr/>
          </p:nvPicPr>
          <p:blipFill>
            <a:blip r:embed="rId3">
              <a:extLst/>
            </a:blip>
            <a:stretch>
              <a:fillRect/>
            </a:stretch>
          </p:blipFill>
          <p:spPr>
            <a:xfrm>
              <a:off x="1318431" y="297546"/>
              <a:ext cx="607239" cy="607240"/>
            </a:xfrm>
            <a:prstGeom prst="rect">
              <a:avLst/>
            </a:prstGeom>
            <a:ln w="12700" cap="flat">
              <a:noFill/>
              <a:miter lim="400000"/>
            </a:ln>
            <a:effectLst/>
          </p:spPr>
        </p:pic>
        <p:pic>
          <p:nvPicPr>
            <p:cNvPr id="1583" name="Image" descr="Image"/>
            <p:cNvPicPr>
              <a:picLocks noChangeAspect="1"/>
            </p:cNvPicPr>
            <p:nvPr/>
          </p:nvPicPr>
          <p:blipFill>
            <a:blip r:embed="rId2">
              <a:extLst/>
            </a:blip>
            <a:stretch>
              <a:fillRect/>
            </a:stretch>
          </p:blipFill>
          <p:spPr>
            <a:xfrm>
              <a:off x="1051246" y="458465"/>
              <a:ext cx="607239" cy="607239"/>
            </a:xfrm>
            <a:prstGeom prst="rect">
              <a:avLst/>
            </a:prstGeom>
            <a:ln w="12700" cap="flat">
              <a:noFill/>
              <a:miter lim="400000"/>
            </a:ln>
            <a:effectLst/>
          </p:spPr>
        </p:pic>
        <p:pic>
          <p:nvPicPr>
            <p:cNvPr id="1584" name="Image" descr="Image"/>
            <p:cNvPicPr>
              <a:picLocks noChangeAspect="1"/>
            </p:cNvPicPr>
            <p:nvPr/>
          </p:nvPicPr>
          <p:blipFill>
            <a:blip r:embed="rId2">
              <a:extLst/>
            </a:blip>
            <a:stretch>
              <a:fillRect/>
            </a:stretch>
          </p:blipFill>
          <p:spPr>
            <a:xfrm>
              <a:off x="789410" y="613310"/>
              <a:ext cx="607239" cy="607240"/>
            </a:xfrm>
            <a:prstGeom prst="rect">
              <a:avLst/>
            </a:prstGeom>
            <a:ln w="12700" cap="flat">
              <a:noFill/>
              <a:miter lim="400000"/>
            </a:ln>
            <a:effectLst/>
          </p:spPr>
        </p:pic>
        <p:pic>
          <p:nvPicPr>
            <p:cNvPr id="1585" name="Image" descr="Image"/>
            <p:cNvPicPr>
              <a:picLocks noChangeAspect="1"/>
            </p:cNvPicPr>
            <p:nvPr/>
          </p:nvPicPr>
          <p:blipFill>
            <a:blip r:embed="rId2">
              <a:extLst/>
            </a:blip>
            <a:stretch>
              <a:fillRect/>
            </a:stretch>
          </p:blipFill>
          <p:spPr>
            <a:xfrm>
              <a:off x="522225" y="759048"/>
              <a:ext cx="607239" cy="607239"/>
            </a:xfrm>
            <a:prstGeom prst="rect">
              <a:avLst/>
            </a:prstGeom>
            <a:ln w="12700" cap="flat">
              <a:noFill/>
              <a:miter lim="400000"/>
            </a:ln>
            <a:effectLst/>
          </p:spPr>
        </p:pic>
        <p:pic>
          <p:nvPicPr>
            <p:cNvPr id="1586" name="Image" descr="Image"/>
            <p:cNvPicPr>
              <a:picLocks noChangeAspect="1"/>
            </p:cNvPicPr>
            <p:nvPr/>
          </p:nvPicPr>
          <p:blipFill>
            <a:blip r:embed="rId2">
              <a:extLst/>
            </a:blip>
            <a:stretch>
              <a:fillRect/>
            </a:stretch>
          </p:blipFill>
          <p:spPr>
            <a:xfrm>
              <a:off x="1572747" y="452392"/>
              <a:ext cx="607240" cy="607240"/>
            </a:xfrm>
            <a:prstGeom prst="rect">
              <a:avLst/>
            </a:prstGeom>
            <a:ln w="12700" cap="flat">
              <a:noFill/>
              <a:miter lim="400000"/>
            </a:ln>
            <a:effectLst/>
          </p:spPr>
        </p:pic>
        <p:pic>
          <p:nvPicPr>
            <p:cNvPr id="1587" name="Image" descr="Image"/>
            <p:cNvPicPr>
              <a:picLocks noChangeAspect="1"/>
            </p:cNvPicPr>
            <p:nvPr/>
          </p:nvPicPr>
          <p:blipFill>
            <a:blip r:embed="rId2">
              <a:extLst/>
            </a:blip>
            <a:stretch>
              <a:fillRect/>
            </a:stretch>
          </p:blipFill>
          <p:spPr>
            <a:xfrm>
              <a:off x="1312358" y="613310"/>
              <a:ext cx="607240" cy="607240"/>
            </a:xfrm>
            <a:prstGeom prst="rect">
              <a:avLst/>
            </a:prstGeom>
            <a:ln w="12700" cap="flat">
              <a:noFill/>
              <a:miter lim="400000"/>
            </a:ln>
            <a:effectLst/>
          </p:spPr>
        </p:pic>
        <p:pic>
          <p:nvPicPr>
            <p:cNvPr id="1588" name="Image" descr="Image"/>
            <p:cNvPicPr>
              <a:picLocks noChangeAspect="1"/>
            </p:cNvPicPr>
            <p:nvPr/>
          </p:nvPicPr>
          <p:blipFill>
            <a:blip r:embed="rId2">
              <a:extLst/>
            </a:blip>
            <a:stretch>
              <a:fillRect/>
            </a:stretch>
          </p:blipFill>
          <p:spPr>
            <a:xfrm>
              <a:off x="1051246" y="759048"/>
              <a:ext cx="607239" cy="607239"/>
            </a:xfrm>
            <a:prstGeom prst="rect">
              <a:avLst/>
            </a:prstGeom>
            <a:ln w="12700" cap="flat">
              <a:noFill/>
              <a:miter lim="400000"/>
            </a:ln>
            <a:effectLst/>
          </p:spPr>
        </p:pic>
        <p:pic>
          <p:nvPicPr>
            <p:cNvPr id="1589" name="Image" descr="Image"/>
            <p:cNvPicPr>
              <a:picLocks noChangeAspect="1"/>
            </p:cNvPicPr>
            <p:nvPr/>
          </p:nvPicPr>
          <p:blipFill>
            <a:blip r:embed="rId3">
              <a:extLst/>
            </a:blip>
            <a:stretch>
              <a:fillRect/>
            </a:stretch>
          </p:blipFill>
          <p:spPr>
            <a:xfrm>
              <a:off x="783337" y="910857"/>
              <a:ext cx="607240" cy="607240"/>
            </a:xfrm>
            <a:prstGeom prst="rect">
              <a:avLst/>
            </a:prstGeom>
            <a:ln w="12700" cap="flat">
              <a:noFill/>
              <a:miter lim="400000"/>
            </a:ln>
            <a:effectLst/>
          </p:spPr>
        </p:pic>
        <p:pic>
          <p:nvPicPr>
            <p:cNvPr id="1590" name="Image" descr="Image"/>
            <p:cNvPicPr>
              <a:picLocks noChangeAspect="1"/>
            </p:cNvPicPr>
            <p:nvPr/>
          </p:nvPicPr>
          <p:blipFill>
            <a:blip r:embed="rId4">
              <a:extLst/>
            </a:blip>
            <a:stretch>
              <a:fillRect/>
            </a:stretch>
          </p:blipFill>
          <p:spPr>
            <a:xfrm>
              <a:off x="202882" y="376487"/>
              <a:ext cx="170028" cy="303621"/>
            </a:xfrm>
            <a:prstGeom prst="rect">
              <a:avLst/>
            </a:prstGeom>
            <a:ln w="12700" cap="flat">
              <a:noFill/>
              <a:miter lim="400000"/>
            </a:ln>
            <a:effectLst/>
          </p:spPr>
        </p:pic>
        <p:pic>
          <p:nvPicPr>
            <p:cNvPr id="1591" name="Image" descr="Image"/>
            <p:cNvPicPr>
              <a:picLocks noChangeAspect="1"/>
            </p:cNvPicPr>
            <p:nvPr/>
          </p:nvPicPr>
          <p:blipFill>
            <a:blip r:embed="rId5">
              <a:extLst/>
            </a:blip>
            <a:stretch>
              <a:fillRect/>
            </a:stretch>
          </p:blipFill>
          <p:spPr>
            <a:xfrm>
              <a:off x="1572747" y="211827"/>
              <a:ext cx="607240" cy="395412"/>
            </a:xfrm>
            <a:prstGeom prst="rect">
              <a:avLst/>
            </a:prstGeom>
            <a:ln w="12700" cap="flat">
              <a:noFill/>
              <a:miter lim="400000"/>
            </a:ln>
            <a:effectLst/>
          </p:spPr>
        </p:pic>
      </p:grpSp>
      <p:grpSp>
        <p:nvGrpSpPr>
          <p:cNvPr id="1611" name="Group"/>
          <p:cNvGrpSpPr/>
          <p:nvPr/>
        </p:nvGrpSpPr>
        <p:grpSpPr>
          <a:xfrm>
            <a:off x="1869106" y="5752504"/>
            <a:ext cx="2179988" cy="1518098"/>
            <a:chOff x="0" y="0"/>
            <a:chExt cx="2179986" cy="1518096"/>
          </a:xfrm>
        </p:grpSpPr>
        <p:pic>
          <p:nvPicPr>
            <p:cNvPr id="1593" name="Image" descr="Image"/>
            <p:cNvPicPr>
              <a:picLocks noChangeAspect="1"/>
            </p:cNvPicPr>
            <p:nvPr/>
          </p:nvPicPr>
          <p:blipFill>
            <a:blip r:embed="rId2">
              <a:extLst/>
            </a:blip>
            <a:stretch>
              <a:fillRect/>
            </a:stretch>
          </p:blipFill>
          <p:spPr>
            <a:xfrm>
              <a:off x="795482" y="0"/>
              <a:ext cx="607240" cy="607239"/>
            </a:xfrm>
            <a:prstGeom prst="rect">
              <a:avLst/>
            </a:prstGeom>
            <a:ln w="12700" cap="flat">
              <a:noFill/>
              <a:miter lim="400000"/>
            </a:ln>
            <a:effectLst/>
          </p:spPr>
        </p:pic>
        <p:pic>
          <p:nvPicPr>
            <p:cNvPr id="1594" name="Image" descr="Image"/>
            <p:cNvPicPr>
              <a:picLocks noChangeAspect="1"/>
            </p:cNvPicPr>
            <p:nvPr/>
          </p:nvPicPr>
          <p:blipFill>
            <a:blip r:embed="rId2">
              <a:extLst/>
            </a:blip>
            <a:stretch>
              <a:fillRect/>
            </a:stretch>
          </p:blipFill>
          <p:spPr>
            <a:xfrm>
              <a:off x="534369" y="151809"/>
              <a:ext cx="607240" cy="607240"/>
            </a:xfrm>
            <a:prstGeom prst="rect">
              <a:avLst/>
            </a:prstGeom>
            <a:ln w="12700" cap="flat">
              <a:noFill/>
              <a:miter lim="400000"/>
            </a:ln>
            <a:effectLst/>
          </p:spPr>
        </p:pic>
        <p:pic>
          <p:nvPicPr>
            <p:cNvPr id="1595" name="Image" descr="Image"/>
            <p:cNvPicPr>
              <a:picLocks noChangeAspect="1"/>
            </p:cNvPicPr>
            <p:nvPr/>
          </p:nvPicPr>
          <p:blipFill>
            <a:blip r:embed="rId2">
              <a:extLst/>
            </a:blip>
            <a:stretch>
              <a:fillRect/>
            </a:stretch>
          </p:blipFill>
          <p:spPr>
            <a:xfrm>
              <a:off x="267184" y="306655"/>
              <a:ext cx="607240" cy="607240"/>
            </a:xfrm>
            <a:prstGeom prst="rect">
              <a:avLst/>
            </a:prstGeom>
            <a:ln w="12700" cap="flat">
              <a:noFill/>
              <a:miter lim="400000"/>
            </a:ln>
            <a:effectLst/>
          </p:spPr>
        </p:pic>
        <p:pic>
          <p:nvPicPr>
            <p:cNvPr id="1596" name="Image" descr="Image"/>
            <p:cNvPicPr>
              <a:picLocks noChangeAspect="1"/>
            </p:cNvPicPr>
            <p:nvPr/>
          </p:nvPicPr>
          <p:blipFill>
            <a:blip r:embed="rId2">
              <a:extLst/>
            </a:blip>
            <a:stretch>
              <a:fillRect/>
            </a:stretch>
          </p:blipFill>
          <p:spPr>
            <a:xfrm>
              <a:off x="0" y="464537"/>
              <a:ext cx="607239" cy="607240"/>
            </a:xfrm>
            <a:prstGeom prst="rect">
              <a:avLst/>
            </a:prstGeom>
            <a:ln w="12700" cap="flat">
              <a:noFill/>
              <a:miter lim="400000"/>
            </a:ln>
            <a:effectLst/>
          </p:spPr>
        </p:pic>
        <p:pic>
          <p:nvPicPr>
            <p:cNvPr id="1597" name="Image" descr="Image"/>
            <p:cNvPicPr>
              <a:picLocks noChangeAspect="1"/>
            </p:cNvPicPr>
            <p:nvPr/>
          </p:nvPicPr>
          <p:blipFill>
            <a:blip r:embed="rId3">
              <a:extLst/>
            </a:blip>
            <a:stretch>
              <a:fillRect/>
            </a:stretch>
          </p:blipFill>
          <p:spPr>
            <a:xfrm>
              <a:off x="1057318" y="151809"/>
              <a:ext cx="607240" cy="607240"/>
            </a:xfrm>
            <a:prstGeom prst="rect">
              <a:avLst/>
            </a:prstGeom>
            <a:ln w="12700" cap="flat">
              <a:noFill/>
              <a:miter lim="400000"/>
            </a:ln>
            <a:effectLst/>
          </p:spPr>
        </p:pic>
        <p:pic>
          <p:nvPicPr>
            <p:cNvPr id="1598" name="Image" descr="Image"/>
            <p:cNvPicPr>
              <a:picLocks noChangeAspect="1"/>
            </p:cNvPicPr>
            <p:nvPr/>
          </p:nvPicPr>
          <p:blipFill>
            <a:blip r:embed="rId2">
              <a:extLst/>
            </a:blip>
            <a:stretch>
              <a:fillRect/>
            </a:stretch>
          </p:blipFill>
          <p:spPr>
            <a:xfrm>
              <a:off x="789410" y="306655"/>
              <a:ext cx="607239" cy="607240"/>
            </a:xfrm>
            <a:prstGeom prst="rect">
              <a:avLst/>
            </a:prstGeom>
            <a:ln w="12700" cap="flat">
              <a:noFill/>
              <a:miter lim="400000"/>
            </a:ln>
            <a:effectLst/>
          </p:spPr>
        </p:pic>
        <p:pic>
          <p:nvPicPr>
            <p:cNvPr id="1599" name="Image" descr="Image"/>
            <p:cNvPicPr>
              <a:picLocks noChangeAspect="1"/>
            </p:cNvPicPr>
            <p:nvPr/>
          </p:nvPicPr>
          <p:blipFill>
            <a:blip r:embed="rId3">
              <a:extLst/>
            </a:blip>
            <a:stretch>
              <a:fillRect/>
            </a:stretch>
          </p:blipFill>
          <p:spPr>
            <a:xfrm>
              <a:off x="522948" y="464537"/>
              <a:ext cx="607240" cy="607240"/>
            </a:xfrm>
            <a:prstGeom prst="rect">
              <a:avLst/>
            </a:prstGeom>
            <a:ln w="12700" cap="flat">
              <a:noFill/>
              <a:miter lim="400000"/>
            </a:ln>
            <a:effectLst/>
          </p:spPr>
        </p:pic>
        <p:pic>
          <p:nvPicPr>
            <p:cNvPr id="1600" name="Image" descr="Image"/>
            <p:cNvPicPr>
              <a:picLocks noChangeAspect="1"/>
            </p:cNvPicPr>
            <p:nvPr/>
          </p:nvPicPr>
          <p:blipFill>
            <a:blip r:embed="rId2">
              <a:extLst/>
            </a:blip>
            <a:stretch>
              <a:fillRect/>
            </a:stretch>
          </p:blipFill>
          <p:spPr>
            <a:xfrm>
              <a:off x="261836" y="613310"/>
              <a:ext cx="607239" cy="607240"/>
            </a:xfrm>
            <a:prstGeom prst="rect">
              <a:avLst/>
            </a:prstGeom>
            <a:ln w="12700" cap="flat">
              <a:noFill/>
              <a:miter lim="400000"/>
            </a:ln>
            <a:effectLst/>
          </p:spPr>
        </p:pic>
        <p:pic>
          <p:nvPicPr>
            <p:cNvPr id="1601" name="Image" descr="Image"/>
            <p:cNvPicPr>
              <a:picLocks noChangeAspect="1"/>
            </p:cNvPicPr>
            <p:nvPr/>
          </p:nvPicPr>
          <p:blipFill>
            <a:blip r:embed="rId3">
              <a:extLst/>
            </a:blip>
            <a:stretch>
              <a:fillRect/>
            </a:stretch>
          </p:blipFill>
          <p:spPr>
            <a:xfrm>
              <a:off x="1318431" y="297546"/>
              <a:ext cx="607239" cy="607240"/>
            </a:xfrm>
            <a:prstGeom prst="rect">
              <a:avLst/>
            </a:prstGeom>
            <a:ln w="12700" cap="flat">
              <a:noFill/>
              <a:miter lim="400000"/>
            </a:ln>
            <a:effectLst/>
          </p:spPr>
        </p:pic>
        <p:pic>
          <p:nvPicPr>
            <p:cNvPr id="1602" name="Image" descr="Image"/>
            <p:cNvPicPr>
              <a:picLocks noChangeAspect="1"/>
            </p:cNvPicPr>
            <p:nvPr/>
          </p:nvPicPr>
          <p:blipFill>
            <a:blip r:embed="rId2">
              <a:extLst/>
            </a:blip>
            <a:stretch>
              <a:fillRect/>
            </a:stretch>
          </p:blipFill>
          <p:spPr>
            <a:xfrm>
              <a:off x="1051246" y="458465"/>
              <a:ext cx="607239" cy="607239"/>
            </a:xfrm>
            <a:prstGeom prst="rect">
              <a:avLst/>
            </a:prstGeom>
            <a:ln w="12700" cap="flat">
              <a:noFill/>
              <a:miter lim="400000"/>
            </a:ln>
            <a:effectLst/>
          </p:spPr>
        </p:pic>
        <p:pic>
          <p:nvPicPr>
            <p:cNvPr id="1603" name="Image" descr="Image"/>
            <p:cNvPicPr>
              <a:picLocks noChangeAspect="1"/>
            </p:cNvPicPr>
            <p:nvPr/>
          </p:nvPicPr>
          <p:blipFill>
            <a:blip r:embed="rId2">
              <a:extLst/>
            </a:blip>
            <a:stretch>
              <a:fillRect/>
            </a:stretch>
          </p:blipFill>
          <p:spPr>
            <a:xfrm>
              <a:off x="789410" y="613310"/>
              <a:ext cx="607239" cy="607240"/>
            </a:xfrm>
            <a:prstGeom prst="rect">
              <a:avLst/>
            </a:prstGeom>
            <a:ln w="12700" cap="flat">
              <a:noFill/>
              <a:miter lim="400000"/>
            </a:ln>
            <a:effectLst/>
          </p:spPr>
        </p:pic>
        <p:pic>
          <p:nvPicPr>
            <p:cNvPr id="1604" name="Image" descr="Image"/>
            <p:cNvPicPr>
              <a:picLocks noChangeAspect="1"/>
            </p:cNvPicPr>
            <p:nvPr/>
          </p:nvPicPr>
          <p:blipFill>
            <a:blip r:embed="rId2">
              <a:extLst/>
            </a:blip>
            <a:stretch>
              <a:fillRect/>
            </a:stretch>
          </p:blipFill>
          <p:spPr>
            <a:xfrm>
              <a:off x="522225" y="759048"/>
              <a:ext cx="607239" cy="607239"/>
            </a:xfrm>
            <a:prstGeom prst="rect">
              <a:avLst/>
            </a:prstGeom>
            <a:ln w="12700" cap="flat">
              <a:noFill/>
              <a:miter lim="400000"/>
            </a:ln>
            <a:effectLst/>
          </p:spPr>
        </p:pic>
        <p:pic>
          <p:nvPicPr>
            <p:cNvPr id="1605" name="Image" descr="Image"/>
            <p:cNvPicPr>
              <a:picLocks noChangeAspect="1"/>
            </p:cNvPicPr>
            <p:nvPr/>
          </p:nvPicPr>
          <p:blipFill>
            <a:blip r:embed="rId2">
              <a:extLst/>
            </a:blip>
            <a:stretch>
              <a:fillRect/>
            </a:stretch>
          </p:blipFill>
          <p:spPr>
            <a:xfrm>
              <a:off x="1572747" y="452392"/>
              <a:ext cx="607240" cy="607240"/>
            </a:xfrm>
            <a:prstGeom prst="rect">
              <a:avLst/>
            </a:prstGeom>
            <a:ln w="12700" cap="flat">
              <a:noFill/>
              <a:miter lim="400000"/>
            </a:ln>
            <a:effectLst/>
          </p:spPr>
        </p:pic>
        <p:pic>
          <p:nvPicPr>
            <p:cNvPr id="1606" name="Image" descr="Image"/>
            <p:cNvPicPr>
              <a:picLocks noChangeAspect="1"/>
            </p:cNvPicPr>
            <p:nvPr/>
          </p:nvPicPr>
          <p:blipFill>
            <a:blip r:embed="rId2">
              <a:extLst/>
            </a:blip>
            <a:stretch>
              <a:fillRect/>
            </a:stretch>
          </p:blipFill>
          <p:spPr>
            <a:xfrm>
              <a:off x="1312358" y="613310"/>
              <a:ext cx="607240" cy="607240"/>
            </a:xfrm>
            <a:prstGeom prst="rect">
              <a:avLst/>
            </a:prstGeom>
            <a:ln w="12700" cap="flat">
              <a:noFill/>
              <a:miter lim="400000"/>
            </a:ln>
            <a:effectLst/>
          </p:spPr>
        </p:pic>
        <p:pic>
          <p:nvPicPr>
            <p:cNvPr id="1607" name="Image" descr="Image"/>
            <p:cNvPicPr>
              <a:picLocks noChangeAspect="1"/>
            </p:cNvPicPr>
            <p:nvPr/>
          </p:nvPicPr>
          <p:blipFill>
            <a:blip r:embed="rId2">
              <a:extLst/>
            </a:blip>
            <a:stretch>
              <a:fillRect/>
            </a:stretch>
          </p:blipFill>
          <p:spPr>
            <a:xfrm>
              <a:off x="1051246" y="759048"/>
              <a:ext cx="607239" cy="607239"/>
            </a:xfrm>
            <a:prstGeom prst="rect">
              <a:avLst/>
            </a:prstGeom>
            <a:ln w="12700" cap="flat">
              <a:noFill/>
              <a:miter lim="400000"/>
            </a:ln>
            <a:effectLst/>
          </p:spPr>
        </p:pic>
        <p:pic>
          <p:nvPicPr>
            <p:cNvPr id="1608" name="Image" descr="Image"/>
            <p:cNvPicPr>
              <a:picLocks noChangeAspect="1"/>
            </p:cNvPicPr>
            <p:nvPr/>
          </p:nvPicPr>
          <p:blipFill>
            <a:blip r:embed="rId3">
              <a:extLst/>
            </a:blip>
            <a:stretch>
              <a:fillRect/>
            </a:stretch>
          </p:blipFill>
          <p:spPr>
            <a:xfrm>
              <a:off x="783337" y="910857"/>
              <a:ext cx="607240" cy="607240"/>
            </a:xfrm>
            <a:prstGeom prst="rect">
              <a:avLst/>
            </a:prstGeom>
            <a:ln w="12700" cap="flat">
              <a:noFill/>
              <a:miter lim="400000"/>
            </a:ln>
            <a:effectLst/>
          </p:spPr>
        </p:pic>
        <p:pic>
          <p:nvPicPr>
            <p:cNvPr id="1609" name="Image" descr="Image"/>
            <p:cNvPicPr>
              <a:picLocks noChangeAspect="1"/>
            </p:cNvPicPr>
            <p:nvPr/>
          </p:nvPicPr>
          <p:blipFill>
            <a:blip r:embed="rId4">
              <a:extLst/>
            </a:blip>
            <a:stretch>
              <a:fillRect/>
            </a:stretch>
          </p:blipFill>
          <p:spPr>
            <a:xfrm>
              <a:off x="202882" y="376487"/>
              <a:ext cx="170028" cy="303621"/>
            </a:xfrm>
            <a:prstGeom prst="rect">
              <a:avLst/>
            </a:prstGeom>
            <a:ln w="12700" cap="flat">
              <a:noFill/>
              <a:miter lim="400000"/>
            </a:ln>
            <a:effectLst/>
          </p:spPr>
        </p:pic>
        <p:pic>
          <p:nvPicPr>
            <p:cNvPr id="1610" name="Image" descr="Image"/>
            <p:cNvPicPr>
              <a:picLocks noChangeAspect="1"/>
            </p:cNvPicPr>
            <p:nvPr/>
          </p:nvPicPr>
          <p:blipFill>
            <a:blip r:embed="rId5">
              <a:extLst/>
            </a:blip>
            <a:stretch>
              <a:fillRect/>
            </a:stretch>
          </p:blipFill>
          <p:spPr>
            <a:xfrm>
              <a:off x="1572747" y="211827"/>
              <a:ext cx="607240" cy="395412"/>
            </a:xfrm>
            <a:prstGeom prst="rect">
              <a:avLst/>
            </a:prstGeom>
            <a:ln w="12700" cap="flat">
              <a:noFill/>
              <a:miter lim="400000"/>
            </a:ln>
            <a:effectLst/>
          </p:spPr>
        </p:pic>
      </p:grpSp>
      <p:grpSp>
        <p:nvGrpSpPr>
          <p:cNvPr id="1630" name="Group"/>
          <p:cNvGrpSpPr/>
          <p:nvPr/>
        </p:nvGrpSpPr>
        <p:grpSpPr>
          <a:xfrm>
            <a:off x="5412406" y="6870104"/>
            <a:ext cx="2179988" cy="1518098"/>
            <a:chOff x="0" y="0"/>
            <a:chExt cx="2179986" cy="1518096"/>
          </a:xfrm>
        </p:grpSpPr>
        <p:pic>
          <p:nvPicPr>
            <p:cNvPr id="1612" name="Image" descr="Image"/>
            <p:cNvPicPr>
              <a:picLocks noChangeAspect="1"/>
            </p:cNvPicPr>
            <p:nvPr/>
          </p:nvPicPr>
          <p:blipFill>
            <a:blip r:embed="rId2">
              <a:extLst/>
            </a:blip>
            <a:stretch>
              <a:fillRect/>
            </a:stretch>
          </p:blipFill>
          <p:spPr>
            <a:xfrm>
              <a:off x="795482" y="0"/>
              <a:ext cx="607240" cy="607239"/>
            </a:xfrm>
            <a:prstGeom prst="rect">
              <a:avLst/>
            </a:prstGeom>
            <a:ln w="12700" cap="flat">
              <a:noFill/>
              <a:miter lim="400000"/>
            </a:ln>
            <a:effectLst/>
          </p:spPr>
        </p:pic>
        <p:pic>
          <p:nvPicPr>
            <p:cNvPr id="1613" name="Image" descr="Image"/>
            <p:cNvPicPr>
              <a:picLocks noChangeAspect="1"/>
            </p:cNvPicPr>
            <p:nvPr/>
          </p:nvPicPr>
          <p:blipFill>
            <a:blip r:embed="rId2">
              <a:extLst/>
            </a:blip>
            <a:stretch>
              <a:fillRect/>
            </a:stretch>
          </p:blipFill>
          <p:spPr>
            <a:xfrm>
              <a:off x="534369" y="151809"/>
              <a:ext cx="607240" cy="607240"/>
            </a:xfrm>
            <a:prstGeom prst="rect">
              <a:avLst/>
            </a:prstGeom>
            <a:ln w="12700" cap="flat">
              <a:noFill/>
              <a:miter lim="400000"/>
            </a:ln>
            <a:effectLst/>
          </p:spPr>
        </p:pic>
        <p:pic>
          <p:nvPicPr>
            <p:cNvPr id="1614" name="Image" descr="Image"/>
            <p:cNvPicPr>
              <a:picLocks noChangeAspect="1"/>
            </p:cNvPicPr>
            <p:nvPr/>
          </p:nvPicPr>
          <p:blipFill>
            <a:blip r:embed="rId2">
              <a:extLst/>
            </a:blip>
            <a:stretch>
              <a:fillRect/>
            </a:stretch>
          </p:blipFill>
          <p:spPr>
            <a:xfrm>
              <a:off x="267184" y="306655"/>
              <a:ext cx="607240" cy="607240"/>
            </a:xfrm>
            <a:prstGeom prst="rect">
              <a:avLst/>
            </a:prstGeom>
            <a:ln w="12700" cap="flat">
              <a:noFill/>
              <a:miter lim="400000"/>
            </a:ln>
            <a:effectLst/>
          </p:spPr>
        </p:pic>
        <p:pic>
          <p:nvPicPr>
            <p:cNvPr id="1615" name="Image" descr="Image"/>
            <p:cNvPicPr>
              <a:picLocks noChangeAspect="1"/>
            </p:cNvPicPr>
            <p:nvPr/>
          </p:nvPicPr>
          <p:blipFill>
            <a:blip r:embed="rId2">
              <a:extLst/>
            </a:blip>
            <a:stretch>
              <a:fillRect/>
            </a:stretch>
          </p:blipFill>
          <p:spPr>
            <a:xfrm>
              <a:off x="0" y="464537"/>
              <a:ext cx="607239" cy="607240"/>
            </a:xfrm>
            <a:prstGeom prst="rect">
              <a:avLst/>
            </a:prstGeom>
            <a:ln w="12700" cap="flat">
              <a:noFill/>
              <a:miter lim="400000"/>
            </a:ln>
            <a:effectLst/>
          </p:spPr>
        </p:pic>
        <p:pic>
          <p:nvPicPr>
            <p:cNvPr id="1616" name="Image" descr="Image"/>
            <p:cNvPicPr>
              <a:picLocks noChangeAspect="1"/>
            </p:cNvPicPr>
            <p:nvPr/>
          </p:nvPicPr>
          <p:blipFill>
            <a:blip r:embed="rId3">
              <a:extLst/>
            </a:blip>
            <a:stretch>
              <a:fillRect/>
            </a:stretch>
          </p:blipFill>
          <p:spPr>
            <a:xfrm>
              <a:off x="1057318" y="151809"/>
              <a:ext cx="607240" cy="607240"/>
            </a:xfrm>
            <a:prstGeom prst="rect">
              <a:avLst/>
            </a:prstGeom>
            <a:ln w="12700" cap="flat">
              <a:noFill/>
              <a:miter lim="400000"/>
            </a:ln>
            <a:effectLst/>
          </p:spPr>
        </p:pic>
        <p:pic>
          <p:nvPicPr>
            <p:cNvPr id="1617" name="Image" descr="Image"/>
            <p:cNvPicPr>
              <a:picLocks noChangeAspect="1"/>
            </p:cNvPicPr>
            <p:nvPr/>
          </p:nvPicPr>
          <p:blipFill>
            <a:blip r:embed="rId2">
              <a:extLst/>
            </a:blip>
            <a:stretch>
              <a:fillRect/>
            </a:stretch>
          </p:blipFill>
          <p:spPr>
            <a:xfrm>
              <a:off x="789410" y="306655"/>
              <a:ext cx="607239" cy="607240"/>
            </a:xfrm>
            <a:prstGeom prst="rect">
              <a:avLst/>
            </a:prstGeom>
            <a:ln w="12700" cap="flat">
              <a:noFill/>
              <a:miter lim="400000"/>
            </a:ln>
            <a:effectLst/>
          </p:spPr>
        </p:pic>
        <p:pic>
          <p:nvPicPr>
            <p:cNvPr id="1618" name="Image" descr="Image"/>
            <p:cNvPicPr>
              <a:picLocks noChangeAspect="1"/>
            </p:cNvPicPr>
            <p:nvPr/>
          </p:nvPicPr>
          <p:blipFill>
            <a:blip r:embed="rId3">
              <a:extLst/>
            </a:blip>
            <a:stretch>
              <a:fillRect/>
            </a:stretch>
          </p:blipFill>
          <p:spPr>
            <a:xfrm>
              <a:off x="522948" y="464537"/>
              <a:ext cx="607240" cy="607240"/>
            </a:xfrm>
            <a:prstGeom prst="rect">
              <a:avLst/>
            </a:prstGeom>
            <a:ln w="12700" cap="flat">
              <a:noFill/>
              <a:miter lim="400000"/>
            </a:ln>
            <a:effectLst/>
          </p:spPr>
        </p:pic>
        <p:pic>
          <p:nvPicPr>
            <p:cNvPr id="1619" name="Image" descr="Image"/>
            <p:cNvPicPr>
              <a:picLocks noChangeAspect="1"/>
            </p:cNvPicPr>
            <p:nvPr/>
          </p:nvPicPr>
          <p:blipFill>
            <a:blip r:embed="rId2">
              <a:extLst/>
            </a:blip>
            <a:stretch>
              <a:fillRect/>
            </a:stretch>
          </p:blipFill>
          <p:spPr>
            <a:xfrm>
              <a:off x="261836" y="613310"/>
              <a:ext cx="607239" cy="607240"/>
            </a:xfrm>
            <a:prstGeom prst="rect">
              <a:avLst/>
            </a:prstGeom>
            <a:ln w="12700" cap="flat">
              <a:noFill/>
              <a:miter lim="400000"/>
            </a:ln>
            <a:effectLst/>
          </p:spPr>
        </p:pic>
        <p:pic>
          <p:nvPicPr>
            <p:cNvPr id="1620" name="Image" descr="Image"/>
            <p:cNvPicPr>
              <a:picLocks noChangeAspect="1"/>
            </p:cNvPicPr>
            <p:nvPr/>
          </p:nvPicPr>
          <p:blipFill>
            <a:blip r:embed="rId3">
              <a:extLst/>
            </a:blip>
            <a:stretch>
              <a:fillRect/>
            </a:stretch>
          </p:blipFill>
          <p:spPr>
            <a:xfrm>
              <a:off x="1318431" y="297546"/>
              <a:ext cx="607239" cy="607240"/>
            </a:xfrm>
            <a:prstGeom prst="rect">
              <a:avLst/>
            </a:prstGeom>
            <a:ln w="12700" cap="flat">
              <a:noFill/>
              <a:miter lim="400000"/>
            </a:ln>
            <a:effectLst/>
          </p:spPr>
        </p:pic>
        <p:pic>
          <p:nvPicPr>
            <p:cNvPr id="1621" name="Image" descr="Image"/>
            <p:cNvPicPr>
              <a:picLocks noChangeAspect="1"/>
            </p:cNvPicPr>
            <p:nvPr/>
          </p:nvPicPr>
          <p:blipFill>
            <a:blip r:embed="rId2">
              <a:extLst/>
            </a:blip>
            <a:stretch>
              <a:fillRect/>
            </a:stretch>
          </p:blipFill>
          <p:spPr>
            <a:xfrm>
              <a:off x="1051246" y="458465"/>
              <a:ext cx="607239" cy="607239"/>
            </a:xfrm>
            <a:prstGeom prst="rect">
              <a:avLst/>
            </a:prstGeom>
            <a:ln w="12700" cap="flat">
              <a:noFill/>
              <a:miter lim="400000"/>
            </a:ln>
            <a:effectLst/>
          </p:spPr>
        </p:pic>
        <p:pic>
          <p:nvPicPr>
            <p:cNvPr id="1622" name="Image" descr="Image"/>
            <p:cNvPicPr>
              <a:picLocks noChangeAspect="1"/>
            </p:cNvPicPr>
            <p:nvPr/>
          </p:nvPicPr>
          <p:blipFill>
            <a:blip r:embed="rId2">
              <a:extLst/>
            </a:blip>
            <a:stretch>
              <a:fillRect/>
            </a:stretch>
          </p:blipFill>
          <p:spPr>
            <a:xfrm>
              <a:off x="789410" y="613310"/>
              <a:ext cx="607239" cy="607240"/>
            </a:xfrm>
            <a:prstGeom prst="rect">
              <a:avLst/>
            </a:prstGeom>
            <a:ln w="12700" cap="flat">
              <a:noFill/>
              <a:miter lim="400000"/>
            </a:ln>
            <a:effectLst/>
          </p:spPr>
        </p:pic>
        <p:pic>
          <p:nvPicPr>
            <p:cNvPr id="1623" name="Image" descr="Image"/>
            <p:cNvPicPr>
              <a:picLocks noChangeAspect="1"/>
            </p:cNvPicPr>
            <p:nvPr/>
          </p:nvPicPr>
          <p:blipFill>
            <a:blip r:embed="rId2">
              <a:extLst/>
            </a:blip>
            <a:stretch>
              <a:fillRect/>
            </a:stretch>
          </p:blipFill>
          <p:spPr>
            <a:xfrm>
              <a:off x="522225" y="759048"/>
              <a:ext cx="607239" cy="607239"/>
            </a:xfrm>
            <a:prstGeom prst="rect">
              <a:avLst/>
            </a:prstGeom>
            <a:ln w="12700" cap="flat">
              <a:noFill/>
              <a:miter lim="400000"/>
            </a:ln>
            <a:effectLst/>
          </p:spPr>
        </p:pic>
        <p:pic>
          <p:nvPicPr>
            <p:cNvPr id="1624" name="Image" descr="Image"/>
            <p:cNvPicPr>
              <a:picLocks noChangeAspect="1"/>
            </p:cNvPicPr>
            <p:nvPr/>
          </p:nvPicPr>
          <p:blipFill>
            <a:blip r:embed="rId2">
              <a:extLst/>
            </a:blip>
            <a:stretch>
              <a:fillRect/>
            </a:stretch>
          </p:blipFill>
          <p:spPr>
            <a:xfrm>
              <a:off x="1572747" y="452392"/>
              <a:ext cx="607240" cy="607240"/>
            </a:xfrm>
            <a:prstGeom prst="rect">
              <a:avLst/>
            </a:prstGeom>
            <a:ln w="12700" cap="flat">
              <a:noFill/>
              <a:miter lim="400000"/>
            </a:ln>
            <a:effectLst/>
          </p:spPr>
        </p:pic>
        <p:pic>
          <p:nvPicPr>
            <p:cNvPr id="1625" name="Image" descr="Image"/>
            <p:cNvPicPr>
              <a:picLocks noChangeAspect="1"/>
            </p:cNvPicPr>
            <p:nvPr/>
          </p:nvPicPr>
          <p:blipFill>
            <a:blip r:embed="rId2">
              <a:extLst/>
            </a:blip>
            <a:stretch>
              <a:fillRect/>
            </a:stretch>
          </p:blipFill>
          <p:spPr>
            <a:xfrm>
              <a:off x="1312358" y="613310"/>
              <a:ext cx="607240" cy="607240"/>
            </a:xfrm>
            <a:prstGeom prst="rect">
              <a:avLst/>
            </a:prstGeom>
            <a:ln w="12700" cap="flat">
              <a:noFill/>
              <a:miter lim="400000"/>
            </a:ln>
            <a:effectLst/>
          </p:spPr>
        </p:pic>
        <p:pic>
          <p:nvPicPr>
            <p:cNvPr id="1626" name="Image" descr="Image"/>
            <p:cNvPicPr>
              <a:picLocks noChangeAspect="1"/>
            </p:cNvPicPr>
            <p:nvPr/>
          </p:nvPicPr>
          <p:blipFill>
            <a:blip r:embed="rId2">
              <a:extLst/>
            </a:blip>
            <a:stretch>
              <a:fillRect/>
            </a:stretch>
          </p:blipFill>
          <p:spPr>
            <a:xfrm>
              <a:off x="1051246" y="759048"/>
              <a:ext cx="607239" cy="607239"/>
            </a:xfrm>
            <a:prstGeom prst="rect">
              <a:avLst/>
            </a:prstGeom>
            <a:ln w="12700" cap="flat">
              <a:noFill/>
              <a:miter lim="400000"/>
            </a:ln>
            <a:effectLst/>
          </p:spPr>
        </p:pic>
        <p:pic>
          <p:nvPicPr>
            <p:cNvPr id="1627" name="Image" descr="Image"/>
            <p:cNvPicPr>
              <a:picLocks noChangeAspect="1"/>
            </p:cNvPicPr>
            <p:nvPr/>
          </p:nvPicPr>
          <p:blipFill>
            <a:blip r:embed="rId3">
              <a:extLst/>
            </a:blip>
            <a:stretch>
              <a:fillRect/>
            </a:stretch>
          </p:blipFill>
          <p:spPr>
            <a:xfrm>
              <a:off x="783337" y="910857"/>
              <a:ext cx="607240" cy="607240"/>
            </a:xfrm>
            <a:prstGeom prst="rect">
              <a:avLst/>
            </a:prstGeom>
            <a:ln w="12700" cap="flat">
              <a:noFill/>
              <a:miter lim="400000"/>
            </a:ln>
            <a:effectLst/>
          </p:spPr>
        </p:pic>
        <p:pic>
          <p:nvPicPr>
            <p:cNvPr id="1628" name="Image" descr="Image"/>
            <p:cNvPicPr>
              <a:picLocks noChangeAspect="1"/>
            </p:cNvPicPr>
            <p:nvPr/>
          </p:nvPicPr>
          <p:blipFill>
            <a:blip r:embed="rId4">
              <a:extLst/>
            </a:blip>
            <a:stretch>
              <a:fillRect/>
            </a:stretch>
          </p:blipFill>
          <p:spPr>
            <a:xfrm>
              <a:off x="456882" y="503487"/>
              <a:ext cx="170028" cy="303621"/>
            </a:xfrm>
            <a:prstGeom prst="rect">
              <a:avLst/>
            </a:prstGeom>
            <a:ln w="12700" cap="flat">
              <a:noFill/>
              <a:miter lim="400000"/>
            </a:ln>
            <a:effectLst/>
          </p:spPr>
        </p:pic>
        <p:pic>
          <p:nvPicPr>
            <p:cNvPr id="1629" name="Image" descr="Image"/>
            <p:cNvPicPr>
              <a:picLocks noChangeAspect="1"/>
            </p:cNvPicPr>
            <p:nvPr/>
          </p:nvPicPr>
          <p:blipFill>
            <a:blip r:embed="rId5">
              <a:extLst/>
            </a:blip>
            <a:stretch>
              <a:fillRect/>
            </a:stretch>
          </p:blipFill>
          <p:spPr>
            <a:xfrm>
              <a:off x="1572747" y="211827"/>
              <a:ext cx="607240" cy="395412"/>
            </a:xfrm>
            <a:prstGeom prst="rect">
              <a:avLst/>
            </a:prstGeom>
            <a:ln w="12700" cap="flat">
              <a:noFill/>
              <a:miter lim="400000"/>
            </a:ln>
            <a:effectLst/>
          </p:spPr>
        </p:pic>
      </p:grpSp>
      <p:grpSp>
        <p:nvGrpSpPr>
          <p:cNvPr id="1649" name="Group"/>
          <p:cNvGrpSpPr/>
          <p:nvPr/>
        </p:nvGrpSpPr>
        <p:grpSpPr>
          <a:xfrm>
            <a:off x="9336706" y="5752504"/>
            <a:ext cx="2179988" cy="1518098"/>
            <a:chOff x="0" y="0"/>
            <a:chExt cx="2179986" cy="1518096"/>
          </a:xfrm>
        </p:grpSpPr>
        <p:pic>
          <p:nvPicPr>
            <p:cNvPr id="1631" name="Image" descr="Image"/>
            <p:cNvPicPr>
              <a:picLocks noChangeAspect="1"/>
            </p:cNvPicPr>
            <p:nvPr/>
          </p:nvPicPr>
          <p:blipFill>
            <a:blip r:embed="rId2">
              <a:extLst/>
            </a:blip>
            <a:stretch>
              <a:fillRect/>
            </a:stretch>
          </p:blipFill>
          <p:spPr>
            <a:xfrm>
              <a:off x="795482" y="0"/>
              <a:ext cx="607240" cy="607239"/>
            </a:xfrm>
            <a:prstGeom prst="rect">
              <a:avLst/>
            </a:prstGeom>
            <a:ln w="12700" cap="flat">
              <a:noFill/>
              <a:miter lim="400000"/>
            </a:ln>
            <a:effectLst/>
          </p:spPr>
        </p:pic>
        <p:pic>
          <p:nvPicPr>
            <p:cNvPr id="1632" name="Image" descr="Image"/>
            <p:cNvPicPr>
              <a:picLocks noChangeAspect="1"/>
            </p:cNvPicPr>
            <p:nvPr/>
          </p:nvPicPr>
          <p:blipFill>
            <a:blip r:embed="rId2">
              <a:extLst/>
            </a:blip>
            <a:stretch>
              <a:fillRect/>
            </a:stretch>
          </p:blipFill>
          <p:spPr>
            <a:xfrm>
              <a:off x="534369" y="151809"/>
              <a:ext cx="607240" cy="607240"/>
            </a:xfrm>
            <a:prstGeom prst="rect">
              <a:avLst/>
            </a:prstGeom>
            <a:ln w="12700" cap="flat">
              <a:noFill/>
              <a:miter lim="400000"/>
            </a:ln>
            <a:effectLst/>
          </p:spPr>
        </p:pic>
        <p:pic>
          <p:nvPicPr>
            <p:cNvPr id="1633" name="Image" descr="Image"/>
            <p:cNvPicPr>
              <a:picLocks noChangeAspect="1"/>
            </p:cNvPicPr>
            <p:nvPr/>
          </p:nvPicPr>
          <p:blipFill>
            <a:blip r:embed="rId2">
              <a:extLst/>
            </a:blip>
            <a:stretch>
              <a:fillRect/>
            </a:stretch>
          </p:blipFill>
          <p:spPr>
            <a:xfrm>
              <a:off x="267184" y="306655"/>
              <a:ext cx="607240" cy="607240"/>
            </a:xfrm>
            <a:prstGeom prst="rect">
              <a:avLst/>
            </a:prstGeom>
            <a:ln w="12700" cap="flat">
              <a:noFill/>
              <a:miter lim="400000"/>
            </a:ln>
            <a:effectLst/>
          </p:spPr>
        </p:pic>
        <p:pic>
          <p:nvPicPr>
            <p:cNvPr id="1634" name="Image" descr="Image"/>
            <p:cNvPicPr>
              <a:picLocks noChangeAspect="1"/>
            </p:cNvPicPr>
            <p:nvPr/>
          </p:nvPicPr>
          <p:blipFill>
            <a:blip r:embed="rId2">
              <a:extLst/>
            </a:blip>
            <a:stretch>
              <a:fillRect/>
            </a:stretch>
          </p:blipFill>
          <p:spPr>
            <a:xfrm>
              <a:off x="0" y="464537"/>
              <a:ext cx="607239" cy="607240"/>
            </a:xfrm>
            <a:prstGeom prst="rect">
              <a:avLst/>
            </a:prstGeom>
            <a:ln w="12700" cap="flat">
              <a:noFill/>
              <a:miter lim="400000"/>
            </a:ln>
            <a:effectLst/>
          </p:spPr>
        </p:pic>
        <p:pic>
          <p:nvPicPr>
            <p:cNvPr id="1635" name="Image" descr="Image"/>
            <p:cNvPicPr>
              <a:picLocks noChangeAspect="1"/>
            </p:cNvPicPr>
            <p:nvPr/>
          </p:nvPicPr>
          <p:blipFill>
            <a:blip r:embed="rId3">
              <a:extLst/>
            </a:blip>
            <a:stretch>
              <a:fillRect/>
            </a:stretch>
          </p:blipFill>
          <p:spPr>
            <a:xfrm>
              <a:off x="1057318" y="151809"/>
              <a:ext cx="607240" cy="607240"/>
            </a:xfrm>
            <a:prstGeom prst="rect">
              <a:avLst/>
            </a:prstGeom>
            <a:ln w="12700" cap="flat">
              <a:noFill/>
              <a:miter lim="400000"/>
            </a:ln>
            <a:effectLst/>
          </p:spPr>
        </p:pic>
        <p:pic>
          <p:nvPicPr>
            <p:cNvPr id="1636" name="Image" descr="Image"/>
            <p:cNvPicPr>
              <a:picLocks noChangeAspect="1"/>
            </p:cNvPicPr>
            <p:nvPr/>
          </p:nvPicPr>
          <p:blipFill>
            <a:blip r:embed="rId2">
              <a:extLst/>
            </a:blip>
            <a:stretch>
              <a:fillRect/>
            </a:stretch>
          </p:blipFill>
          <p:spPr>
            <a:xfrm>
              <a:off x="789410" y="306655"/>
              <a:ext cx="607239" cy="607240"/>
            </a:xfrm>
            <a:prstGeom prst="rect">
              <a:avLst/>
            </a:prstGeom>
            <a:ln w="12700" cap="flat">
              <a:noFill/>
              <a:miter lim="400000"/>
            </a:ln>
            <a:effectLst/>
          </p:spPr>
        </p:pic>
        <p:pic>
          <p:nvPicPr>
            <p:cNvPr id="1637" name="Image" descr="Image"/>
            <p:cNvPicPr>
              <a:picLocks noChangeAspect="1"/>
            </p:cNvPicPr>
            <p:nvPr/>
          </p:nvPicPr>
          <p:blipFill>
            <a:blip r:embed="rId3">
              <a:extLst/>
            </a:blip>
            <a:stretch>
              <a:fillRect/>
            </a:stretch>
          </p:blipFill>
          <p:spPr>
            <a:xfrm>
              <a:off x="522948" y="464537"/>
              <a:ext cx="607240" cy="607240"/>
            </a:xfrm>
            <a:prstGeom prst="rect">
              <a:avLst/>
            </a:prstGeom>
            <a:ln w="12700" cap="flat">
              <a:noFill/>
              <a:miter lim="400000"/>
            </a:ln>
            <a:effectLst/>
          </p:spPr>
        </p:pic>
        <p:pic>
          <p:nvPicPr>
            <p:cNvPr id="1638" name="Image" descr="Image"/>
            <p:cNvPicPr>
              <a:picLocks noChangeAspect="1"/>
            </p:cNvPicPr>
            <p:nvPr/>
          </p:nvPicPr>
          <p:blipFill>
            <a:blip r:embed="rId2">
              <a:extLst/>
            </a:blip>
            <a:stretch>
              <a:fillRect/>
            </a:stretch>
          </p:blipFill>
          <p:spPr>
            <a:xfrm>
              <a:off x="261836" y="613310"/>
              <a:ext cx="607239" cy="607240"/>
            </a:xfrm>
            <a:prstGeom prst="rect">
              <a:avLst/>
            </a:prstGeom>
            <a:ln w="12700" cap="flat">
              <a:noFill/>
              <a:miter lim="400000"/>
            </a:ln>
            <a:effectLst/>
          </p:spPr>
        </p:pic>
        <p:pic>
          <p:nvPicPr>
            <p:cNvPr id="1639" name="Image" descr="Image"/>
            <p:cNvPicPr>
              <a:picLocks noChangeAspect="1"/>
            </p:cNvPicPr>
            <p:nvPr/>
          </p:nvPicPr>
          <p:blipFill>
            <a:blip r:embed="rId3">
              <a:extLst/>
            </a:blip>
            <a:stretch>
              <a:fillRect/>
            </a:stretch>
          </p:blipFill>
          <p:spPr>
            <a:xfrm>
              <a:off x="1318431" y="297546"/>
              <a:ext cx="607239" cy="607240"/>
            </a:xfrm>
            <a:prstGeom prst="rect">
              <a:avLst/>
            </a:prstGeom>
            <a:ln w="12700" cap="flat">
              <a:noFill/>
              <a:miter lim="400000"/>
            </a:ln>
            <a:effectLst/>
          </p:spPr>
        </p:pic>
        <p:pic>
          <p:nvPicPr>
            <p:cNvPr id="1640" name="Image" descr="Image"/>
            <p:cNvPicPr>
              <a:picLocks noChangeAspect="1"/>
            </p:cNvPicPr>
            <p:nvPr/>
          </p:nvPicPr>
          <p:blipFill>
            <a:blip r:embed="rId2">
              <a:extLst/>
            </a:blip>
            <a:stretch>
              <a:fillRect/>
            </a:stretch>
          </p:blipFill>
          <p:spPr>
            <a:xfrm>
              <a:off x="1051246" y="458465"/>
              <a:ext cx="607239" cy="607239"/>
            </a:xfrm>
            <a:prstGeom prst="rect">
              <a:avLst/>
            </a:prstGeom>
            <a:ln w="12700" cap="flat">
              <a:noFill/>
              <a:miter lim="400000"/>
            </a:ln>
            <a:effectLst/>
          </p:spPr>
        </p:pic>
        <p:pic>
          <p:nvPicPr>
            <p:cNvPr id="1641" name="Image" descr="Image"/>
            <p:cNvPicPr>
              <a:picLocks noChangeAspect="1"/>
            </p:cNvPicPr>
            <p:nvPr/>
          </p:nvPicPr>
          <p:blipFill>
            <a:blip r:embed="rId2">
              <a:extLst/>
            </a:blip>
            <a:stretch>
              <a:fillRect/>
            </a:stretch>
          </p:blipFill>
          <p:spPr>
            <a:xfrm>
              <a:off x="789410" y="613310"/>
              <a:ext cx="607239" cy="607240"/>
            </a:xfrm>
            <a:prstGeom prst="rect">
              <a:avLst/>
            </a:prstGeom>
            <a:ln w="12700" cap="flat">
              <a:noFill/>
              <a:miter lim="400000"/>
            </a:ln>
            <a:effectLst/>
          </p:spPr>
        </p:pic>
        <p:pic>
          <p:nvPicPr>
            <p:cNvPr id="1642" name="Image" descr="Image"/>
            <p:cNvPicPr>
              <a:picLocks noChangeAspect="1"/>
            </p:cNvPicPr>
            <p:nvPr/>
          </p:nvPicPr>
          <p:blipFill>
            <a:blip r:embed="rId2">
              <a:extLst/>
            </a:blip>
            <a:stretch>
              <a:fillRect/>
            </a:stretch>
          </p:blipFill>
          <p:spPr>
            <a:xfrm>
              <a:off x="522225" y="759048"/>
              <a:ext cx="607239" cy="607239"/>
            </a:xfrm>
            <a:prstGeom prst="rect">
              <a:avLst/>
            </a:prstGeom>
            <a:ln w="12700" cap="flat">
              <a:noFill/>
              <a:miter lim="400000"/>
            </a:ln>
            <a:effectLst/>
          </p:spPr>
        </p:pic>
        <p:pic>
          <p:nvPicPr>
            <p:cNvPr id="1643" name="Image" descr="Image"/>
            <p:cNvPicPr>
              <a:picLocks noChangeAspect="1"/>
            </p:cNvPicPr>
            <p:nvPr/>
          </p:nvPicPr>
          <p:blipFill>
            <a:blip r:embed="rId2">
              <a:extLst/>
            </a:blip>
            <a:stretch>
              <a:fillRect/>
            </a:stretch>
          </p:blipFill>
          <p:spPr>
            <a:xfrm>
              <a:off x="1572747" y="452392"/>
              <a:ext cx="607240" cy="607240"/>
            </a:xfrm>
            <a:prstGeom prst="rect">
              <a:avLst/>
            </a:prstGeom>
            <a:ln w="12700" cap="flat">
              <a:noFill/>
              <a:miter lim="400000"/>
            </a:ln>
            <a:effectLst/>
          </p:spPr>
        </p:pic>
        <p:pic>
          <p:nvPicPr>
            <p:cNvPr id="1644" name="Image" descr="Image"/>
            <p:cNvPicPr>
              <a:picLocks noChangeAspect="1"/>
            </p:cNvPicPr>
            <p:nvPr/>
          </p:nvPicPr>
          <p:blipFill>
            <a:blip r:embed="rId2">
              <a:extLst/>
            </a:blip>
            <a:stretch>
              <a:fillRect/>
            </a:stretch>
          </p:blipFill>
          <p:spPr>
            <a:xfrm>
              <a:off x="1312358" y="613310"/>
              <a:ext cx="607240" cy="607240"/>
            </a:xfrm>
            <a:prstGeom prst="rect">
              <a:avLst/>
            </a:prstGeom>
            <a:ln w="12700" cap="flat">
              <a:noFill/>
              <a:miter lim="400000"/>
            </a:ln>
            <a:effectLst/>
          </p:spPr>
        </p:pic>
        <p:pic>
          <p:nvPicPr>
            <p:cNvPr id="1645" name="Image" descr="Image"/>
            <p:cNvPicPr>
              <a:picLocks noChangeAspect="1"/>
            </p:cNvPicPr>
            <p:nvPr/>
          </p:nvPicPr>
          <p:blipFill>
            <a:blip r:embed="rId2">
              <a:extLst/>
            </a:blip>
            <a:stretch>
              <a:fillRect/>
            </a:stretch>
          </p:blipFill>
          <p:spPr>
            <a:xfrm>
              <a:off x="1051246" y="759048"/>
              <a:ext cx="607239" cy="607239"/>
            </a:xfrm>
            <a:prstGeom prst="rect">
              <a:avLst/>
            </a:prstGeom>
            <a:ln w="12700" cap="flat">
              <a:noFill/>
              <a:miter lim="400000"/>
            </a:ln>
            <a:effectLst/>
          </p:spPr>
        </p:pic>
        <p:pic>
          <p:nvPicPr>
            <p:cNvPr id="1646" name="Image" descr="Image"/>
            <p:cNvPicPr>
              <a:picLocks noChangeAspect="1"/>
            </p:cNvPicPr>
            <p:nvPr/>
          </p:nvPicPr>
          <p:blipFill>
            <a:blip r:embed="rId3">
              <a:extLst/>
            </a:blip>
            <a:stretch>
              <a:fillRect/>
            </a:stretch>
          </p:blipFill>
          <p:spPr>
            <a:xfrm>
              <a:off x="783337" y="910857"/>
              <a:ext cx="607240" cy="607240"/>
            </a:xfrm>
            <a:prstGeom prst="rect">
              <a:avLst/>
            </a:prstGeom>
            <a:ln w="12700" cap="flat">
              <a:noFill/>
              <a:miter lim="400000"/>
            </a:ln>
            <a:effectLst/>
          </p:spPr>
        </p:pic>
        <p:pic>
          <p:nvPicPr>
            <p:cNvPr id="1647" name="Image" descr="Image"/>
            <p:cNvPicPr>
              <a:picLocks noChangeAspect="1"/>
            </p:cNvPicPr>
            <p:nvPr/>
          </p:nvPicPr>
          <p:blipFill>
            <a:blip r:embed="rId4">
              <a:extLst/>
            </a:blip>
            <a:stretch>
              <a:fillRect/>
            </a:stretch>
          </p:blipFill>
          <p:spPr>
            <a:xfrm>
              <a:off x="736282" y="643187"/>
              <a:ext cx="170028" cy="303621"/>
            </a:xfrm>
            <a:prstGeom prst="rect">
              <a:avLst/>
            </a:prstGeom>
            <a:ln w="12700" cap="flat">
              <a:noFill/>
              <a:miter lim="400000"/>
            </a:ln>
            <a:effectLst/>
          </p:spPr>
        </p:pic>
        <p:pic>
          <p:nvPicPr>
            <p:cNvPr id="1648" name="Image" descr="Image"/>
            <p:cNvPicPr>
              <a:picLocks noChangeAspect="1"/>
            </p:cNvPicPr>
            <p:nvPr/>
          </p:nvPicPr>
          <p:blipFill>
            <a:blip r:embed="rId5">
              <a:extLst/>
            </a:blip>
            <a:stretch>
              <a:fillRect/>
            </a:stretch>
          </p:blipFill>
          <p:spPr>
            <a:xfrm>
              <a:off x="1572747" y="211827"/>
              <a:ext cx="607240" cy="39541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2" name="Jogador 1 = MAX…"/>
          <p:cNvSpPr txBox="1"/>
          <p:nvPr>
            <p:ph type="body" sz="quarter" idx="1"/>
          </p:nvPr>
        </p:nvSpPr>
        <p:spPr>
          <a:xfrm>
            <a:off x="406400" y="1905000"/>
            <a:ext cx="12192000" cy="1934973"/>
          </a:xfrm>
          <a:prstGeom prst="rect">
            <a:avLst/>
          </a:prstGeom>
        </p:spPr>
        <p:txBody>
          <a:bodyPr/>
          <a:lstStyle/>
          <a:p>
            <a:pPr/>
            <a:r>
              <a:t>Jogador 1 = MAX</a:t>
            </a:r>
          </a:p>
          <a:p>
            <a:pPr/>
            <a:r>
              <a:t>Jogador 2 = ALEATÓRIO</a:t>
            </a:r>
          </a:p>
        </p:txBody>
      </p:sp>
      <p:sp>
        <p:nvSpPr>
          <p:cNvPr id="1653" name="busca expectimax"/>
          <p:cNvSpPr txBox="1"/>
          <p:nvPr>
            <p:ph type="title"/>
          </p:nvPr>
        </p:nvSpPr>
        <p:spPr>
          <a:prstGeom prst="rect">
            <a:avLst/>
          </a:prstGeom>
        </p:spPr>
        <p:txBody>
          <a:bodyPr/>
          <a:lstStyle>
            <a:lvl1pPr defTabSz="467359">
              <a:spcBef>
                <a:spcPts val="2200"/>
              </a:spcBef>
              <a:defRPr sz="4800"/>
            </a:lvl1pPr>
          </a:lstStyle>
          <a:p>
            <a:pPr/>
            <a:r>
              <a:t>busca expectimax</a:t>
            </a:r>
          </a:p>
        </p:txBody>
      </p:sp>
      <p:pic>
        <p:nvPicPr>
          <p:cNvPr id="1654" name="V(s)_=_max_a_in_.pdf" descr="V(s)_=_max_a_in_.pdf"/>
          <p:cNvPicPr>
            <a:picLocks noChangeAspect="1"/>
          </p:cNvPicPr>
          <p:nvPr/>
        </p:nvPicPr>
        <p:blipFill>
          <a:blip r:embed="rId2">
            <a:extLst/>
          </a:blip>
          <a:stretch>
            <a:fillRect/>
          </a:stretch>
        </p:blipFill>
        <p:spPr>
          <a:xfrm>
            <a:off x="698500" y="5133723"/>
            <a:ext cx="11607800" cy="1934973"/>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8" name="Connection Line"/>
          <p:cNvSpPr/>
          <p:nvPr/>
        </p:nvSpPr>
        <p:spPr>
          <a:xfrm>
            <a:off x="6628410" y="3553532"/>
            <a:ext cx="1" cy="1959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38100">
            <a:solidFill>
              <a:srgbClr val="222222"/>
            </a:solidFill>
            <a:miter lim="400000"/>
          </a:ln>
        </p:spPr>
        <p:txBody>
          <a:bodyPr/>
          <a:lstStyle/>
          <a:p>
            <a:pPr/>
          </a:p>
        </p:txBody>
      </p:sp>
      <p:sp>
        <p:nvSpPr>
          <p:cNvPr id="1689" name="Connection Line"/>
          <p:cNvSpPr/>
          <p:nvPr/>
        </p:nvSpPr>
        <p:spPr>
          <a:xfrm>
            <a:off x="3555010" y="3383190"/>
            <a:ext cx="2612001" cy="2129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sp>
        <p:nvSpPr>
          <p:cNvPr id="1690" name="Connection Line"/>
          <p:cNvSpPr/>
          <p:nvPr/>
        </p:nvSpPr>
        <p:spPr>
          <a:xfrm>
            <a:off x="7089811" y="3383190"/>
            <a:ext cx="2611999" cy="2129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solidFill>
            <a:miter lim="400000"/>
          </a:ln>
        </p:spPr>
        <p:txBody>
          <a:bodyPr/>
          <a:lstStyle/>
          <a:p>
            <a:pPr/>
          </a:p>
        </p:txBody>
      </p:sp>
      <p:sp>
        <p:nvSpPr>
          <p:cNvPr id="1691" name="Connection Line"/>
          <p:cNvSpPr/>
          <p:nvPr/>
        </p:nvSpPr>
        <p:spPr>
          <a:xfrm>
            <a:off x="9701811" y="5513034"/>
            <a:ext cx="521004"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solidFill>
            <a:miter lim="400000"/>
          </a:ln>
        </p:spPr>
        <p:txBody>
          <a:bodyPr/>
          <a:lstStyle/>
          <a:p>
            <a:pPr/>
          </a:p>
        </p:txBody>
      </p:sp>
      <p:sp>
        <p:nvSpPr>
          <p:cNvPr id="1692" name="Connection Line"/>
          <p:cNvSpPr/>
          <p:nvPr/>
        </p:nvSpPr>
        <p:spPr>
          <a:xfrm>
            <a:off x="3555010" y="5513034"/>
            <a:ext cx="636683"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solidFill>
            <a:miter lim="400000"/>
          </a:ln>
        </p:spPr>
        <p:txBody>
          <a:bodyPr/>
          <a:lstStyle/>
          <a:p>
            <a:pPr/>
          </a:p>
        </p:txBody>
      </p:sp>
      <p:sp>
        <p:nvSpPr>
          <p:cNvPr id="1693" name="Connection Line"/>
          <p:cNvSpPr/>
          <p:nvPr/>
        </p:nvSpPr>
        <p:spPr>
          <a:xfrm>
            <a:off x="2846304" y="5513033"/>
            <a:ext cx="708707" cy="1056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sp>
        <p:nvSpPr>
          <p:cNvPr id="1694" name="Connection Line"/>
          <p:cNvSpPr/>
          <p:nvPr/>
        </p:nvSpPr>
        <p:spPr>
          <a:xfrm>
            <a:off x="9148120" y="5513034"/>
            <a:ext cx="553692"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sp>
        <p:nvSpPr>
          <p:cNvPr id="1695" name="Connection Line"/>
          <p:cNvSpPr/>
          <p:nvPr/>
        </p:nvSpPr>
        <p:spPr>
          <a:xfrm>
            <a:off x="6628410" y="5513033"/>
            <a:ext cx="578844" cy="1056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solidFill>
            <a:miter lim="400000"/>
          </a:ln>
        </p:spPr>
        <p:txBody>
          <a:bodyPr/>
          <a:lstStyle/>
          <a:p>
            <a:pPr/>
          </a:p>
        </p:txBody>
      </p:sp>
      <p:sp>
        <p:nvSpPr>
          <p:cNvPr id="1696" name="Connection Line"/>
          <p:cNvSpPr/>
          <p:nvPr/>
        </p:nvSpPr>
        <p:spPr>
          <a:xfrm>
            <a:off x="6059948" y="5513034"/>
            <a:ext cx="568464"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sp>
        <p:nvSpPr>
          <p:cNvPr id="1665" name="Circle"/>
          <p:cNvSpPr/>
          <p:nvPr/>
        </p:nvSpPr>
        <p:spPr>
          <a:xfrm>
            <a:off x="9155239" y="4966462"/>
            <a:ext cx="1093144"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666" name="Circle"/>
          <p:cNvSpPr/>
          <p:nvPr/>
        </p:nvSpPr>
        <p:spPr>
          <a:xfrm>
            <a:off x="6081839" y="4966462"/>
            <a:ext cx="1093144"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667" name="Circle"/>
          <p:cNvSpPr/>
          <p:nvPr/>
        </p:nvSpPr>
        <p:spPr>
          <a:xfrm>
            <a:off x="3008440" y="4966462"/>
            <a:ext cx="1093143"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668" name="s0"/>
          <p:cNvSpPr/>
          <p:nvPr/>
        </p:nvSpPr>
        <p:spPr>
          <a:xfrm>
            <a:off x="6081839" y="2460389"/>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669" name="50"/>
          <p:cNvSpPr/>
          <p:nvPr/>
        </p:nvSpPr>
        <p:spPr>
          <a:xfrm>
            <a:off x="2241505"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1670" name="-50"/>
          <p:cNvSpPr/>
          <p:nvPr/>
        </p:nvSpPr>
        <p:spPr>
          <a:xfrm>
            <a:off x="4047911"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1671" name="1"/>
          <p:cNvSpPr/>
          <p:nvPr/>
        </p:nvSpPr>
        <p:spPr>
          <a:xfrm>
            <a:off x="5503205"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1672" name="3"/>
          <p:cNvSpPr/>
          <p:nvPr/>
        </p:nvSpPr>
        <p:spPr>
          <a:xfrm>
            <a:off x="7043653"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673" name="-5"/>
          <p:cNvSpPr/>
          <p:nvPr/>
        </p:nvSpPr>
        <p:spPr>
          <a:xfrm>
            <a:off x="859643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1674" name="15"/>
          <p:cNvSpPr/>
          <p:nvPr/>
        </p:nvSpPr>
        <p:spPr>
          <a:xfrm>
            <a:off x="10039394"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1675" name="s1"/>
          <p:cNvSpPr txBox="1"/>
          <p:nvPr/>
        </p:nvSpPr>
        <p:spPr>
          <a:xfrm>
            <a:off x="3381579" y="5281893"/>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1676" name="s2"/>
          <p:cNvSpPr txBox="1"/>
          <p:nvPr/>
        </p:nvSpPr>
        <p:spPr>
          <a:xfrm>
            <a:off x="6454979" y="5281893"/>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1677" name="s3"/>
          <p:cNvSpPr txBox="1"/>
          <p:nvPr/>
        </p:nvSpPr>
        <p:spPr>
          <a:xfrm>
            <a:off x="9528379" y="5281893"/>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sp>
        <p:nvSpPr>
          <p:cNvPr id="1678" name="1/2"/>
          <p:cNvSpPr txBox="1"/>
          <p:nvPr/>
        </p:nvSpPr>
        <p:spPr>
          <a:xfrm>
            <a:off x="7149063"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679" name="1/2"/>
          <p:cNvSpPr txBox="1"/>
          <p:nvPr/>
        </p:nvSpPr>
        <p:spPr>
          <a:xfrm>
            <a:off x="5608615"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680" name="1/2"/>
          <p:cNvSpPr txBox="1"/>
          <p:nvPr/>
        </p:nvSpPr>
        <p:spPr>
          <a:xfrm>
            <a:off x="8701849"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681" name="1/2"/>
          <p:cNvSpPr txBox="1"/>
          <p:nvPr/>
        </p:nvSpPr>
        <p:spPr>
          <a:xfrm>
            <a:off x="10144804"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682" name="1/2"/>
          <p:cNvSpPr txBox="1"/>
          <p:nvPr/>
        </p:nvSpPr>
        <p:spPr>
          <a:xfrm>
            <a:off x="4153321"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683" name="1/2"/>
          <p:cNvSpPr txBox="1"/>
          <p:nvPr/>
        </p:nvSpPr>
        <p:spPr>
          <a:xfrm>
            <a:off x="2346915"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684" name="2"/>
          <p:cNvSpPr txBox="1"/>
          <p:nvPr/>
        </p:nvSpPr>
        <p:spPr>
          <a:xfrm>
            <a:off x="6996663" y="4801071"/>
            <a:ext cx="29565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000000"/>
                </a:solidFill>
              </a:defRPr>
            </a:lvl1pPr>
          </a:lstStyle>
          <a:p>
            <a:pPr/>
            <a:r>
              <a:t>2</a:t>
            </a:r>
          </a:p>
        </p:txBody>
      </p:sp>
      <p:sp>
        <p:nvSpPr>
          <p:cNvPr id="1685" name="5"/>
          <p:cNvSpPr txBox="1"/>
          <p:nvPr/>
        </p:nvSpPr>
        <p:spPr>
          <a:xfrm>
            <a:off x="10224814" y="4801071"/>
            <a:ext cx="29565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000000"/>
                </a:solidFill>
              </a:defRPr>
            </a:lvl1pPr>
          </a:lstStyle>
          <a:p>
            <a:pPr/>
            <a:r>
              <a:t>5</a:t>
            </a:r>
          </a:p>
        </p:txBody>
      </p:sp>
      <p:sp>
        <p:nvSpPr>
          <p:cNvPr id="1686" name="0"/>
          <p:cNvSpPr txBox="1"/>
          <p:nvPr/>
        </p:nvSpPr>
        <p:spPr>
          <a:xfrm>
            <a:off x="2836627" y="4743450"/>
            <a:ext cx="29565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000000"/>
                </a:solidFill>
              </a:defRPr>
            </a:lvl1pPr>
          </a:lstStyle>
          <a:p>
            <a:pPr/>
            <a:r>
              <a:t>0</a:t>
            </a:r>
          </a:p>
        </p:txBody>
      </p:sp>
      <p:sp>
        <p:nvSpPr>
          <p:cNvPr id="1687" name="busca expectimax"/>
          <p:cNvSpPr txBox="1"/>
          <p:nvPr>
            <p:ph type="title" idx="4294967295"/>
          </p:nvPr>
        </p:nvSpPr>
        <p:spPr>
          <a:xfrm>
            <a:off x="406400" y="673100"/>
            <a:ext cx="12192000" cy="723900"/>
          </a:xfrm>
          <a:prstGeom prst="rect">
            <a:avLst/>
          </a:prstGeom>
        </p:spPr>
        <p:txBody>
          <a:bodyPr/>
          <a:lstStyle>
            <a:lvl1pPr defTabSz="467359">
              <a:spcBef>
                <a:spcPts val="2200"/>
              </a:spcBef>
              <a:defRPr sz="4800"/>
            </a:lvl1pPr>
          </a:lstStyle>
          <a:p>
            <a:pPr/>
            <a:r>
              <a:t>busca expectimax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6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85" grpId="3"/>
      <p:bldP build="whole" bldLvl="1" animBg="1" rev="0" advAuto="0" spid="1686" grpId="1"/>
      <p:bldP build="whole" bldLvl="1" animBg="1" rev="0" advAuto="0" spid="1684" grpId="2"/>
    </p:bld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0" name="Connection Line"/>
          <p:cNvSpPr/>
          <p:nvPr/>
        </p:nvSpPr>
        <p:spPr>
          <a:xfrm>
            <a:off x="6628410" y="3553532"/>
            <a:ext cx="1" cy="1959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38100">
            <a:solidFill>
              <a:srgbClr val="222222"/>
            </a:solidFill>
            <a:miter lim="400000"/>
          </a:ln>
        </p:spPr>
        <p:txBody>
          <a:bodyPr/>
          <a:lstStyle/>
          <a:p>
            <a:pPr/>
          </a:p>
        </p:txBody>
      </p:sp>
      <p:sp>
        <p:nvSpPr>
          <p:cNvPr id="1731" name="Connection Line"/>
          <p:cNvSpPr/>
          <p:nvPr/>
        </p:nvSpPr>
        <p:spPr>
          <a:xfrm>
            <a:off x="3555010" y="3383190"/>
            <a:ext cx="2612001" cy="2129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sp>
        <p:nvSpPr>
          <p:cNvPr id="1732" name="Connection Line"/>
          <p:cNvSpPr/>
          <p:nvPr/>
        </p:nvSpPr>
        <p:spPr>
          <a:xfrm>
            <a:off x="7089811" y="3383190"/>
            <a:ext cx="2611999" cy="2129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chemeClr val="accent5"/>
            </a:solidFill>
            <a:miter lim="400000"/>
          </a:ln>
        </p:spPr>
        <p:txBody>
          <a:bodyPr/>
          <a:lstStyle/>
          <a:p>
            <a:pPr/>
          </a:p>
        </p:txBody>
      </p:sp>
      <p:sp>
        <p:nvSpPr>
          <p:cNvPr id="1733" name="Connection Line"/>
          <p:cNvSpPr/>
          <p:nvPr/>
        </p:nvSpPr>
        <p:spPr>
          <a:xfrm>
            <a:off x="9701811" y="5513034"/>
            <a:ext cx="521004"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solidFill>
            <a:miter lim="400000"/>
          </a:ln>
        </p:spPr>
        <p:txBody>
          <a:bodyPr/>
          <a:lstStyle/>
          <a:p>
            <a:pPr/>
          </a:p>
        </p:txBody>
      </p:sp>
      <p:sp>
        <p:nvSpPr>
          <p:cNvPr id="1734" name="Connection Line"/>
          <p:cNvSpPr/>
          <p:nvPr/>
        </p:nvSpPr>
        <p:spPr>
          <a:xfrm>
            <a:off x="3555010" y="5513034"/>
            <a:ext cx="636683"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solidFill>
            <a:miter lim="400000"/>
          </a:ln>
        </p:spPr>
        <p:txBody>
          <a:bodyPr/>
          <a:lstStyle/>
          <a:p>
            <a:pPr/>
          </a:p>
        </p:txBody>
      </p:sp>
      <p:sp>
        <p:nvSpPr>
          <p:cNvPr id="1735" name="Connection Line"/>
          <p:cNvSpPr/>
          <p:nvPr/>
        </p:nvSpPr>
        <p:spPr>
          <a:xfrm>
            <a:off x="2846304" y="5513033"/>
            <a:ext cx="708707" cy="1056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sp>
        <p:nvSpPr>
          <p:cNvPr id="1736" name="Connection Line"/>
          <p:cNvSpPr/>
          <p:nvPr/>
        </p:nvSpPr>
        <p:spPr>
          <a:xfrm>
            <a:off x="9148120" y="5513034"/>
            <a:ext cx="553692"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sp>
        <p:nvSpPr>
          <p:cNvPr id="1737" name="Connection Line"/>
          <p:cNvSpPr/>
          <p:nvPr/>
        </p:nvSpPr>
        <p:spPr>
          <a:xfrm>
            <a:off x="6628410" y="5513033"/>
            <a:ext cx="578844" cy="1056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solidFill>
            <a:miter lim="400000"/>
          </a:ln>
        </p:spPr>
        <p:txBody>
          <a:bodyPr/>
          <a:lstStyle/>
          <a:p>
            <a:pPr/>
          </a:p>
        </p:txBody>
      </p:sp>
      <p:sp>
        <p:nvSpPr>
          <p:cNvPr id="1738" name="Connection Line"/>
          <p:cNvSpPr/>
          <p:nvPr/>
        </p:nvSpPr>
        <p:spPr>
          <a:xfrm>
            <a:off x="6059948" y="5513034"/>
            <a:ext cx="568464"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solidFill>
            <a:miter lim="400000"/>
          </a:ln>
        </p:spPr>
        <p:txBody>
          <a:bodyPr/>
          <a:lstStyle/>
          <a:p>
            <a:pPr/>
          </a:p>
        </p:txBody>
      </p:sp>
      <p:sp>
        <p:nvSpPr>
          <p:cNvPr id="1707" name="Circle"/>
          <p:cNvSpPr/>
          <p:nvPr/>
        </p:nvSpPr>
        <p:spPr>
          <a:xfrm>
            <a:off x="9155239" y="4966462"/>
            <a:ext cx="1093144"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08" name="Circle"/>
          <p:cNvSpPr/>
          <p:nvPr/>
        </p:nvSpPr>
        <p:spPr>
          <a:xfrm>
            <a:off x="6081839" y="4966462"/>
            <a:ext cx="1093144"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09" name="Circle"/>
          <p:cNvSpPr/>
          <p:nvPr/>
        </p:nvSpPr>
        <p:spPr>
          <a:xfrm>
            <a:off x="3008440" y="4966462"/>
            <a:ext cx="1093143"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10" name="s0"/>
          <p:cNvSpPr/>
          <p:nvPr/>
        </p:nvSpPr>
        <p:spPr>
          <a:xfrm>
            <a:off x="6081839" y="2460389"/>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711" name="50"/>
          <p:cNvSpPr/>
          <p:nvPr/>
        </p:nvSpPr>
        <p:spPr>
          <a:xfrm>
            <a:off x="2241505"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1712" name="-50"/>
          <p:cNvSpPr/>
          <p:nvPr/>
        </p:nvSpPr>
        <p:spPr>
          <a:xfrm>
            <a:off x="4047911"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-50</a:t>
            </a:r>
          </a:p>
        </p:txBody>
      </p:sp>
      <p:sp>
        <p:nvSpPr>
          <p:cNvPr id="1713" name="1"/>
          <p:cNvSpPr/>
          <p:nvPr/>
        </p:nvSpPr>
        <p:spPr>
          <a:xfrm>
            <a:off x="5503205"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1714" name="3"/>
          <p:cNvSpPr/>
          <p:nvPr/>
        </p:nvSpPr>
        <p:spPr>
          <a:xfrm>
            <a:off x="7043653"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715" name="-5"/>
          <p:cNvSpPr/>
          <p:nvPr/>
        </p:nvSpPr>
        <p:spPr>
          <a:xfrm>
            <a:off x="859643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1716" name="15"/>
          <p:cNvSpPr/>
          <p:nvPr/>
        </p:nvSpPr>
        <p:spPr>
          <a:xfrm>
            <a:off x="10039394"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1717" name="s1"/>
          <p:cNvSpPr txBox="1"/>
          <p:nvPr/>
        </p:nvSpPr>
        <p:spPr>
          <a:xfrm>
            <a:off x="3381579" y="5281893"/>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1718" name="s2"/>
          <p:cNvSpPr txBox="1"/>
          <p:nvPr/>
        </p:nvSpPr>
        <p:spPr>
          <a:xfrm>
            <a:off x="6454979" y="5281893"/>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1719" name="s3"/>
          <p:cNvSpPr txBox="1"/>
          <p:nvPr/>
        </p:nvSpPr>
        <p:spPr>
          <a:xfrm>
            <a:off x="9528379" y="5281893"/>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3</a:t>
            </a:r>
          </a:p>
        </p:txBody>
      </p:sp>
      <p:sp>
        <p:nvSpPr>
          <p:cNvPr id="1720" name="1/2"/>
          <p:cNvSpPr txBox="1"/>
          <p:nvPr/>
        </p:nvSpPr>
        <p:spPr>
          <a:xfrm>
            <a:off x="7149063"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721" name="1/2"/>
          <p:cNvSpPr txBox="1"/>
          <p:nvPr/>
        </p:nvSpPr>
        <p:spPr>
          <a:xfrm>
            <a:off x="5608615"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722" name="1/2"/>
          <p:cNvSpPr txBox="1"/>
          <p:nvPr/>
        </p:nvSpPr>
        <p:spPr>
          <a:xfrm>
            <a:off x="8701849"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723" name="1/2"/>
          <p:cNvSpPr txBox="1"/>
          <p:nvPr/>
        </p:nvSpPr>
        <p:spPr>
          <a:xfrm>
            <a:off x="10144804"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724" name="1/2"/>
          <p:cNvSpPr txBox="1"/>
          <p:nvPr/>
        </p:nvSpPr>
        <p:spPr>
          <a:xfrm>
            <a:off x="4153321"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725" name="1/2"/>
          <p:cNvSpPr txBox="1"/>
          <p:nvPr/>
        </p:nvSpPr>
        <p:spPr>
          <a:xfrm>
            <a:off x="2346915" y="5925784"/>
            <a:ext cx="51308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3">
                    <a:hueOff val="1279411"/>
                    <a:satOff val="-9468"/>
                    <a:lumOff val="-15294"/>
                  </a:schemeClr>
                </a:solidFill>
              </a:defRPr>
            </a:lvl1pPr>
          </a:lstStyle>
          <a:p>
            <a:pPr/>
            <a:r>
              <a:t>1/2</a:t>
            </a:r>
          </a:p>
        </p:txBody>
      </p:sp>
      <p:sp>
        <p:nvSpPr>
          <p:cNvPr id="1726" name="2"/>
          <p:cNvSpPr txBox="1"/>
          <p:nvPr/>
        </p:nvSpPr>
        <p:spPr>
          <a:xfrm>
            <a:off x="6996663" y="4801071"/>
            <a:ext cx="29565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000000"/>
                </a:solidFill>
              </a:defRPr>
            </a:lvl1pPr>
          </a:lstStyle>
          <a:p>
            <a:pPr/>
            <a:r>
              <a:t>2</a:t>
            </a:r>
          </a:p>
        </p:txBody>
      </p:sp>
      <p:sp>
        <p:nvSpPr>
          <p:cNvPr id="1727" name="5"/>
          <p:cNvSpPr txBox="1"/>
          <p:nvPr/>
        </p:nvSpPr>
        <p:spPr>
          <a:xfrm>
            <a:off x="10224814" y="4801071"/>
            <a:ext cx="29565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000000"/>
                </a:solidFill>
              </a:defRPr>
            </a:lvl1pPr>
          </a:lstStyle>
          <a:p>
            <a:pPr/>
            <a:r>
              <a:t>5</a:t>
            </a:r>
          </a:p>
        </p:txBody>
      </p:sp>
      <p:sp>
        <p:nvSpPr>
          <p:cNvPr id="1728" name="0"/>
          <p:cNvSpPr txBox="1"/>
          <p:nvPr/>
        </p:nvSpPr>
        <p:spPr>
          <a:xfrm>
            <a:off x="2836627" y="4743450"/>
            <a:ext cx="29565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000000"/>
                </a:solidFill>
              </a:defRPr>
            </a:lvl1pPr>
          </a:lstStyle>
          <a:p>
            <a:pPr/>
            <a:r>
              <a:t>0</a:t>
            </a:r>
          </a:p>
        </p:txBody>
      </p:sp>
      <p:sp>
        <p:nvSpPr>
          <p:cNvPr id="1729" name="busca expectimax"/>
          <p:cNvSpPr txBox="1"/>
          <p:nvPr>
            <p:ph type="title" idx="4294967295"/>
          </p:nvPr>
        </p:nvSpPr>
        <p:spPr>
          <a:xfrm>
            <a:off x="406400" y="673100"/>
            <a:ext cx="12192000" cy="723900"/>
          </a:xfrm>
          <a:prstGeom prst="rect">
            <a:avLst/>
          </a:prstGeom>
        </p:spPr>
        <p:txBody>
          <a:bodyPr/>
          <a:lstStyle>
            <a:lvl1pPr defTabSz="467359">
              <a:spcBef>
                <a:spcPts val="2200"/>
              </a:spcBef>
              <a:defRPr sz="4800"/>
            </a:lvl1pPr>
          </a:lstStyle>
          <a:p>
            <a:pPr/>
            <a:r>
              <a:t>busca expectimax</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Image" descr="Image"/>
          <p:cNvPicPr>
            <a:picLocks noChangeAspect="1"/>
          </p:cNvPicPr>
          <p:nvPr/>
        </p:nvPicPr>
        <p:blipFill>
          <a:blip r:embed="rId2">
            <a:extLst/>
          </a:blip>
          <a:stretch>
            <a:fillRect/>
          </a:stretch>
        </p:blipFill>
        <p:spPr>
          <a:xfrm>
            <a:off x="-836981" y="-19050"/>
            <a:ext cx="14678762" cy="9791700"/>
          </a:xfrm>
          <a:prstGeom prst="rect">
            <a:avLst/>
          </a:prstGeom>
          <a:ln w="12700">
            <a:miter lim="400000"/>
          </a:ln>
        </p:spPr>
      </p:pic>
      <p:sp>
        <p:nvSpPr>
          <p:cNvPr id="220" name="Rectangle"/>
          <p:cNvSpPr/>
          <p:nvPr/>
        </p:nvSpPr>
        <p:spPr>
          <a:xfrm>
            <a:off x="269230" y="374650"/>
            <a:ext cx="7114382" cy="9188947"/>
          </a:xfrm>
          <a:prstGeom prst="rect">
            <a:avLst/>
          </a:prstGeom>
          <a:solidFill>
            <a:srgbClr val="000000">
              <a:alpha val="40000"/>
            </a:srgb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221" name="Determinísticos/estocásticos…"/>
          <p:cNvSpPr txBox="1"/>
          <p:nvPr>
            <p:ph type="body" sz="half" idx="1"/>
          </p:nvPr>
        </p:nvSpPr>
        <p:spPr>
          <a:xfrm>
            <a:off x="406400" y="3048000"/>
            <a:ext cx="6692603" cy="6108700"/>
          </a:xfrm>
          <a:prstGeom prst="rect">
            <a:avLst/>
          </a:prstGeom>
        </p:spPr>
        <p:txBody>
          <a:bodyPr/>
          <a:lstStyle/>
          <a:p>
            <a:pPr>
              <a:defRPr>
                <a:solidFill>
                  <a:srgbClr val="FFFFFF"/>
                </a:solidFill>
                <a:effectLst>
                  <a:outerShdw sx="100000" sy="100000" kx="0" ky="0" algn="b" rotWithShape="0" blurRad="38100" dist="0" dir="18900000">
                    <a:srgbClr val="000000"/>
                  </a:outerShdw>
                </a:effectLst>
              </a:defRPr>
            </a:pPr>
            <a:r>
              <a:t>Determinísticos/estocásticos</a:t>
            </a:r>
          </a:p>
          <a:p>
            <a:pPr>
              <a:defRPr>
                <a:solidFill>
                  <a:srgbClr val="FFFFFF"/>
                </a:solidFill>
                <a:effectLst>
                  <a:outerShdw sx="100000" sy="100000" kx="0" ky="0" algn="b" rotWithShape="0" blurRad="38100" dist="0" dir="18900000">
                    <a:srgbClr val="000000"/>
                  </a:outerShdw>
                </a:effectLst>
              </a:defRPr>
            </a:pPr>
            <a:r>
              <a:t>2 ou mais agentes</a:t>
            </a:r>
          </a:p>
          <a:p>
            <a:pPr>
              <a:defRPr>
                <a:solidFill>
                  <a:srgbClr val="FFFFFF"/>
                </a:solidFill>
                <a:effectLst>
                  <a:outerShdw sx="100000" sy="100000" kx="0" ky="0" algn="b" rotWithShape="0" blurRad="38100" dist="0" dir="18900000">
                    <a:srgbClr val="000000"/>
                  </a:outerShdw>
                </a:effectLst>
              </a:defRPr>
            </a:pPr>
            <a:r>
              <a:t>Utilidades/objetivos</a:t>
            </a:r>
          </a:p>
          <a:p>
            <a:pPr>
              <a:defRPr>
                <a:solidFill>
                  <a:srgbClr val="FFFFFF"/>
                </a:solidFill>
                <a:effectLst>
                  <a:outerShdw sx="100000" sy="100000" kx="0" ky="0" algn="b" rotWithShape="0" blurRad="38100" dist="0" dir="18900000">
                    <a:srgbClr val="000000"/>
                  </a:outerShdw>
                </a:effectLst>
              </a:defRPr>
            </a:pPr>
            <a:r>
              <a:t>Informação </a:t>
            </a:r>
            <a:r>
              <a:rPr>
                <a:solidFill>
                  <a:schemeClr val="accent4"/>
                </a:solidFill>
              </a:rPr>
              <a:t>perfeita</a:t>
            </a:r>
            <a:r>
              <a:t>/imperfeita</a:t>
            </a:r>
          </a:p>
          <a:p>
            <a:pPr>
              <a:defRPr>
                <a:solidFill>
                  <a:srgbClr val="FFFFFF"/>
                </a:solidFill>
                <a:effectLst>
                  <a:outerShdw sx="100000" sy="100000" kx="0" ky="0" algn="b" rotWithShape="0" blurRad="38100" dist="0" dir="18900000">
                    <a:srgbClr val="000000"/>
                  </a:outerShdw>
                </a:effectLst>
              </a:defRPr>
            </a:pPr>
            <a:r>
              <a:rPr>
                <a:solidFill>
                  <a:schemeClr val="accent4"/>
                </a:solidFill>
              </a:rPr>
              <a:t>Turnos</a:t>
            </a:r>
            <a:r>
              <a:t>/contínuo (tempo real)</a:t>
            </a:r>
          </a:p>
        </p:txBody>
      </p:sp>
      <p:sp>
        <p:nvSpPr>
          <p:cNvPr id="222" name="sistemas multiagentes"/>
          <p:cNvSpPr txBox="1"/>
          <p:nvPr>
            <p:ph type="title"/>
          </p:nvPr>
        </p:nvSpPr>
        <p:spPr>
          <a:xfrm>
            <a:off x="406400" y="673100"/>
            <a:ext cx="6692603" cy="723900"/>
          </a:xfrm>
          <a:prstGeom prst="rect">
            <a:avLst/>
          </a:prstGeom>
        </p:spPr>
        <p:txBody>
          <a:bodyPr/>
          <a:lstStyle>
            <a:lvl1pPr defTabSz="467359">
              <a:spcBef>
                <a:spcPts val="2200"/>
              </a:spcBef>
              <a:defRPr sz="4800"/>
            </a:lvl1pPr>
          </a:lstStyle>
          <a:p>
            <a:pPr/>
            <a:r>
              <a:t>sistemas multiagentes</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0" name="poda"/>
          <p:cNvSpPr txBox="1"/>
          <p:nvPr>
            <p:ph type="title"/>
          </p:nvPr>
        </p:nvSpPr>
        <p:spPr>
          <a:prstGeom prst="rect">
            <a:avLst/>
          </a:prstGeom>
        </p:spPr>
        <p:txBody>
          <a:bodyPr/>
          <a:lstStyle>
            <a:lvl1pPr defTabSz="467359">
              <a:spcBef>
                <a:spcPts val="2200"/>
              </a:spcBef>
              <a:defRPr sz="4800"/>
            </a:lvl1pPr>
          </a:lstStyle>
          <a:p>
            <a:pPr/>
            <a:r>
              <a:t>poda</a:t>
            </a:r>
          </a:p>
        </p:txBody>
      </p:sp>
      <p:cxnSp>
        <p:nvCxnSpPr>
          <p:cNvPr id="1741" name="Connection Line"/>
          <p:cNvCxnSpPr>
            <a:stCxn id="1744" idx="0"/>
            <a:endCxn id="1752" idx="0"/>
          </p:cNvCxnSpPr>
          <p:nvPr/>
        </p:nvCxnSpPr>
        <p:spPr>
          <a:xfrm>
            <a:off x="6513261" y="3006960"/>
            <a:ext cx="1" cy="2506075"/>
          </a:xfrm>
          <a:prstGeom prst="straightConnector1">
            <a:avLst/>
          </a:prstGeom>
          <a:ln w="63500">
            <a:solidFill>
              <a:srgbClr val="222222"/>
            </a:solidFill>
            <a:miter lim="400000"/>
          </a:ln>
        </p:spPr>
      </p:cxnSp>
      <p:cxnSp>
        <p:nvCxnSpPr>
          <p:cNvPr id="1742" name="Connection Line"/>
          <p:cNvCxnSpPr>
            <a:stCxn id="1751" idx="0"/>
            <a:endCxn id="1744" idx="0"/>
          </p:cNvCxnSpPr>
          <p:nvPr/>
        </p:nvCxnSpPr>
        <p:spPr>
          <a:xfrm flipV="1">
            <a:off x="3439861" y="3006960"/>
            <a:ext cx="3073401" cy="2506075"/>
          </a:xfrm>
          <a:prstGeom prst="straightConnector1">
            <a:avLst/>
          </a:prstGeom>
          <a:ln w="63500">
            <a:solidFill>
              <a:srgbClr val="838787"/>
            </a:solidFill>
            <a:miter lim="400000"/>
          </a:ln>
        </p:spPr>
      </p:cxnSp>
      <p:cxnSp>
        <p:nvCxnSpPr>
          <p:cNvPr id="1743" name="Connection Line"/>
          <p:cNvCxnSpPr>
            <a:stCxn id="1744" idx="0"/>
            <a:endCxn id="1753" idx="0"/>
          </p:cNvCxnSpPr>
          <p:nvPr/>
        </p:nvCxnSpPr>
        <p:spPr>
          <a:xfrm>
            <a:off x="6513261" y="3006960"/>
            <a:ext cx="3073401" cy="2506075"/>
          </a:xfrm>
          <a:prstGeom prst="straightConnector1">
            <a:avLst/>
          </a:prstGeom>
          <a:ln w="38100">
            <a:solidFill>
              <a:srgbClr val="222222"/>
            </a:solidFill>
            <a:miter lim="400000"/>
          </a:ln>
        </p:spPr>
      </p:cxnSp>
      <p:sp>
        <p:nvSpPr>
          <p:cNvPr id="1744" name="?"/>
          <p:cNvSpPr/>
          <p:nvPr/>
        </p:nvSpPr>
        <p:spPr>
          <a:xfrm>
            <a:off x="5966690" y="2460389"/>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a:t>
            </a:r>
          </a:p>
        </p:txBody>
      </p:sp>
      <p:sp>
        <p:nvSpPr>
          <p:cNvPr id="1745" name="3"/>
          <p:cNvSpPr/>
          <p:nvPr/>
        </p:nvSpPr>
        <p:spPr>
          <a:xfrm>
            <a:off x="222305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746" name="8"/>
          <p:cNvSpPr/>
          <p:nvPr/>
        </p:nvSpPr>
        <p:spPr>
          <a:xfrm>
            <a:off x="3932762"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1747" name="2"/>
          <p:cNvSpPr/>
          <p:nvPr/>
        </p:nvSpPr>
        <p:spPr>
          <a:xfrm>
            <a:off x="529646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748" name="6"/>
          <p:cNvSpPr/>
          <p:nvPr/>
        </p:nvSpPr>
        <p:spPr>
          <a:xfrm>
            <a:off x="70061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1749" name="14"/>
          <p:cNvSpPr/>
          <p:nvPr/>
        </p:nvSpPr>
        <p:spPr>
          <a:xfrm>
            <a:off x="8369860"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1750" name="2"/>
          <p:cNvSpPr/>
          <p:nvPr/>
        </p:nvSpPr>
        <p:spPr>
          <a:xfrm>
            <a:off x="100795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751" name="Triangle"/>
          <p:cNvSpPr/>
          <p:nvPr/>
        </p:nvSpPr>
        <p:spPr>
          <a:xfrm rot="10800000">
            <a:off x="2893289" y="49664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52" name="Triangle"/>
          <p:cNvSpPr/>
          <p:nvPr/>
        </p:nvSpPr>
        <p:spPr>
          <a:xfrm rot="10800000">
            <a:off x="59666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53" name="Triangle"/>
          <p:cNvSpPr/>
          <p:nvPr/>
        </p:nvSpPr>
        <p:spPr>
          <a:xfrm rot="10800000">
            <a:off x="9040090" y="49664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alpha val="30000"/>
            </a:schemeClr>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754" name="Connection Line"/>
          <p:cNvCxnSpPr>
            <a:stCxn id="1753" idx="0"/>
            <a:endCxn id="1750" idx="0"/>
          </p:cNvCxnSpPr>
          <p:nvPr/>
        </p:nvCxnSpPr>
        <p:spPr>
          <a:xfrm>
            <a:off x="9586661" y="5513034"/>
            <a:ext cx="854853" cy="1418227"/>
          </a:xfrm>
          <a:prstGeom prst="straightConnector1">
            <a:avLst/>
          </a:prstGeom>
          <a:ln w="38100">
            <a:solidFill>
              <a:srgbClr val="222222"/>
            </a:solidFill>
            <a:miter lim="400000"/>
          </a:ln>
        </p:spPr>
      </p:cxnSp>
      <p:cxnSp>
        <p:nvCxnSpPr>
          <p:cNvPr id="1755" name="Connection Line"/>
          <p:cNvCxnSpPr>
            <a:stCxn id="1751" idx="0"/>
            <a:endCxn id="1746" idx="0"/>
          </p:cNvCxnSpPr>
          <p:nvPr/>
        </p:nvCxnSpPr>
        <p:spPr>
          <a:xfrm>
            <a:off x="3439861" y="5513034"/>
            <a:ext cx="854852" cy="1418227"/>
          </a:xfrm>
          <a:prstGeom prst="straightConnector1">
            <a:avLst/>
          </a:prstGeom>
          <a:ln w="63500">
            <a:solidFill>
              <a:srgbClr val="838787"/>
            </a:solidFill>
            <a:miter lim="400000"/>
          </a:ln>
        </p:spPr>
      </p:cxnSp>
      <p:cxnSp>
        <p:nvCxnSpPr>
          <p:cNvPr id="1756" name="Connection Line"/>
          <p:cNvCxnSpPr>
            <a:stCxn id="1745" idx="0"/>
            <a:endCxn id="1751" idx="0"/>
          </p:cNvCxnSpPr>
          <p:nvPr/>
        </p:nvCxnSpPr>
        <p:spPr>
          <a:xfrm flipV="1">
            <a:off x="2585009" y="5513034"/>
            <a:ext cx="854853" cy="1418227"/>
          </a:xfrm>
          <a:prstGeom prst="straightConnector1">
            <a:avLst/>
          </a:prstGeom>
          <a:ln w="63500">
            <a:solidFill>
              <a:srgbClr val="838787"/>
            </a:solidFill>
            <a:miter lim="400000"/>
          </a:ln>
        </p:spPr>
      </p:cxnSp>
      <p:cxnSp>
        <p:nvCxnSpPr>
          <p:cNvPr id="1757" name="Connection Line"/>
          <p:cNvCxnSpPr>
            <a:stCxn id="1749" idx="0"/>
            <a:endCxn id="1753" idx="0"/>
          </p:cNvCxnSpPr>
          <p:nvPr/>
        </p:nvCxnSpPr>
        <p:spPr>
          <a:xfrm flipV="1">
            <a:off x="8731810" y="5513034"/>
            <a:ext cx="854852" cy="1418227"/>
          </a:xfrm>
          <a:prstGeom prst="straightConnector1">
            <a:avLst/>
          </a:prstGeom>
          <a:ln w="38100">
            <a:solidFill>
              <a:srgbClr val="222222"/>
            </a:solidFill>
            <a:miter lim="400000"/>
          </a:ln>
        </p:spPr>
      </p:cxnSp>
      <p:cxnSp>
        <p:nvCxnSpPr>
          <p:cNvPr id="1758" name="Connection Line"/>
          <p:cNvCxnSpPr>
            <a:stCxn id="1752" idx="0"/>
            <a:endCxn id="1748" idx="0"/>
          </p:cNvCxnSpPr>
          <p:nvPr/>
        </p:nvCxnSpPr>
        <p:spPr>
          <a:xfrm>
            <a:off x="6513261" y="5513034"/>
            <a:ext cx="854853" cy="1418227"/>
          </a:xfrm>
          <a:prstGeom prst="straightConnector1">
            <a:avLst/>
          </a:prstGeom>
          <a:ln w="38100">
            <a:solidFill>
              <a:srgbClr val="222222"/>
            </a:solidFill>
            <a:miter lim="400000"/>
          </a:ln>
        </p:spPr>
      </p:cxnSp>
      <p:cxnSp>
        <p:nvCxnSpPr>
          <p:cNvPr id="1759" name="Connection Line"/>
          <p:cNvCxnSpPr>
            <a:stCxn id="1747" idx="0"/>
            <a:endCxn id="1752" idx="0"/>
          </p:cNvCxnSpPr>
          <p:nvPr/>
        </p:nvCxnSpPr>
        <p:spPr>
          <a:xfrm flipV="1">
            <a:off x="5658410" y="5513034"/>
            <a:ext cx="854852" cy="1418227"/>
          </a:xfrm>
          <a:prstGeom prst="straightConnector1">
            <a:avLst/>
          </a:prstGeom>
          <a:ln w="63500">
            <a:solidFill>
              <a:srgbClr val="838787"/>
            </a:solidFill>
            <a:miter lim="400000"/>
          </a:ln>
        </p:spPr>
      </p:cxnSp>
      <p:sp>
        <p:nvSpPr>
          <p:cNvPr id="1760" name="3"/>
          <p:cNvSpPr txBox="1"/>
          <p:nvPr/>
        </p:nvSpPr>
        <p:spPr>
          <a:xfrm>
            <a:off x="3266429" y="5119598"/>
            <a:ext cx="24658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761" name="≤2"/>
          <p:cNvSpPr txBox="1"/>
          <p:nvPr/>
        </p:nvSpPr>
        <p:spPr>
          <a:xfrm>
            <a:off x="6339830" y="5119598"/>
            <a:ext cx="389179"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1762" name="?"/>
          <p:cNvSpPr txBox="1"/>
          <p:nvPr/>
        </p:nvSpPr>
        <p:spPr>
          <a:xfrm>
            <a:off x="9413230" y="5119598"/>
            <a:ext cx="24587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a:t>
            </a:r>
          </a:p>
        </p:txBody>
      </p:sp>
      <p:sp>
        <p:nvSpPr>
          <p:cNvPr id="1763" name="12"/>
          <p:cNvSpPr/>
          <p:nvPr/>
        </p:nvSpPr>
        <p:spPr>
          <a:xfrm>
            <a:off x="307791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1764" name="4"/>
          <p:cNvSpPr/>
          <p:nvPr/>
        </p:nvSpPr>
        <p:spPr>
          <a:xfrm>
            <a:off x="61513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765" name="5"/>
          <p:cNvSpPr/>
          <p:nvPr/>
        </p:nvSpPr>
        <p:spPr>
          <a:xfrm>
            <a:off x="92247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cxnSp>
        <p:nvCxnSpPr>
          <p:cNvPr id="1766" name="Connection Line"/>
          <p:cNvCxnSpPr>
            <a:stCxn id="1764" idx="0"/>
            <a:endCxn id="1752" idx="0"/>
          </p:cNvCxnSpPr>
          <p:nvPr/>
        </p:nvCxnSpPr>
        <p:spPr>
          <a:xfrm flipV="1">
            <a:off x="6513261" y="5513034"/>
            <a:ext cx="1" cy="1418227"/>
          </a:xfrm>
          <a:prstGeom prst="straightConnector1">
            <a:avLst/>
          </a:prstGeom>
          <a:ln w="38100">
            <a:solidFill>
              <a:srgbClr val="222222"/>
            </a:solidFill>
            <a:miter lim="400000"/>
          </a:ln>
        </p:spPr>
      </p:cxnSp>
      <p:cxnSp>
        <p:nvCxnSpPr>
          <p:cNvPr id="1767" name="Connection Line"/>
          <p:cNvCxnSpPr>
            <a:stCxn id="1765" idx="0"/>
            <a:endCxn id="1753" idx="0"/>
          </p:cNvCxnSpPr>
          <p:nvPr/>
        </p:nvCxnSpPr>
        <p:spPr>
          <a:xfrm flipV="1">
            <a:off x="9586661" y="5513034"/>
            <a:ext cx="1" cy="1418227"/>
          </a:xfrm>
          <a:prstGeom prst="straightConnector1">
            <a:avLst/>
          </a:prstGeom>
          <a:ln w="38100">
            <a:solidFill>
              <a:srgbClr val="222222"/>
            </a:solidFill>
            <a:miter lim="400000"/>
          </a:ln>
        </p:spPr>
      </p:cxnSp>
      <p:cxnSp>
        <p:nvCxnSpPr>
          <p:cNvPr id="1768" name="Connection Line"/>
          <p:cNvCxnSpPr>
            <a:stCxn id="1763" idx="0"/>
            <a:endCxn id="1751" idx="0"/>
          </p:cNvCxnSpPr>
          <p:nvPr/>
        </p:nvCxnSpPr>
        <p:spPr>
          <a:xfrm flipV="1">
            <a:off x="3439860" y="5513034"/>
            <a:ext cx="2" cy="1418227"/>
          </a:xfrm>
          <a:prstGeom prst="straightConnector1">
            <a:avLst/>
          </a:prstGeom>
          <a:ln w="63500">
            <a:solidFill>
              <a:srgbClr val="838787"/>
            </a:solidFill>
            <a:miter lim="400000"/>
          </a:ln>
        </p:spPr>
      </p:cxn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9" name="Connection Line"/>
          <p:cNvSpPr/>
          <p:nvPr/>
        </p:nvSpPr>
        <p:spPr>
          <a:xfrm>
            <a:off x="6513261" y="3553532"/>
            <a:ext cx="1" cy="19595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63500">
            <a:solidFill>
              <a:srgbClr val="222222"/>
            </a:solidFill>
            <a:miter lim="400000"/>
          </a:ln>
        </p:spPr>
        <p:txBody>
          <a:bodyPr/>
          <a:lstStyle/>
          <a:p>
            <a:pPr/>
          </a:p>
        </p:txBody>
      </p:sp>
      <p:sp>
        <p:nvSpPr>
          <p:cNvPr id="1800" name="Connection Line"/>
          <p:cNvSpPr/>
          <p:nvPr/>
        </p:nvSpPr>
        <p:spPr>
          <a:xfrm>
            <a:off x="3439861" y="3383190"/>
            <a:ext cx="2612001" cy="2129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63500">
            <a:solidFill>
              <a:srgbClr val="838787"/>
            </a:solidFill>
            <a:miter lim="400000"/>
          </a:ln>
        </p:spPr>
        <p:txBody>
          <a:bodyPr/>
          <a:lstStyle/>
          <a:p>
            <a:pPr/>
          </a:p>
        </p:txBody>
      </p:sp>
      <p:sp>
        <p:nvSpPr>
          <p:cNvPr id="1801" name="Connection Line"/>
          <p:cNvSpPr/>
          <p:nvPr/>
        </p:nvSpPr>
        <p:spPr>
          <a:xfrm>
            <a:off x="6974661" y="3383190"/>
            <a:ext cx="2612000" cy="21298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alpha val="30000"/>
              </a:srgbClr>
            </a:solidFill>
            <a:miter lim="400000"/>
          </a:ln>
        </p:spPr>
        <p:txBody>
          <a:bodyPr/>
          <a:lstStyle/>
          <a:p>
            <a:pPr/>
          </a:p>
        </p:txBody>
      </p:sp>
      <p:sp>
        <p:nvSpPr>
          <p:cNvPr id="1802" name="Connection Line"/>
          <p:cNvSpPr/>
          <p:nvPr/>
        </p:nvSpPr>
        <p:spPr>
          <a:xfrm>
            <a:off x="9586661" y="5513034"/>
            <a:ext cx="636683"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alpha val="30000"/>
              </a:srgbClr>
            </a:solidFill>
            <a:miter lim="400000"/>
          </a:ln>
        </p:spPr>
        <p:txBody>
          <a:bodyPr/>
          <a:lstStyle/>
          <a:p>
            <a:pPr/>
          </a:p>
        </p:txBody>
      </p:sp>
      <p:sp>
        <p:nvSpPr>
          <p:cNvPr id="1803" name="Connection Line"/>
          <p:cNvSpPr/>
          <p:nvPr/>
        </p:nvSpPr>
        <p:spPr>
          <a:xfrm>
            <a:off x="3439861" y="5513034"/>
            <a:ext cx="636683"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63500">
            <a:solidFill>
              <a:srgbClr val="838787"/>
            </a:solidFill>
            <a:miter lim="400000"/>
          </a:ln>
        </p:spPr>
        <p:txBody>
          <a:bodyPr/>
          <a:lstStyle/>
          <a:p>
            <a:pPr/>
          </a:p>
        </p:txBody>
      </p:sp>
      <p:sp>
        <p:nvSpPr>
          <p:cNvPr id="1804" name="Connection Line"/>
          <p:cNvSpPr/>
          <p:nvPr/>
        </p:nvSpPr>
        <p:spPr>
          <a:xfrm>
            <a:off x="2803179" y="5513034"/>
            <a:ext cx="636683"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63500">
            <a:solidFill>
              <a:srgbClr val="838787"/>
            </a:solidFill>
            <a:miter lim="400000"/>
          </a:ln>
        </p:spPr>
        <p:txBody>
          <a:bodyPr/>
          <a:lstStyle/>
          <a:p>
            <a:pPr/>
          </a:p>
        </p:txBody>
      </p:sp>
      <p:sp>
        <p:nvSpPr>
          <p:cNvPr id="1805" name="Connection Line"/>
          <p:cNvSpPr/>
          <p:nvPr/>
        </p:nvSpPr>
        <p:spPr>
          <a:xfrm>
            <a:off x="8949979" y="5513034"/>
            <a:ext cx="636683"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alpha val="30000"/>
              </a:srgbClr>
            </a:solidFill>
            <a:miter lim="400000"/>
          </a:ln>
        </p:spPr>
        <p:txBody>
          <a:bodyPr/>
          <a:lstStyle/>
          <a:p>
            <a:pPr/>
          </a:p>
        </p:txBody>
      </p:sp>
      <p:sp>
        <p:nvSpPr>
          <p:cNvPr id="1806" name="Connection Line"/>
          <p:cNvSpPr/>
          <p:nvPr/>
        </p:nvSpPr>
        <p:spPr>
          <a:xfrm>
            <a:off x="6513261" y="5513034"/>
            <a:ext cx="636683"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38100">
            <a:solidFill>
              <a:srgbClr val="222222">
                <a:alpha val="30000"/>
              </a:srgbClr>
            </a:solidFill>
            <a:miter lim="400000"/>
          </a:ln>
        </p:spPr>
        <p:txBody>
          <a:bodyPr/>
          <a:lstStyle/>
          <a:p>
            <a:pPr/>
          </a:p>
        </p:txBody>
      </p:sp>
      <p:sp>
        <p:nvSpPr>
          <p:cNvPr id="1807" name="Connection Line"/>
          <p:cNvSpPr/>
          <p:nvPr/>
        </p:nvSpPr>
        <p:spPr>
          <a:xfrm>
            <a:off x="5876579" y="5513034"/>
            <a:ext cx="636683"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63500">
            <a:solidFill>
              <a:srgbClr val="838787"/>
            </a:solidFill>
            <a:miter lim="400000"/>
          </a:ln>
        </p:spPr>
        <p:txBody>
          <a:bodyPr/>
          <a:lstStyle/>
          <a:p>
            <a:pPr/>
          </a:p>
        </p:txBody>
      </p:sp>
      <p:sp>
        <p:nvSpPr>
          <p:cNvPr id="1808" name="Connection Line"/>
          <p:cNvSpPr/>
          <p:nvPr/>
        </p:nvSpPr>
        <p:spPr>
          <a:xfrm>
            <a:off x="6513261" y="5513034"/>
            <a:ext cx="1"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alpha val="30000"/>
              </a:srgbClr>
            </a:solidFill>
            <a:miter lim="400000"/>
          </a:ln>
        </p:spPr>
        <p:txBody>
          <a:bodyPr/>
          <a:lstStyle/>
          <a:p>
            <a:pPr/>
          </a:p>
        </p:txBody>
      </p:sp>
      <p:sp>
        <p:nvSpPr>
          <p:cNvPr id="1809" name="Connection Line"/>
          <p:cNvSpPr/>
          <p:nvPr/>
        </p:nvSpPr>
        <p:spPr>
          <a:xfrm>
            <a:off x="9586661" y="5513034"/>
            <a:ext cx="1"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38100">
            <a:solidFill>
              <a:srgbClr val="222222">
                <a:alpha val="30000"/>
              </a:srgbClr>
            </a:solidFill>
            <a:miter lim="400000"/>
          </a:ln>
        </p:spPr>
        <p:txBody>
          <a:bodyPr/>
          <a:lstStyle/>
          <a:p>
            <a:pPr/>
          </a:p>
        </p:txBody>
      </p:sp>
      <p:sp>
        <p:nvSpPr>
          <p:cNvPr id="1810" name="Connection Line"/>
          <p:cNvSpPr/>
          <p:nvPr/>
        </p:nvSpPr>
        <p:spPr>
          <a:xfrm>
            <a:off x="3439860" y="5513034"/>
            <a:ext cx="2" cy="1056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63500">
            <a:solidFill>
              <a:srgbClr val="838787"/>
            </a:solidFill>
            <a:miter lim="400000"/>
          </a:ln>
        </p:spPr>
        <p:txBody>
          <a:bodyPr/>
          <a:lstStyle/>
          <a:p>
            <a:pPr/>
          </a:p>
        </p:txBody>
      </p:sp>
      <p:sp>
        <p:nvSpPr>
          <p:cNvPr id="1782" name="Circle"/>
          <p:cNvSpPr/>
          <p:nvPr/>
        </p:nvSpPr>
        <p:spPr>
          <a:xfrm>
            <a:off x="9040090" y="4966462"/>
            <a:ext cx="1093143"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83" name="Circle"/>
          <p:cNvSpPr/>
          <p:nvPr/>
        </p:nvSpPr>
        <p:spPr>
          <a:xfrm>
            <a:off x="5987848" y="4804167"/>
            <a:ext cx="1093143"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84" name="Circle"/>
          <p:cNvSpPr/>
          <p:nvPr/>
        </p:nvSpPr>
        <p:spPr>
          <a:xfrm>
            <a:off x="2935606" y="4966462"/>
            <a:ext cx="1093143" cy="1093144"/>
          </a:xfrm>
          <a:prstGeom prst="ellipse">
            <a:avLst/>
          </a:prstGeom>
          <a:solidFill>
            <a:schemeClr val="accent3"/>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785" name="poda?"/>
          <p:cNvSpPr txBox="1"/>
          <p:nvPr>
            <p:ph type="title"/>
          </p:nvPr>
        </p:nvSpPr>
        <p:spPr>
          <a:prstGeom prst="rect">
            <a:avLst/>
          </a:prstGeom>
        </p:spPr>
        <p:txBody>
          <a:bodyPr/>
          <a:lstStyle>
            <a:lvl1pPr defTabSz="467359">
              <a:spcBef>
                <a:spcPts val="2200"/>
              </a:spcBef>
              <a:defRPr sz="4800"/>
            </a:lvl1pPr>
          </a:lstStyle>
          <a:p>
            <a:pPr/>
            <a:r>
              <a:t>poda?</a:t>
            </a:r>
          </a:p>
        </p:txBody>
      </p:sp>
      <p:sp>
        <p:nvSpPr>
          <p:cNvPr id="1786" name="?"/>
          <p:cNvSpPr/>
          <p:nvPr/>
        </p:nvSpPr>
        <p:spPr>
          <a:xfrm>
            <a:off x="5966690" y="2460389"/>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FFFFFF"/>
                </a:solidFill>
                <a:latin typeface="+mn-lt"/>
                <a:ea typeface="+mn-ea"/>
                <a:cs typeface="+mn-cs"/>
                <a:sym typeface="DIN Condensed"/>
              </a:defRPr>
            </a:lvl1pPr>
          </a:lstStyle>
          <a:p>
            <a:pPr/>
            <a:r>
              <a:t>?</a:t>
            </a:r>
          </a:p>
        </p:txBody>
      </p:sp>
      <p:sp>
        <p:nvSpPr>
          <p:cNvPr id="1787" name="3"/>
          <p:cNvSpPr/>
          <p:nvPr/>
        </p:nvSpPr>
        <p:spPr>
          <a:xfrm>
            <a:off x="2223059"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788" name="8"/>
          <p:cNvSpPr/>
          <p:nvPr/>
        </p:nvSpPr>
        <p:spPr>
          <a:xfrm>
            <a:off x="3932762"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8</a:t>
            </a:r>
          </a:p>
        </p:txBody>
      </p:sp>
      <p:sp>
        <p:nvSpPr>
          <p:cNvPr id="1789" name="2"/>
          <p:cNvSpPr/>
          <p:nvPr/>
        </p:nvSpPr>
        <p:spPr>
          <a:xfrm>
            <a:off x="529646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790" name="6"/>
          <p:cNvSpPr/>
          <p:nvPr/>
        </p:nvSpPr>
        <p:spPr>
          <a:xfrm>
            <a:off x="70061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6</a:t>
            </a:r>
          </a:p>
        </p:txBody>
      </p:sp>
      <p:sp>
        <p:nvSpPr>
          <p:cNvPr id="1791" name="14"/>
          <p:cNvSpPr/>
          <p:nvPr/>
        </p:nvSpPr>
        <p:spPr>
          <a:xfrm>
            <a:off x="8369860"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14</a:t>
            </a:r>
          </a:p>
        </p:txBody>
      </p:sp>
      <p:sp>
        <p:nvSpPr>
          <p:cNvPr id="1792" name="2"/>
          <p:cNvSpPr/>
          <p:nvPr/>
        </p:nvSpPr>
        <p:spPr>
          <a:xfrm>
            <a:off x="10079563"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793" name="3"/>
          <p:cNvSpPr txBox="1"/>
          <p:nvPr/>
        </p:nvSpPr>
        <p:spPr>
          <a:xfrm>
            <a:off x="3358886" y="5281893"/>
            <a:ext cx="24658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3</a:t>
            </a:r>
          </a:p>
        </p:txBody>
      </p:sp>
      <p:sp>
        <p:nvSpPr>
          <p:cNvPr id="1794" name="≤2"/>
          <p:cNvSpPr txBox="1"/>
          <p:nvPr/>
        </p:nvSpPr>
        <p:spPr>
          <a:xfrm>
            <a:off x="6339830" y="5119598"/>
            <a:ext cx="389179"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≤2</a:t>
            </a:r>
          </a:p>
        </p:txBody>
      </p:sp>
      <p:sp>
        <p:nvSpPr>
          <p:cNvPr id="1795" name="?"/>
          <p:cNvSpPr txBox="1"/>
          <p:nvPr/>
        </p:nvSpPr>
        <p:spPr>
          <a:xfrm>
            <a:off x="9505686" y="5281893"/>
            <a:ext cx="24587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defRPr cap="all" sz="2800">
                <a:solidFill>
                  <a:srgbClr val="FFFFFF"/>
                </a:solidFill>
                <a:latin typeface="+mn-lt"/>
                <a:ea typeface="+mn-ea"/>
                <a:cs typeface="+mn-cs"/>
                <a:sym typeface="DIN Condensed"/>
              </a:defRPr>
            </a:lvl1pPr>
          </a:lstStyle>
          <a:p>
            <a:pPr/>
            <a:r>
              <a:t>?</a:t>
            </a:r>
          </a:p>
        </p:txBody>
      </p:sp>
      <p:sp>
        <p:nvSpPr>
          <p:cNvPr id="1796" name="12"/>
          <p:cNvSpPr/>
          <p:nvPr/>
        </p:nvSpPr>
        <p:spPr>
          <a:xfrm>
            <a:off x="3077910" y="656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12</a:t>
            </a:r>
          </a:p>
        </p:txBody>
      </p:sp>
      <p:sp>
        <p:nvSpPr>
          <p:cNvPr id="1797" name="4"/>
          <p:cNvSpPr/>
          <p:nvPr/>
        </p:nvSpPr>
        <p:spPr>
          <a:xfrm>
            <a:off x="61513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798" name="5"/>
          <p:cNvSpPr/>
          <p:nvPr/>
        </p:nvSpPr>
        <p:spPr>
          <a:xfrm>
            <a:off x="9224711" y="6569310"/>
            <a:ext cx="723901" cy="723901"/>
          </a:xfrm>
          <a:prstGeom prst="rect">
            <a:avLst/>
          </a:prstGeom>
          <a:solidFill>
            <a:schemeClr val="accent4">
              <a:hueOff val="414058"/>
              <a:satOff val="2144"/>
              <a:lumOff val="10379"/>
              <a:alpha val="10000"/>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2" name="Jogador 1 = MAX…"/>
          <p:cNvSpPr txBox="1"/>
          <p:nvPr>
            <p:ph type="body" sz="half" idx="1"/>
          </p:nvPr>
        </p:nvSpPr>
        <p:spPr>
          <a:xfrm>
            <a:off x="406400" y="1905000"/>
            <a:ext cx="12192000" cy="2720724"/>
          </a:xfrm>
          <a:prstGeom prst="rect">
            <a:avLst/>
          </a:prstGeom>
        </p:spPr>
        <p:txBody>
          <a:bodyPr/>
          <a:lstStyle/>
          <a:p>
            <a:pPr/>
            <a:r>
              <a:t>Jogador 1 = MAX</a:t>
            </a:r>
          </a:p>
          <a:p>
            <a:pPr/>
            <a:r>
              <a:t>Jogador 2 = MIN</a:t>
            </a:r>
          </a:p>
          <a:p>
            <a:pPr/>
            <a:r>
              <a:t>Jogador 3 = ALEATÓRIO</a:t>
            </a:r>
          </a:p>
        </p:txBody>
      </p:sp>
      <p:sp>
        <p:nvSpPr>
          <p:cNvPr id="1813" name="busca expectiminimax"/>
          <p:cNvSpPr txBox="1"/>
          <p:nvPr>
            <p:ph type="title"/>
          </p:nvPr>
        </p:nvSpPr>
        <p:spPr>
          <a:prstGeom prst="rect">
            <a:avLst/>
          </a:prstGeom>
        </p:spPr>
        <p:txBody>
          <a:bodyPr/>
          <a:lstStyle>
            <a:lvl1pPr defTabSz="467359">
              <a:spcBef>
                <a:spcPts val="2200"/>
              </a:spcBef>
              <a:defRPr sz="4800"/>
            </a:lvl1pPr>
          </a:lstStyle>
          <a:p>
            <a:pPr/>
            <a:r>
              <a:t>busca expectiminimax</a:t>
            </a:r>
          </a:p>
        </p:txBody>
      </p:sp>
      <p:pic>
        <p:nvPicPr>
          <p:cNvPr id="1814" name="V(s)_=_max_a_in_.pdf" descr="V(s)_=_max_a_in_.pdf"/>
          <p:cNvPicPr>
            <a:picLocks noChangeAspect="1"/>
          </p:cNvPicPr>
          <p:nvPr/>
        </p:nvPicPr>
        <p:blipFill>
          <a:blip r:embed="rId2">
            <a:extLst/>
          </a:blip>
          <a:stretch>
            <a:fillRect/>
          </a:stretch>
        </p:blipFill>
        <p:spPr>
          <a:xfrm>
            <a:off x="698500" y="5689596"/>
            <a:ext cx="11607800" cy="2481073"/>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cxnSp>
        <p:nvCxnSpPr>
          <p:cNvPr id="1816" name="Connection Line"/>
          <p:cNvCxnSpPr>
            <a:stCxn id="1837" idx="0"/>
            <a:endCxn id="1818" idx="0"/>
          </p:cNvCxnSpPr>
          <p:nvPr/>
        </p:nvCxnSpPr>
        <p:spPr>
          <a:xfrm flipV="1">
            <a:off x="2619161" y="822560"/>
            <a:ext cx="4009251" cy="2479441"/>
          </a:xfrm>
          <a:prstGeom prst="straightConnector1">
            <a:avLst/>
          </a:prstGeom>
          <a:ln w="38100">
            <a:solidFill>
              <a:srgbClr val="222222"/>
            </a:solidFill>
            <a:miter lim="400000"/>
          </a:ln>
        </p:spPr>
      </p:cxnSp>
      <p:cxnSp>
        <p:nvCxnSpPr>
          <p:cNvPr id="1817" name="Connection Line"/>
          <p:cNvCxnSpPr>
            <a:stCxn id="1818" idx="0"/>
            <a:endCxn id="1843" idx="0"/>
          </p:cNvCxnSpPr>
          <p:nvPr/>
        </p:nvCxnSpPr>
        <p:spPr>
          <a:xfrm>
            <a:off x="6628411" y="822560"/>
            <a:ext cx="3958450" cy="2479441"/>
          </a:xfrm>
          <a:prstGeom prst="straightConnector1">
            <a:avLst/>
          </a:prstGeom>
          <a:ln w="38100">
            <a:solidFill>
              <a:srgbClr val="222222"/>
            </a:solidFill>
            <a:miter lim="400000"/>
          </a:ln>
        </p:spPr>
      </p:cxnSp>
      <p:sp>
        <p:nvSpPr>
          <p:cNvPr id="1818" name="s0"/>
          <p:cNvSpPr/>
          <p:nvPr/>
        </p:nvSpPr>
        <p:spPr>
          <a:xfrm>
            <a:off x="6081839" y="275989"/>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819" name="10"/>
          <p:cNvSpPr/>
          <p:nvPr/>
        </p:nvSpPr>
        <p:spPr>
          <a:xfrm>
            <a:off x="463505" y="783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10</a:t>
            </a:r>
          </a:p>
        </p:txBody>
      </p:sp>
      <p:sp>
        <p:nvSpPr>
          <p:cNvPr id="1820" name="-10"/>
          <p:cNvSpPr/>
          <p:nvPr/>
        </p:nvSpPr>
        <p:spPr>
          <a:xfrm>
            <a:off x="1507911" y="783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-10</a:t>
            </a:r>
          </a:p>
        </p:txBody>
      </p:sp>
      <p:sp>
        <p:nvSpPr>
          <p:cNvPr id="1821" name="2"/>
          <p:cNvSpPr/>
          <p:nvPr/>
        </p:nvSpPr>
        <p:spPr>
          <a:xfrm>
            <a:off x="4995205" y="783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822" name="10"/>
          <p:cNvSpPr/>
          <p:nvPr/>
        </p:nvSpPr>
        <p:spPr>
          <a:xfrm>
            <a:off x="6027653" y="783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10</a:t>
            </a:r>
          </a:p>
        </p:txBody>
      </p:sp>
      <p:sp>
        <p:nvSpPr>
          <p:cNvPr id="1823" name="-5"/>
          <p:cNvSpPr/>
          <p:nvPr/>
        </p:nvSpPr>
        <p:spPr>
          <a:xfrm>
            <a:off x="8850439" y="783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1824" name="15"/>
          <p:cNvSpPr/>
          <p:nvPr/>
        </p:nvSpPr>
        <p:spPr>
          <a:xfrm>
            <a:off x="9785394" y="78393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15</a:t>
            </a:r>
          </a:p>
        </p:txBody>
      </p:sp>
      <p:sp>
        <p:nvSpPr>
          <p:cNvPr id="1825" name="Triangle"/>
          <p:cNvSpPr/>
          <p:nvPr/>
        </p:nvSpPr>
        <p:spPr>
          <a:xfrm rot="10800000">
            <a:off x="849439" y="52204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826" name="Triangle"/>
          <p:cNvSpPr/>
          <p:nvPr/>
        </p:nvSpPr>
        <p:spPr>
          <a:xfrm rot="10800000">
            <a:off x="5181781" y="520776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827" name="Triangle"/>
          <p:cNvSpPr/>
          <p:nvPr/>
        </p:nvSpPr>
        <p:spPr>
          <a:xfrm rot="10800000">
            <a:off x="9155239" y="52204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828" name="Connection Line"/>
          <p:cNvCxnSpPr>
            <a:stCxn id="1827" idx="0"/>
            <a:endCxn id="1824" idx="0"/>
          </p:cNvCxnSpPr>
          <p:nvPr/>
        </p:nvCxnSpPr>
        <p:spPr>
          <a:xfrm>
            <a:off x="9701811" y="5767034"/>
            <a:ext cx="445534" cy="2434227"/>
          </a:xfrm>
          <a:prstGeom prst="straightConnector1">
            <a:avLst/>
          </a:prstGeom>
          <a:ln w="38100">
            <a:solidFill>
              <a:srgbClr val="222222"/>
            </a:solidFill>
            <a:miter lim="400000"/>
          </a:ln>
        </p:spPr>
      </p:cxnSp>
      <p:cxnSp>
        <p:nvCxnSpPr>
          <p:cNvPr id="1829" name="Connection Line"/>
          <p:cNvCxnSpPr>
            <a:stCxn id="1825" idx="0"/>
            <a:endCxn id="1820" idx="0"/>
          </p:cNvCxnSpPr>
          <p:nvPr/>
        </p:nvCxnSpPr>
        <p:spPr>
          <a:xfrm>
            <a:off x="1396010" y="5767034"/>
            <a:ext cx="473852" cy="2434227"/>
          </a:xfrm>
          <a:prstGeom prst="straightConnector1">
            <a:avLst/>
          </a:prstGeom>
          <a:ln w="101600" cap="rnd">
            <a:solidFill>
              <a:schemeClr val="accent5"/>
            </a:solidFill>
            <a:miter lim="400000"/>
          </a:ln>
        </p:spPr>
      </p:cxnSp>
      <p:cxnSp>
        <p:nvCxnSpPr>
          <p:cNvPr id="1830" name="Connection Line"/>
          <p:cNvCxnSpPr>
            <a:stCxn id="1819" idx="0"/>
            <a:endCxn id="1825" idx="0"/>
          </p:cNvCxnSpPr>
          <p:nvPr/>
        </p:nvCxnSpPr>
        <p:spPr>
          <a:xfrm flipV="1">
            <a:off x="825455" y="5767034"/>
            <a:ext cx="570556" cy="2434227"/>
          </a:xfrm>
          <a:prstGeom prst="straightConnector1">
            <a:avLst/>
          </a:prstGeom>
          <a:ln w="38100">
            <a:solidFill>
              <a:srgbClr val="222222"/>
            </a:solidFill>
            <a:miter lim="400000"/>
          </a:ln>
        </p:spPr>
      </p:cxnSp>
      <p:cxnSp>
        <p:nvCxnSpPr>
          <p:cNvPr id="1831" name="Connection Line"/>
          <p:cNvCxnSpPr>
            <a:stCxn id="1823" idx="0"/>
            <a:endCxn id="1827" idx="0"/>
          </p:cNvCxnSpPr>
          <p:nvPr/>
        </p:nvCxnSpPr>
        <p:spPr>
          <a:xfrm flipV="1">
            <a:off x="9212389" y="5767034"/>
            <a:ext cx="489423" cy="2434227"/>
          </a:xfrm>
          <a:prstGeom prst="straightConnector1">
            <a:avLst/>
          </a:prstGeom>
          <a:ln w="101600" cap="rnd">
            <a:solidFill>
              <a:schemeClr val="accent5"/>
            </a:solidFill>
            <a:miter lim="400000"/>
          </a:ln>
        </p:spPr>
      </p:cxnSp>
      <p:cxnSp>
        <p:nvCxnSpPr>
          <p:cNvPr id="1832" name="Connection Line"/>
          <p:cNvCxnSpPr>
            <a:stCxn id="1826" idx="0"/>
            <a:endCxn id="1822" idx="0"/>
          </p:cNvCxnSpPr>
          <p:nvPr/>
        </p:nvCxnSpPr>
        <p:spPr>
          <a:xfrm>
            <a:off x="5728352" y="5754334"/>
            <a:ext cx="661252" cy="2446927"/>
          </a:xfrm>
          <a:prstGeom prst="straightConnector1">
            <a:avLst/>
          </a:prstGeom>
          <a:ln w="38100">
            <a:solidFill>
              <a:srgbClr val="222222"/>
            </a:solidFill>
            <a:miter lim="400000"/>
          </a:ln>
        </p:spPr>
      </p:cxnSp>
      <p:cxnSp>
        <p:nvCxnSpPr>
          <p:cNvPr id="1833" name="Connection Line"/>
          <p:cNvCxnSpPr>
            <a:stCxn id="1821" idx="0"/>
            <a:endCxn id="1826" idx="0"/>
          </p:cNvCxnSpPr>
          <p:nvPr/>
        </p:nvCxnSpPr>
        <p:spPr>
          <a:xfrm flipV="1">
            <a:off x="5357155" y="5754334"/>
            <a:ext cx="371198" cy="2446927"/>
          </a:xfrm>
          <a:prstGeom prst="straightConnector1">
            <a:avLst/>
          </a:prstGeom>
          <a:ln w="101600" cap="rnd">
            <a:solidFill>
              <a:schemeClr val="accent5"/>
            </a:solidFill>
            <a:miter lim="400000"/>
          </a:ln>
        </p:spPr>
      </p:cxnSp>
      <p:sp>
        <p:nvSpPr>
          <p:cNvPr id="1834" name="s4"/>
          <p:cNvSpPr txBox="1"/>
          <p:nvPr/>
        </p:nvSpPr>
        <p:spPr>
          <a:xfrm>
            <a:off x="1222579" y="537359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4</a:t>
            </a:r>
          </a:p>
        </p:txBody>
      </p:sp>
      <p:sp>
        <p:nvSpPr>
          <p:cNvPr id="1835" name="s6"/>
          <p:cNvSpPr txBox="1"/>
          <p:nvPr/>
        </p:nvSpPr>
        <p:spPr>
          <a:xfrm>
            <a:off x="5554921" y="536089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6</a:t>
            </a:r>
          </a:p>
        </p:txBody>
      </p:sp>
      <p:sp>
        <p:nvSpPr>
          <p:cNvPr id="1836" name="s8"/>
          <p:cNvSpPr txBox="1"/>
          <p:nvPr/>
        </p:nvSpPr>
        <p:spPr>
          <a:xfrm>
            <a:off x="9528379" y="537359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8</a:t>
            </a:r>
          </a:p>
        </p:txBody>
      </p:sp>
      <p:sp>
        <p:nvSpPr>
          <p:cNvPr id="1837" name="S1"/>
          <p:cNvSpPr/>
          <p:nvPr/>
        </p:nvSpPr>
        <p:spPr>
          <a:xfrm>
            <a:off x="2072590" y="2755428"/>
            <a:ext cx="1093144" cy="1093144"/>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1</a:t>
            </a:r>
          </a:p>
        </p:txBody>
      </p:sp>
      <p:cxnSp>
        <p:nvCxnSpPr>
          <p:cNvPr id="1838" name="Connection Line"/>
          <p:cNvCxnSpPr>
            <a:stCxn id="1859" idx="0"/>
            <a:endCxn id="1843" idx="0"/>
          </p:cNvCxnSpPr>
          <p:nvPr/>
        </p:nvCxnSpPr>
        <p:spPr>
          <a:xfrm flipH="1" flipV="1">
            <a:off x="10586860" y="3302000"/>
            <a:ext cx="1079286" cy="2290040"/>
          </a:xfrm>
          <a:prstGeom prst="straightConnector1">
            <a:avLst/>
          </a:prstGeom>
          <a:ln w="38100">
            <a:solidFill>
              <a:schemeClr val="accent3"/>
            </a:solidFill>
            <a:miter lim="400000"/>
          </a:ln>
        </p:spPr>
      </p:cxnSp>
      <p:cxnSp>
        <p:nvCxnSpPr>
          <p:cNvPr id="1839" name="Connection Line"/>
          <p:cNvCxnSpPr>
            <a:stCxn id="1846" idx="0"/>
            <a:endCxn id="1845" idx="0"/>
          </p:cNvCxnSpPr>
          <p:nvPr/>
        </p:nvCxnSpPr>
        <p:spPr>
          <a:xfrm>
            <a:off x="3679562" y="5779734"/>
            <a:ext cx="473852" cy="2434227"/>
          </a:xfrm>
          <a:prstGeom prst="straightConnector1">
            <a:avLst/>
          </a:prstGeom>
          <a:ln w="38100">
            <a:solidFill>
              <a:srgbClr val="222222"/>
            </a:solidFill>
            <a:miter lim="400000"/>
          </a:ln>
        </p:spPr>
      </p:cxnSp>
      <p:cxnSp>
        <p:nvCxnSpPr>
          <p:cNvPr id="1840" name="Connection Line"/>
          <p:cNvCxnSpPr>
            <a:stCxn id="1842" idx="0"/>
            <a:endCxn id="1818" idx="0"/>
          </p:cNvCxnSpPr>
          <p:nvPr/>
        </p:nvCxnSpPr>
        <p:spPr>
          <a:xfrm flipV="1">
            <a:off x="6628411" y="822560"/>
            <a:ext cx="1" cy="2479441"/>
          </a:xfrm>
          <a:prstGeom prst="straightConnector1">
            <a:avLst/>
          </a:prstGeom>
          <a:ln w="88900" cap="rnd">
            <a:solidFill>
              <a:schemeClr val="accent1">
                <a:hueOff val="262910"/>
                <a:satOff val="3867"/>
                <a:lumOff val="-18039"/>
              </a:schemeClr>
            </a:solidFill>
            <a:miter lim="400000"/>
          </a:ln>
        </p:spPr>
      </p:cxnSp>
      <p:cxnSp>
        <p:nvCxnSpPr>
          <p:cNvPr id="1841" name="Connection Line"/>
          <p:cNvCxnSpPr>
            <a:stCxn id="1825" idx="0"/>
            <a:endCxn id="1837" idx="0"/>
          </p:cNvCxnSpPr>
          <p:nvPr/>
        </p:nvCxnSpPr>
        <p:spPr>
          <a:xfrm flipV="1">
            <a:off x="1396010" y="3302000"/>
            <a:ext cx="1223152" cy="2465035"/>
          </a:xfrm>
          <a:prstGeom prst="straightConnector1">
            <a:avLst/>
          </a:prstGeom>
          <a:ln w="38100">
            <a:solidFill>
              <a:schemeClr val="accent3"/>
            </a:solidFill>
            <a:miter lim="400000"/>
          </a:ln>
        </p:spPr>
      </p:cxnSp>
      <p:sp>
        <p:nvSpPr>
          <p:cNvPr id="1842" name="S2"/>
          <p:cNvSpPr/>
          <p:nvPr/>
        </p:nvSpPr>
        <p:spPr>
          <a:xfrm>
            <a:off x="6081839" y="2755428"/>
            <a:ext cx="1093144" cy="1093144"/>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1843" name="S3"/>
          <p:cNvSpPr/>
          <p:nvPr/>
        </p:nvSpPr>
        <p:spPr>
          <a:xfrm>
            <a:off x="10040288" y="2755428"/>
            <a:ext cx="1093144" cy="1093144"/>
          </a:xfrm>
          <a:prstGeom prst="ellipse">
            <a:avLst/>
          </a:prstGeom>
          <a:solidFill>
            <a:schemeClr val="accent3"/>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3</a:t>
            </a:r>
          </a:p>
        </p:txBody>
      </p:sp>
      <p:sp>
        <p:nvSpPr>
          <p:cNvPr id="1844" name="2"/>
          <p:cNvSpPr/>
          <p:nvPr/>
        </p:nvSpPr>
        <p:spPr>
          <a:xfrm>
            <a:off x="2874057" y="78520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845" name="4"/>
          <p:cNvSpPr/>
          <p:nvPr/>
        </p:nvSpPr>
        <p:spPr>
          <a:xfrm>
            <a:off x="3791463" y="78520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4</a:t>
            </a:r>
          </a:p>
        </p:txBody>
      </p:sp>
      <p:sp>
        <p:nvSpPr>
          <p:cNvPr id="1846" name="Triangle"/>
          <p:cNvSpPr/>
          <p:nvPr/>
        </p:nvSpPr>
        <p:spPr>
          <a:xfrm rot="10800000">
            <a:off x="3132991" y="52331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847" name="s5"/>
          <p:cNvSpPr txBox="1"/>
          <p:nvPr/>
        </p:nvSpPr>
        <p:spPr>
          <a:xfrm>
            <a:off x="3506131" y="5386298"/>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5</a:t>
            </a:r>
          </a:p>
        </p:txBody>
      </p:sp>
      <p:sp>
        <p:nvSpPr>
          <p:cNvPr id="1848" name="1"/>
          <p:cNvSpPr/>
          <p:nvPr/>
        </p:nvSpPr>
        <p:spPr>
          <a:xfrm>
            <a:off x="6905937" y="780291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1849" name="3"/>
          <p:cNvSpPr/>
          <p:nvPr/>
        </p:nvSpPr>
        <p:spPr>
          <a:xfrm>
            <a:off x="7938384" y="780291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850" name="Triangle"/>
          <p:cNvSpPr/>
          <p:nvPr/>
        </p:nvSpPr>
        <p:spPr>
          <a:xfrm rot="10800000">
            <a:off x="7230571" y="5184068"/>
            <a:ext cx="1093143" cy="1093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851" name="Connection Line"/>
          <p:cNvCxnSpPr>
            <a:stCxn id="1850" idx="0"/>
            <a:endCxn id="1849" idx="0"/>
          </p:cNvCxnSpPr>
          <p:nvPr/>
        </p:nvCxnSpPr>
        <p:spPr>
          <a:xfrm>
            <a:off x="7777142" y="5730639"/>
            <a:ext cx="523193" cy="2434227"/>
          </a:xfrm>
          <a:prstGeom prst="straightConnector1">
            <a:avLst/>
          </a:prstGeom>
          <a:ln w="38100">
            <a:solidFill>
              <a:srgbClr val="222222"/>
            </a:solidFill>
            <a:miter lim="400000"/>
          </a:ln>
        </p:spPr>
      </p:cxnSp>
      <p:cxnSp>
        <p:nvCxnSpPr>
          <p:cNvPr id="1852" name="Connection Line"/>
          <p:cNvCxnSpPr>
            <a:stCxn id="1848" idx="0"/>
            <a:endCxn id="1850" idx="0"/>
          </p:cNvCxnSpPr>
          <p:nvPr/>
        </p:nvCxnSpPr>
        <p:spPr>
          <a:xfrm flipV="1">
            <a:off x="7267887" y="5730639"/>
            <a:ext cx="509256" cy="2434227"/>
          </a:xfrm>
          <a:prstGeom prst="straightConnector1">
            <a:avLst/>
          </a:prstGeom>
          <a:ln w="101600" cap="rnd">
            <a:solidFill>
              <a:schemeClr val="accent5"/>
            </a:solidFill>
            <a:miter lim="400000"/>
          </a:ln>
        </p:spPr>
      </p:cxnSp>
      <p:sp>
        <p:nvSpPr>
          <p:cNvPr id="1853" name="s7"/>
          <p:cNvSpPr txBox="1"/>
          <p:nvPr/>
        </p:nvSpPr>
        <p:spPr>
          <a:xfrm>
            <a:off x="7603711" y="5337204"/>
            <a:ext cx="346863"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7</a:t>
            </a:r>
          </a:p>
        </p:txBody>
      </p:sp>
      <p:sp>
        <p:nvSpPr>
          <p:cNvPr id="1854" name="1"/>
          <p:cNvSpPr/>
          <p:nvPr/>
        </p:nvSpPr>
        <p:spPr>
          <a:xfrm>
            <a:off x="10794941" y="78266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a:t>
            </a:r>
          </a:p>
        </p:txBody>
      </p:sp>
      <p:sp>
        <p:nvSpPr>
          <p:cNvPr id="1855" name="9"/>
          <p:cNvSpPr/>
          <p:nvPr/>
        </p:nvSpPr>
        <p:spPr>
          <a:xfrm>
            <a:off x="11827388" y="7826610"/>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9</a:t>
            </a:r>
          </a:p>
        </p:txBody>
      </p:sp>
      <p:sp>
        <p:nvSpPr>
          <p:cNvPr id="1856" name="Triangle"/>
          <p:cNvSpPr/>
          <p:nvPr/>
        </p:nvSpPr>
        <p:spPr>
          <a:xfrm rot="10800000">
            <a:off x="11119574" y="520776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857" name="Connection Line"/>
          <p:cNvCxnSpPr>
            <a:stCxn id="1856" idx="0"/>
            <a:endCxn id="1855" idx="0"/>
          </p:cNvCxnSpPr>
          <p:nvPr/>
        </p:nvCxnSpPr>
        <p:spPr>
          <a:xfrm>
            <a:off x="11666146" y="5754334"/>
            <a:ext cx="523193" cy="2434227"/>
          </a:xfrm>
          <a:prstGeom prst="straightConnector1">
            <a:avLst/>
          </a:prstGeom>
          <a:ln w="38100">
            <a:solidFill>
              <a:srgbClr val="222222"/>
            </a:solidFill>
            <a:miter lim="400000"/>
          </a:ln>
        </p:spPr>
      </p:cxnSp>
      <p:cxnSp>
        <p:nvCxnSpPr>
          <p:cNvPr id="1858" name="Connection Line"/>
          <p:cNvCxnSpPr>
            <a:stCxn id="1854" idx="0"/>
            <a:endCxn id="1856" idx="0"/>
          </p:cNvCxnSpPr>
          <p:nvPr/>
        </p:nvCxnSpPr>
        <p:spPr>
          <a:xfrm flipV="1">
            <a:off x="11156891" y="5754334"/>
            <a:ext cx="509256" cy="2434227"/>
          </a:xfrm>
          <a:prstGeom prst="straightConnector1">
            <a:avLst/>
          </a:prstGeom>
          <a:ln w="101600" cap="rnd">
            <a:solidFill>
              <a:schemeClr val="accent5"/>
            </a:solidFill>
            <a:miter lim="400000"/>
          </a:ln>
        </p:spPr>
      </p:cxnSp>
      <p:sp>
        <p:nvSpPr>
          <p:cNvPr id="1859" name="s9"/>
          <p:cNvSpPr txBox="1"/>
          <p:nvPr/>
        </p:nvSpPr>
        <p:spPr>
          <a:xfrm>
            <a:off x="11492714" y="536089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9</a:t>
            </a:r>
          </a:p>
        </p:txBody>
      </p:sp>
      <p:cxnSp>
        <p:nvCxnSpPr>
          <p:cNvPr id="1860" name="Connection Line"/>
          <p:cNvCxnSpPr>
            <a:stCxn id="1846" idx="0"/>
            <a:endCxn id="1844" idx="0"/>
          </p:cNvCxnSpPr>
          <p:nvPr/>
        </p:nvCxnSpPr>
        <p:spPr>
          <a:xfrm flipH="1">
            <a:off x="3236007" y="5779734"/>
            <a:ext cx="443556" cy="2434227"/>
          </a:xfrm>
          <a:prstGeom prst="straightConnector1">
            <a:avLst/>
          </a:prstGeom>
          <a:ln w="101600" cap="rnd">
            <a:solidFill>
              <a:schemeClr val="accent5"/>
            </a:solidFill>
            <a:miter lim="400000"/>
          </a:ln>
        </p:spPr>
      </p:cxnSp>
      <p:cxnSp>
        <p:nvCxnSpPr>
          <p:cNvPr id="1861" name="Connection Line"/>
          <p:cNvCxnSpPr>
            <a:stCxn id="1846" idx="0"/>
            <a:endCxn id="1837" idx="0"/>
          </p:cNvCxnSpPr>
          <p:nvPr/>
        </p:nvCxnSpPr>
        <p:spPr>
          <a:xfrm flipH="1" flipV="1">
            <a:off x="2619161" y="3302000"/>
            <a:ext cx="1060402" cy="2477735"/>
          </a:xfrm>
          <a:prstGeom prst="straightConnector1">
            <a:avLst/>
          </a:prstGeom>
          <a:ln w="38100">
            <a:solidFill>
              <a:schemeClr val="accent3"/>
            </a:solidFill>
            <a:miter lim="400000"/>
          </a:ln>
        </p:spPr>
      </p:cxnSp>
      <p:cxnSp>
        <p:nvCxnSpPr>
          <p:cNvPr id="1862" name="Connection Line"/>
          <p:cNvCxnSpPr>
            <a:stCxn id="1827" idx="0"/>
            <a:endCxn id="1843" idx="0"/>
          </p:cNvCxnSpPr>
          <p:nvPr/>
        </p:nvCxnSpPr>
        <p:spPr>
          <a:xfrm flipV="1">
            <a:off x="9701811" y="3302000"/>
            <a:ext cx="885050" cy="2465035"/>
          </a:xfrm>
          <a:prstGeom prst="straightConnector1">
            <a:avLst/>
          </a:prstGeom>
          <a:ln w="38100">
            <a:solidFill>
              <a:schemeClr val="accent3"/>
            </a:solidFill>
            <a:miter lim="400000"/>
          </a:ln>
        </p:spPr>
      </p:cxnSp>
      <p:cxnSp>
        <p:nvCxnSpPr>
          <p:cNvPr id="1863" name="Connection Line"/>
          <p:cNvCxnSpPr>
            <a:stCxn id="1850" idx="0"/>
            <a:endCxn id="1842" idx="0"/>
          </p:cNvCxnSpPr>
          <p:nvPr/>
        </p:nvCxnSpPr>
        <p:spPr>
          <a:xfrm flipH="1" flipV="1">
            <a:off x="6628411" y="3302000"/>
            <a:ext cx="1148732" cy="2428640"/>
          </a:xfrm>
          <a:prstGeom prst="straightConnector1">
            <a:avLst/>
          </a:prstGeom>
          <a:ln w="38100">
            <a:solidFill>
              <a:schemeClr val="accent3"/>
            </a:solidFill>
            <a:miter lim="400000"/>
          </a:ln>
        </p:spPr>
      </p:cxnSp>
      <p:cxnSp>
        <p:nvCxnSpPr>
          <p:cNvPr id="1864" name="Connection Line"/>
          <p:cNvCxnSpPr>
            <a:stCxn id="1826" idx="0"/>
            <a:endCxn id="1842" idx="0"/>
          </p:cNvCxnSpPr>
          <p:nvPr/>
        </p:nvCxnSpPr>
        <p:spPr>
          <a:xfrm flipV="1">
            <a:off x="5728352" y="3302000"/>
            <a:ext cx="900060" cy="2452335"/>
          </a:xfrm>
          <a:prstGeom prst="straightConnector1">
            <a:avLst/>
          </a:prstGeom>
          <a:ln w="38100">
            <a:solidFill>
              <a:schemeClr val="accent3"/>
            </a:solidFill>
            <a:miter lim="400000"/>
          </a:ln>
        </p:spPr>
      </p:cxnSp>
      <p:sp>
        <p:nvSpPr>
          <p:cNvPr id="1865" name="0,9"/>
          <p:cNvSpPr txBox="1"/>
          <p:nvPr/>
        </p:nvSpPr>
        <p:spPr>
          <a:xfrm>
            <a:off x="1392708" y="4038600"/>
            <a:ext cx="5194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solidFill>
              </a:defRPr>
            </a:lvl1pPr>
          </a:lstStyle>
          <a:p>
            <a:pPr/>
            <a:r>
              <a:t>0,9</a:t>
            </a:r>
          </a:p>
        </p:txBody>
      </p:sp>
      <p:sp>
        <p:nvSpPr>
          <p:cNvPr id="1866" name="0,1"/>
          <p:cNvSpPr txBox="1"/>
          <p:nvPr/>
        </p:nvSpPr>
        <p:spPr>
          <a:xfrm>
            <a:off x="3285008" y="4038600"/>
            <a:ext cx="5194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solidFill>
              </a:defRPr>
            </a:lvl1pPr>
          </a:lstStyle>
          <a:p>
            <a:pPr/>
            <a:r>
              <a:t>0,1</a:t>
            </a:r>
          </a:p>
        </p:txBody>
      </p:sp>
      <p:sp>
        <p:nvSpPr>
          <p:cNvPr id="1867" name="0,3"/>
          <p:cNvSpPr txBox="1"/>
          <p:nvPr/>
        </p:nvSpPr>
        <p:spPr>
          <a:xfrm>
            <a:off x="5596408" y="4038600"/>
            <a:ext cx="5194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solidFill>
              </a:defRPr>
            </a:lvl1pPr>
          </a:lstStyle>
          <a:p>
            <a:pPr/>
            <a:r>
              <a:t>0,3</a:t>
            </a:r>
          </a:p>
        </p:txBody>
      </p:sp>
      <p:sp>
        <p:nvSpPr>
          <p:cNvPr id="1868" name="0,7"/>
          <p:cNvSpPr txBox="1"/>
          <p:nvPr/>
        </p:nvSpPr>
        <p:spPr>
          <a:xfrm>
            <a:off x="7412508" y="4038600"/>
            <a:ext cx="5194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solidFill>
              </a:defRPr>
            </a:lvl1pPr>
          </a:lstStyle>
          <a:p>
            <a:pPr/>
            <a:r>
              <a:t>0,7</a:t>
            </a:r>
          </a:p>
        </p:txBody>
      </p:sp>
      <p:sp>
        <p:nvSpPr>
          <p:cNvPr id="1869" name="0,4"/>
          <p:cNvSpPr txBox="1"/>
          <p:nvPr/>
        </p:nvSpPr>
        <p:spPr>
          <a:xfrm>
            <a:off x="9558808" y="4038600"/>
            <a:ext cx="5194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solidFill>
              </a:defRPr>
            </a:lvl1pPr>
          </a:lstStyle>
          <a:p>
            <a:pPr/>
            <a:r>
              <a:t>0,4</a:t>
            </a:r>
          </a:p>
        </p:txBody>
      </p:sp>
      <p:sp>
        <p:nvSpPr>
          <p:cNvPr id="1870" name="0,6"/>
          <p:cNvSpPr txBox="1"/>
          <p:nvPr/>
        </p:nvSpPr>
        <p:spPr>
          <a:xfrm>
            <a:off x="11209808" y="4038600"/>
            <a:ext cx="5194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chemeClr val="accent1"/>
                </a:solidFill>
              </a:defRPr>
            </a:lvl1pPr>
          </a:lstStyle>
          <a:p>
            <a:pPr/>
            <a:r>
              <a:t>0,6</a:t>
            </a:r>
          </a:p>
        </p:txBody>
      </p:sp>
      <p:sp>
        <p:nvSpPr>
          <p:cNvPr id="1871" name="-9,2"/>
          <p:cNvSpPr txBox="1"/>
          <p:nvPr/>
        </p:nvSpPr>
        <p:spPr>
          <a:xfrm>
            <a:off x="1348004" y="3060700"/>
            <a:ext cx="60883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222222"/>
                </a:solidFill>
              </a:defRPr>
            </a:lvl1pPr>
          </a:lstStyle>
          <a:p>
            <a:pPr/>
            <a:r>
              <a:t>-9,2</a:t>
            </a:r>
          </a:p>
        </p:txBody>
      </p:sp>
      <p:sp>
        <p:nvSpPr>
          <p:cNvPr id="1872" name="1,3"/>
          <p:cNvSpPr txBox="1"/>
          <p:nvPr/>
        </p:nvSpPr>
        <p:spPr>
          <a:xfrm>
            <a:off x="5468637" y="3060700"/>
            <a:ext cx="5194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222222"/>
                </a:solidFill>
              </a:defRPr>
            </a:lvl1pPr>
          </a:lstStyle>
          <a:p>
            <a:pPr/>
            <a:r>
              <a:t>1,3</a:t>
            </a:r>
          </a:p>
        </p:txBody>
      </p:sp>
      <p:sp>
        <p:nvSpPr>
          <p:cNvPr id="1873" name="-1,4"/>
          <p:cNvSpPr txBox="1"/>
          <p:nvPr/>
        </p:nvSpPr>
        <p:spPr>
          <a:xfrm>
            <a:off x="9397391" y="3110737"/>
            <a:ext cx="60883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222222"/>
                </a:solidFill>
              </a:defRPr>
            </a:lvl1pPr>
          </a:lstStyle>
          <a:p>
            <a:pPr/>
            <a:r>
              <a:t>-1,4</a:t>
            </a:r>
          </a:p>
        </p:txBody>
      </p:sp>
      <p:sp>
        <p:nvSpPr>
          <p:cNvPr id="1874" name="1,3"/>
          <p:cNvSpPr txBox="1"/>
          <p:nvPr/>
        </p:nvSpPr>
        <p:spPr>
          <a:xfrm>
            <a:off x="5596408" y="381000"/>
            <a:ext cx="51943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solidFill>
                  <a:srgbClr val="222222"/>
                </a:solidFill>
              </a:defRPr>
            </a:lvl1pPr>
          </a:lstStyle>
          <a:p>
            <a:pPr/>
            <a:r>
              <a:t>1,3</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876" name="Para busca minimax apenas ordem relativa das folhas importa…"/>
          <p:cNvSpPr txBox="1"/>
          <p:nvPr>
            <p:ph type="body" idx="1"/>
          </p:nvPr>
        </p:nvSpPr>
        <p:spPr>
          <a:prstGeom prst="rect">
            <a:avLst/>
          </a:prstGeom>
        </p:spPr>
        <p:txBody>
          <a:bodyPr/>
          <a:lstStyle/>
          <a:p>
            <a:pPr/>
            <a:r>
              <a:t>Para busca minimax apenas ordem relativa das folhas importa</a:t>
            </a:r>
          </a:p>
          <a:p>
            <a:pPr/>
            <a:r>
              <a:t>Busca minimax é sensível aos valores</a:t>
            </a:r>
          </a:p>
        </p:txBody>
      </p:sp>
      <p:sp>
        <p:nvSpPr>
          <p:cNvPr id="1877" name="Utilidades"/>
          <p:cNvSpPr txBox="1"/>
          <p:nvPr>
            <p:ph type="title"/>
          </p:nvPr>
        </p:nvSpPr>
        <p:spPr>
          <a:xfrm>
            <a:off x="406400" y="685800"/>
            <a:ext cx="12192000" cy="723900"/>
          </a:xfrm>
          <a:prstGeom prst="rect">
            <a:avLst/>
          </a:prstGeom>
        </p:spPr>
        <p:txBody>
          <a:bodyPr/>
          <a:lstStyle>
            <a:lvl1pPr defTabSz="467359">
              <a:spcBef>
                <a:spcPts val="2200"/>
              </a:spcBef>
              <a:defRPr sz="4800"/>
            </a:lvl1pPr>
          </a:lstStyle>
          <a:p>
            <a:pPr/>
            <a:r>
              <a:t>Utilidades</a:t>
            </a:r>
          </a:p>
        </p:txBody>
      </p:sp>
      <p:cxnSp>
        <p:nvCxnSpPr>
          <p:cNvPr id="1878" name="Connection Line"/>
          <p:cNvCxnSpPr>
            <a:stCxn id="1885" idx="0"/>
            <a:endCxn id="1880" idx="0"/>
          </p:cNvCxnSpPr>
          <p:nvPr/>
        </p:nvCxnSpPr>
        <p:spPr>
          <a:xfrm flipV="1">
            <a:off x="4068778" y="5445486"/>
            <a:ext cx="2457765" cy="1583288"/>
          </a:xfrm>
          <a:prstGeom prst="straightConnector1">
            <a:avLst/>
          </a:prstGeom>
          <a:ln w="38100">
            <a:solidFill>
              <a:srgbClr val="222222"/>
            </a:solidFill>
            <a:miter lim="400000"/>
          </a:ln>
        </p:spPr>
      </p:cxnSp>
      <p:cxnSp>
        <p:nvCxnSpPr>
          <p:cNvPr id="1879" name="Connection Line"/>
          <p:cNvCxnSpPr>
            <a:stCxn id="1880" idx="0"/>
            <a:endCxn id="1886" idx="0"/>
          </p:cNvCxnSpPr>
          <p:nvPr/>
        </p:nvCxnSpPr>
        <p:spPr>
          <a:xfrm>
            <a:off x="6526542" y="5445486"/>
            <a:ext cx="2228411" cy="1583288"/>
          </a:xfrm>
          <a:prstGeom prst="straightConnector1">
            <a:avLst/>
          </a:prstGeom>
          <a:ln w="38100">
            <a:solidFill>
              <a:srgbClr val="222222"/>
            </a:solidFill>
            <a:miter lim="400000"/>
          </a:ln>
        </p:spPr>
      </p:cxnSp>
      <p:sp>
        <p:nvSpPr>
          <p:cNvPr id="1880" name="s0"/>
          <p:cNvSpPr/>
          <p:nvPr/>
        </p:nvSpPr>
        <p:spPr>
          <a:xfrm>
            <a:off x="5979971" y="4898914"/>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1">
              <a:hueOff val="262910"/>
              <a:satOff val="3867"/>
              <a:lumOff val="-1803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r>
              <a:t>s</a:t>
            </a:r>
            <a:r>
              <a:rPr baseline="-5999"/>
              <a:t>0</a:t>
            </a:r>
          </a:p>
        </p:txBody>
      </p:sp>
      <p:sp>
        <p:nvSpPr>
          <p:cNvPr id="1881" name="2"/>
          <p:cNvSpPr/>
          <p:nvPr/>
        </p:nvSpPr>
        <p:spPr>
          <a:xfrm>
            <a:off x="2610551" y="8524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2</a:t>
            </a:r>
          </a:p>
        </p:txBody>
      </p:sp>
      <p:sp>
        <p:nvSpPr>
          <p:cNvPr id="1882" name="10"/>
          <p:cNvSpPr/>
          <p:nvPr/>
        </p:nvSpPr>
        <p:spPr>
          <a:xfrm>
            <a:off x="4738352" y="8524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10</a:t>
            </a:r>
          </a:p>
        </p:txBody>
      </p:sp>
      <p:sp>
        <p:nvSpPr>
          <p:cNvPr id="1883" name="3"/>
          <p:cNvSpPr/>
          <p:nvPr/>
        </p:nvSpPr>
        <p:spPr>
          <a:xfrm>
            <a:off x="7330114" y="8524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3</a:t>
            </a:r>
          </a:p>
        </p:txBody>
      </p:sp>
      <p:sp>
        <p:nvSpPr>
          <p:cNvPr id="1884" name="5"/>
          <p:cNvSpPr/>
          <p:nvPr/>
        </p:nvSpPr>
        <p:spPr>
          <a:xfrm>
            <a:off x="9330383" y="8524985"/>
            <a:ext cx="723901" cy="723901"/>
          </a:xfrm>
          <a:prstGeom prst="rect">
            <a:avLst/>
          </a:prstGeom>
          <a:solidFill>
            <a:schemeClr val="accent4">
              <a:hueOff val="414058"/>
              <a:satOff val="2144"/>
              <a:lumOff val="1037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lnSpc>
                <a:spcPct val="80000"/>
              </a:lnSpc>
              <a:spcBef>
                <a:spcPts val="0"/>
              </a:spcBef>
              <a:defRPr cap="all" sz="2800">
                <a:solidFill>
                  <a:srgbClr val="222222"/>
                </a:solidFill>
                <a:latin typeface="+mn-lt"/>
                <a:ea typeface="+mn-ea"/>
                <a:cs typeface="+mn-cs"/>
                <a:sym typeface="DIN Condensed"/>
              </a:defRPr>
            </a:lvl1pPr>
          </a:lstStyle>
          <a:p>
            <a:pPr/>
            <a:r>
              <a:t>5</a:t>
            </a:r>
          </a:p>
        </p:txBody>
      </p:sp>
      <p:sp>
        <p:nvSpPr>
          <p:cNvPr id="1885" name="Triangle"/>
          <p:cNvSpPr/>
          <p:nvPr/>
        </p:nvSpPr>
        <p:spPr>
          <a:xfrm rot="10800000">
            <a:off x="3522206" y="6482202"/>
            <a:ext cx="1093144"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886" name="Triangle"/>
          <p:cNvSpPr/>
          <p:nvPr/>
        </p:nvSpPr>
        <p:spPr>
          <a:xfrm rot="10800000">
            <a:off x="8208381" y="6482202"/>
            <a:ext cx="1093143" cy="10931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chemeClr val="accent5"/>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cxnSp>
        <p:nvCxnSpPr>
          <p:cNvPr id="1887" name="Connection Line"/>
          <p:cNvCxnSpPr>
            <a:stCxn id="1886" idx="0"/>
            <a:endCxn id="1884" idx="0"/>
          </p:cNvCxnSpPr>
          <p:nvPr/>
        </p:nvCxnSpPr>
        <p:spPr>
          <a:xfrm>
            <a:off x="8754952" y="7028773"/>
            <a:ext cx="937382" cy="1858163"/>
          </a:xfrm>
          <a:prstGeom prst="straightConnector1">
            <a:avLst/>
          </a:prstGeom>
          <a:ln w="38100">
            <a:solidFill>
              <a:srgbClr val="222222"/>
            </a:solidFill>
            <a:miter lim="400000"/>
          </a:ln>
        </p:spPr>
      </p:cxnSp>
      <p:cxnSp>
        <p:nvCxnSpPr>
          <p:cNvPr id="1888" name="Connection Line"/>
          <p:cNvCxnSpPr>
            <a:stCxn id="1885" idx="0"/>
            <a:endCxn id="1882" idx="0"/>
          </p:cNvCxnSpPr>
          <p:nvPr/>
        </p:nvCxnSpPr>
        <p:spPr>
          <a:xfrm>
            <a:off x="4068778" y="7028773"/>
            <a:ext cx="1031525" cy="1858163"/>
          </a:xfrm>
          <a:prstGeom prst="straightConnector1">
            <a:avLst/>
          </a:prstGeom>
          <a:ln w="38100">
            <a:solidFill>
              <a:srgbClr val="222222"/>
            </a:solidFill>
            <a:miter lim="400000"/>
          </a:ln>
        </p:spPr>
      </p:cxnSp>
      <p:cxnSp>
        <p:nvCxnSpPr>
          <p:cNvPr id="1889" name="Connection Line"/>
          <p:cNvCxnSpPr>
            <a:stCxn id="1881" idx="0"/>
            <a:endCxn id="1885" idx="0"/>
          </p:cNvCxnSpPr>
          <p:nvPr/>
        </p:nvCxnSpPr>
        <p:spPr>
          <a:xfrm flipV="1">
            <a:off x="2972501" y="7028773"/>
            <a:ext cx="1096278" cy="1858163"/>
          </a:xfrm>
          <a:prstGeom prst="straightConnector1">
            <a:avLst/>
          </a:prstGeom>
          <a:ln w="38100">
            <a:solidFill>
              <a:srgbClr val="222222"/>
            </a:solidFill>
            <a:miter lim="400000"/>
          </a:ln>
        </p:spPr>
      </p:cxnSp>
      <p:cxnSp>
        <p:nvCxnSpPr>
          <p:cNvPr id="1890" name="Connection Line"/>
          <p:cNvCxnSpPr>
            <a:stCxn id="1883" idx="0"/>
            <a:endCxn id="1886" idx="0"/>
          </p:cNvCxnSpPr>
          <p:nvPr/>
        </p:nvCxnSpPr>
        <p:spPr>
          <a:xfrm flipV="1">
            <a:off x="7692064" y="7028773"/>
            <a:ext cx="1062889" cy="1858163"/>
          </a:xfrm>
          <a:prstGeom prst="straightConnector1">
            <a:avLst/>
          </a:prstGeom>
          <a:ln w="38100">
            <a:solidFill>
              <a:srgbClr val="222222"/>
            </a:solidFill>
            <a:miter lim="400000"/>
          </a:ln>
        </p:spPr>
      </p:cxnSp>
      <p:sp>
        <p:nvSpPr>
          <p:cNvPr id="1891" name="s1"/>
          <p:cNvSpPr txBox="1"/>
          <p:nvPr/>
        </p:nvSpPr>
        <p:spPr>
          <a:xfrm>
            <a:off x="3895346" y="663533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1</a:t>
            </a:r>
          </a:p>
        </p:txBody>
      </p:sp>
      <p:sp>
        <p:nvSpPr>
          <p:cNvPr id="1892" name="s2"/>
          <p:cNvSpPr txBox="1"/>
          <p:nvPr/>
        </p:nvSpPr>
        <p:spPr>
          <a:xfrm>
            <a:off x="8581521" y="6635338"/>
            <a:ext cx="346864" cy="4622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spcBef>
                <a:spcPts val="0"/>
              </a:spcBef>
              <a:defRPr cap="all" sz="2800">
                <a:solidFill>
                  <a:srgbClr val="FFFFFF"/>
                </a:solidFill>
                <a:latin typeface="+mn-lt"/>
                <a:ea typeface="+mn-ea"/>
                <a:cs typeface="+mn-cs"/>
                <a:sym typeface="DIN Condensed"/>
              </a:defRPr>
            </a:pPr>
            <a:r>
              <a:t>s</a:t>
            </a:r>
            <a:r>
              <a:rPr baseline="-5999"/>
              <a:t>2</a:t>
            </a:r>
          </a:p>
        </p:txBody>
      </p:sp>
      <p:sp>
        <p:nvSpPr>
          <p:cNvPr id="1893" name="Arrow"/>
          <p:cNvSpPr/>
          <p:nvPr/>
        </p:nvSpPr>
        <p:spPr>
          <a:xfrm>
            <a:off x="9906000" y="6667500"/>
            <a:ext cx="1270000" cy="1270000"/>
          </a:xfrm>
          <a:prstGeom prst="rightArrow">
            <a:avLst>
              <a:gd name="adj1" fmla="val 32000"/>
              <a:gd name="adj2" fmla="val 64000"/>
            </a:avLst>
          </a:pr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894" name="x2"/>
          <p:cNvSpPr txBox="1"/>
          <p:nvPr/>
        </p:nvSpPr>
        <p:spPr>
          <a:xfrm>
            <a:off x="10368576" y="6946899"/>
            <a:ext cx="517759" cy="7112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solidFill>
                  <a:srgbClr val="FFFFFF"/>
                </a:solidFill>
              </a:defRPr>
            </a:pPr>
            <a:r>
              <a:t>x</a:t>
            </a:r>
            <a:r>
              <a:rPr baseline="31999"/>
              <a:t>2</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6" name="jogos"/>
          <p:cNvSpPr txBox="1"/>
          <p:nvPr>
            <p:ph type="title"/>
          </p:nvPr>
        </p:nvSpPr>
        <p:spPr>
          <a:prstGeom prst="rect">
            <a:avLst/>
          </a:prstGeom>
        </p:spPr>
        <p:txBody>
          <a:bodyPr/>
          <a:lstStyle>
            <a:lvl1pPr defTabSz="467359">
              <a:spcBef>
                <a:spcPts val="2200"/>
              </a:spcBef>
              <a:defRPr sz="4800"/>
            </a:lvl1pPr>
          </a:lstStyle>
          <a:p>
            <a:pPr/>
            <a:r>
              <a:t>jogos</a:t>
            </a:r>
          </a:p>
        </p:txBody>
      </p:sp>
      <p:sp>
        <p:nvSpPr>
          <p:cNvPr id="1897" name="Gamão…"/>
          <p:cNvSpPr txBox="1"/>
          <p:nvPr>
            <p:ph type="body" idx="1"/>
          </p:nvPr>
        </p:nvSpPr>
        <p:spPr>
          <a:xfrm>
            <a:off x="339774" y="2371154"/>
            <a:ext cx="11817252" cy="5874892"/>
          </a:xfrm>
          <a:prstGeom prst="rect">
            <a:avLst/>
          </a:prstGeom>
        </p:spPr>
        <p:txBody>
          <a:bodyPr/>
          <a:lstStyle/>
          <a:p>
            <a:pPr/>
            <a:r>
              <a:t>Gamão</a:t>
            </a:r>
          </a:p>
          <a:p>
            <a:pPr lvl="1"/>
            <a:r>
              <a:t>Considerado primeira IA a atingir nível especialista em um jogo</a:t>
            </a:r>
          </a:p>
          <a:p>
            <a:pPr lvl="1">
              <a:defRPr>
                <a:solidFill>
                  <a:schemeClr val="accent4">
                    <a:hueOff val="414058"/>
                    <a:satOff val="2144"/>
                    <a:lumOff val="10379"/>
                  </a:schemeClr>
                </a:solidFill>
              </a:defRPr>
            </a:pPr>
            <a:r>
              <a:t>TD-Gammon (1992)</a:t>
            </a:r>
          </a:p>
          <a:p>
            <a:pPr lvl="2"/>
            <a:r>
              <a:t>Busca Expectiminimax com profundidade 2-3 + função de avaliação representada por rede neural aprendida por reforço a partir de jogos + propriedades especificadas manualmente</a:t>
            </a:r>
          </a:p>
          <a:p>
            <a:pPr lvl="2"/>
            <a:r>
              <a:t>Soluções encontradas mudaram forma de jogadores humanos jogarem (especialmente aberturas)</a:t>
            </a:r>
          </a:p>
        </p:txBody>
      </p:sp>
      <p:pic>
        <p:nvPicPr>
          <p:cNvPr id="1898" name="Image" descr="Image"/>
          <p:cNvPicPr>
            <a:picLocks noChangeAspect="1"/>
          </p:cNvPicPr>
          <p:nvPr/>
        </p:nvPicPr>
        <p:blipFill>
          <a:blip r:embed="rId2">
            <a:extLst/>
          </a:blip>
          <a:stretch>
            <a:fillRect/>
          </a:stretch>
        </p:blipFill>
        <p:spPr>
          <a:xfrm>
            <a:off x="8153400" y="342900"/>
            <a:ext cx="4241800" cy="2717800"/>
          </a:xfrm>
          <a:prstGeom prst="rect">
            <a:avLst/>
          </a:prstGeom>
          <a:ln w="12700">
            <a:miter lim="400000"/>
          </a:ln>
        </p:spPr>
      </p:pic>
      <p:sp>
        <p:nvSpPr>
          <p:cNvPr id="1899" name="http://www.bkgm.com/articles/tesauro/tdl.html"/>
          <p:cNvSpPr txBox="1"/>
          <p:nvPr/>
        </p:nvSpPr>
        <p:spPr>
          <a:xfrm>
            <a:off x="3910838" y="8959850"/>
            <a:ext cx="564032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http://www.bkgm.com/articles/tesauro/tdl.html</a:t>
            </a:r>
          </a:p>
        </p:txBody>
      </p:sp>
      <p:pic>
        <p:nvPicPr>
          <p:cNvPr id="1900" name="Image" descr="Image"/>
          <p:cNvPicPr>
            <a:picLocks noChangeAspect="1"/>
          </p:cNvPicPr>
          <p:nvPr/>
        </p:nvPicPr>
        <p:blipFill>
          <a:blip r:embed="rId3">
            <a:extLst/>
          </a:blip>
          <a:srcRect l="0" t="0" r="0" b="13935"/>
          <a:stretch>
            <a:fillRect/>
          </a:stretch>
        </p:blipFill>
        <p:spPr>
          <a:xfrm>
            <a:off x="10255250" y="7575550"/>
            <a:ext cx="2756987" cy="2183845"/>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2" name="jogos"/>
          <p:cNvSpPr txBox="1"/>
          <p:nvPr>
            <p:ph type="title"/>
          </p:nvPr>
        </p:nvSpPr>
        <p:spPr>
          <a:prstGeom prst="rect">
            <a:avLst/>
          </a:prstGeom>
        </p:spPr>
        <p:txBody>
          <a:bodyPr/>
          <a:lstStyle>
            <a:lvl1pPr defTabSz="467359">
              <a:spcBef>
                <a:spcPts val="2200"/>
              </a:spcBef>
              <a:defRPr sz="4800"/>
            </a:lvl1pPr>
          </a:lstStyle>
          <a:p>
            <a:pPr/>
            <a:r>
              <a:t>jogos</a:t>
            </a:r>
          </a:p>
        </p:txBody>
      </p:sp>
      <p:sp>
        <p:nvSpPr>
          <p:cNvPr id="1903" name="Damas…"/>
          <p:cNvSpPr txBox="1"/>
          <p:nvPr>
            <p:ph type="body" sz="half" idx="1"/>
          </p:nvPr>
        </p:nvSpPr>
        <p:spPr>
          <a:prstGeom prst="rect">
            <a:avLst/>
          </a:prstGeom>
        </p:spPr>
        <p:txBody>
          <a:bodyPr/>
          <a:lstStyle/>
          <a:p>
            <a:pPr marL="284479" indent="-284479" defTabSz="373887">
              <a:spcBef>
                <a:spcPts val="1700"/>
              </a:spcBef>
              <a:defRPr sz="1792"/>
            </a:pPr>
            <a:r>
              <a:t>Damas</a:t>
            </a:r>
          </a:p>
          <a:p>
            <a:pPr lvl="1" marL="568959" indent="-284479" defTabSz="373887">
              <a:spcBef>
                <a:spcPts val="1700"/>
              </a:spcBef>
              <a:defRPr sz="1792"/>
            </a:pPr>
            <a:r>
              <a:t>Primeiro programa da IBM venceu especialista em 1962 em partida controversa; buscava profundidade entre 6 e 20 (ações da IBM subiram 15pontos no dia)</a:t>
            </a:r>
          </a:p>
          <a:p>
            <a:pPr lvl="1" marL="568959" indent="-284479" defTabSz="373887">
              <a:spcBef>
                <a:spcPts val="1700"/>
              </a:spcBef>
              <a:defRPr sz="1792"/>
            </a:pPr>
            <a:r>
              <a:t>Chinook venceu campeão mundial em 1994 usando dicionário de jogos com ≤8 peças restantes para computar função de avaliação exata (44 bi estados)</a:t>
            </a:r>
          </a:p>
          <a:p>
            <a:pPr lvl="1" marL="568959" indent="-284479" defTabSz="373887">
              <a:spcBef>
                <a:spcPts val="1700"/>
              </a:spcBef>
              <a:defRPr sz="1792"/>
            </a:pPr>
            <a:r>
              <a:t>2007: resolvido (política ótima computada vence ou empata qualquer jogo)</a:t>
            </a:r>
          </a:p>
          <a:p>
            <a:pPr marL="284479" indent="-284479" defTabSz="373887">
              <a:spcBef>
                <a:spcPts val="1700"/>
              </a:spcBef>
              <a:defRPr sz="1792"/>
            </a:pPr>
            <a:r>
              <a:t>Xadrez</a:t>
            </a:r>
          </a:p>
          <a:p>
            <a:pPr lvl="1" marL="568959" indent="-284479" defTabSz="373887">
              <a:spcBef>
                <a:spcPts val="1700"/>
              </a:spcBef>
              <a:defRPr sz="1792"/>
            </a:pPr>
            <a:r>
              <a:rPr>
                <a:solidFill>
                  <a:schemeClr val="accent4">
                    <a:hueOff val="414058"/>
                    <a:satOff val="2144"/>
                    <a:lumOff val="10379"/>
                  </a:schemeClr>
                </a:solidFill>
              </a:rPr>
              <a:t>Deep Blue</a:t>
            </a:r>
            <a:r>
              <a:t> venceu campeão mundial em 1997</a:t>
            </a:r>
          </a:p>
          <a:p>
            <a:pPr lvl="1" marL="568959" indent="-284479" defTabSz="373887">
              <a:spcBef>
                <a:spcPts val="1700"/>
              </a:spcBef>
              <a:defRPr sz="1792"/>
            </a:pPr>
            <a:r>
              <a:t>Expandia 200 mi nós/s, funções de avaliação sofisticadas (misturando histórico de jogos e atributos) e métodos não divulgados</a:t>
            </a:r>
          </a:p>
          <a:p>
            <a:pPr lvl="1" marL="568959" indent="-284479" defTabSz="373887">
              <a:spcBef>
                <a:spcPts val="1700"/>
              </a:spcBef>
              <a:defRPr sz="1792"/>
            </a:pPr>
            <a:r>
              <a:t>chegava até profundidade de 40</a:t>
            </a:r>
          </a:p>
        </p:txBody>
      </p:sp>
      <p:pic>
        <p:nvPicPr>
          <p:cNvPr id="1904" name="Image" descr="Image"/>
          <p:cNvPicPr>
            <a:picLocks noChangeAspect="1"/>
          </p:cNvPicPr>
          <p:nvPr/>
        </p:nvPicPr>
        <p:blipFill>
          <a:blip r:embed="rId2">
            <a:extLst/>
          </a:blip>
          <a:stretch>
            <a:fillRect/>
          </a:stretch>
        </p:blipFill>
        <p:spPr>
          <a:xfrm>
            <a:off x="6809406" y="5789188"/>
            <a:ext cx="6193189" cy="3951845"/>
          </a:xfrm>
          <a:prstGeom prst="rect">
            <a:avLst/>
          </a:prstGeom>
          <a:ln w="12700">
            <a:miter lim="400000"/>
          </a:ln>
        </p:spPr>
      </p:pic>
      <p:pic>
        <p:nvPicPr>
          <p:cNvPr id="1905" name="Image" descr="Image"/>
          <p:cNvPicPr>
            <a:picLocks noChangeAspect="1"/>
          </p:cNvPicPr>
          <p:nvPr/>
        </p:nvPicPr>
        <p:blipFill>
          <a:blip r:embed="rId3">
            <a:extLst/>
          </a:blip>
          <a:stretch>
            <a:fillRect/>
          </a:stretch>
        </p:blipFill>
        <p:spPr>
          <a:xfrm>
            <a:off x="7201017" y="1674388"/>
            <a:ext cx="5804852" cy="4125187"/>
          </a:xfrm>
          <a:prstGeom prst="rect">
            <a:avLst/>
          </a:prstGeom>
          <a:ln w="12700">
            <a:miter lim="400000"/>
          </a:ln>
        </p:spPr>
      </p:pic>
      <p:pic>
        <p:nvPicPr>
          <p:cNvPr id="1906" name="Image" descr="Image"/>
          <p:cNvPicPr>
            <a:picLocks noChangeAspect="1"/>
          </p:cNvPicPr>
          <p:nvPr/>
        </p:nvPicPr>
        <p:blipFill>
          <a:blip r:embed="rId4">
            <a:extLst/>
          </a:blip>
          <a:stretch>
            <a:fillRect/>
          </a:stretch>
        </p:blipFill>
        <p:spPr>
          <a:xfrm>
            <a:off x="5551942" y="-21691"/>
            <a:ext cx="2246236" cy="243492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8" name="jogos"/>
          <p:cNvSpPr txBox="1"/>
          <p:nvPr>
            <p:ph type="title"/>
          </p:nvPr>
        </p:nvSpPr>
        <p:spPr>
          <a:prstGeom prst="rect">
            <a:avLst/>
          </a:prstGeom>
        </p:spPr>
        <p:txBody>
          <a:bodyPr/>
          <a:lstStyle>
            <a:lvl1pPr defTabSz="467359">
              <a:spcBef>
                <a:spcPts val="2200"/>
              </a:spcBef>
              <a:defRPr sz="4800"/>
            </a:lvl1pPr>
          </a:lstStyle>
          <a:p>
            <a:pPr/>
            <a:r>
              <a:t>jogos</a:t>
            </a:r>
          </a:p>
        </p:txBody>
      </p:sp>
      <p:sp>
        <p:nvSpPr>
          <p:cNvPr id="1909" name="Go…"/>
          <p:cNvSpPr txBox="1"/>
          <p:nvPr>
            <p:ph type="body" sz="half" idx="1"/>
          </p:nvPr>
        </p:nvSpPr>
        <p:spPr>
          <a:xfrm>
            <a:off x="406400" y="2017166"/>
            <a:ext cx="6299200" cy="6961734"/>
          </a:xfrm>
          <a:prstGeom prst="rect">
            <a:avLst/>
          </a:prstGeom>
        </p:spPr>
        <p:txBody>
          <a:bodyPr/>
          <a:lstStyle/>
          <a:p>
            <a:pPr marL="391159" indent="-391159" defTabSz="514095">
              <a:spcBef>
                <a:spcPts val="2400"/>
              </a:spcBef>
              <a:defRPr sz="2464"/>
            </a:pPr>
            <a:r>
              <a:t>Go</a:t>
            </a:r>
          </a:p>
          <a:p>
            <a:pPr lvl="1" marL="782319" indent="-391159" defTabSz="514095">
              <a:spcBef>
                <a:spcPts val="2400"/>
              </a:spcBef>
              <a:defRPr sz="2464"/>
            </a:pPr>
            <a:r>
              <a:t>2015: </a:t>
            </a:r>
            <a:r>
              <a:rPr>
                <a:solidFill>
                  <a:schemeClr val="accent4">
                    <a:hueOff val="414058"/>
                    <a:satOff val="2144"/>
                    <a:lumOff val="10379"/>
                  </a:schemeClr>
                </a:solidFill>
              </a:rPr>
              <a:t>AlphaGo</a:t>
            </a:r>
            <a:r>
              <a:t> vence 5/5 partidas contra o campeão europeu Fan Hui; utiliza exploração por Monte Carlo e aprendizado de máquina para calcular função de avaliação a partir de histórico de jogos</a:t>
            </a:r>
          </a:p>
          <a:p>
            <a:pPr lvl="1" marL="782319" indent="-391159" defTabSz="514095">
              <a:spcBef>
                <a:spcPts val="2400"/>
              </a:spcBef>
              <a:defRPr sz="2464"/>
            </a:pPr>
            <a:r>
              <a:t>2016: </a:t>
            </a:r>
            <a:r>
              <a:rPr>
                <a:solidFill>
                  <a:schemeClr val="accent4">
                    <a:hueOff val="414058"/>
                    <a:satOff val="2144"/>
                    <a:lumOff val="10379"/>
                  </a:schemeClr>
                </a:solidFill>
              </a:rPr>
              <a:t>AlphaGo</a:t>
            </a:r>
            <a:r>
              <a:t> vence 4/5 partidas contra o campeão mundial Lee Sedol </a:t>
            </a:r>
          </a:p>
          <a:p>
            <a:pPr lvl="1" marL="782319" indent="-391159" defTabSz="514095">
              <a:spcBef>
                <a:spcPts val="2400"/>
              </a:spcBef>
              <a:defRPr sz="2464"/>
            </a:pPr>
            <a:r>
              <a:t>2017: </a:t>
            </a:r>
            <a:r>
              <a:rPr>
                <a:solidFill>
                  <a:schemeClr val="accent4">
                    <a:hueOff val="414058"/>
                    <a:satOff val="2144"/>
                    <a:lumOff val="10379"/>
                  </a:schemeClr>
                </a:solidFill>
              </a:rPr>
              <a:t>AlphaGo Zero</a:t>
            </a:r>
            <a:r>
              <a:t> vence 100 partidas contra AlphaGo; não usa busca em árvore nem histórico de jogos</a:t>
            </a:r>
          </a:p>
        </p:txBody>
      </p:sp>
      <p:pic>
        <p:nvPicPr>
          <p:cNvPr id="1910" name="Image" descr="Image"/>
          <p:cNvPicPr>
            <a:picLocks noChangeAspect="1"/>
          </p:cNvPicPr>
          <p:nvPr/>
        </p:nvPicPr>
        <p:blipFill>
          <a:blip r:embed="rId2">
            <a:extLst/>
          </a:blip>
          <a:stretch>
            <a:fillRect/>
          </a:stretch>
        </p:blipFill>
        <p:spPr>
          <a:xfrm>
            <a:off x="6455051" y="-12987"/>
            <a:ext cx="6558872" cy="3279437"/>
          </a:xfrm>
          <a:prstGeom prst="rect">
            <a:avLst/>
          </a:prstGeom>
          <a:ln w="12700">
            <a:miter lim="400000"/>
          </a:ln>
        </p:spPr>
      </p:pic>
      <p:pic>
        <p:nvPicPr>
          <p:cNvPr id="1911" name="Image" descr="Image"/>
          <p:cNvPicPr>
            <a:picLocks noChangeAspect="1"/>
          </p:cNvPicPr>
          <p:nvPr/>
        </p:nvPicPr>
        <p:blipFill>
          <a:blip r:embed="rId3">
            <a:extLst/>
          </a:blip>
          <a:stretch>
            <a:fillRect/>
          </a:stretch>
        </p:blipFill>
        <p:spPr>
          <a:xfrm>
            <a:off x="6664233" y="6571193"/>
            <a:ext cx="6381934" cy="3439614"/>
          </a:xfrm>
          <a:prstGeom prst="rect">
            <a:avLst/>
          </a:prstGeom>
          <a:ln w="12700">
            <a:miter lim="400000"/>
          </a:ln>
        </p:spPr>
      </p:pic>
      <p:pic>
        <p:nvPicPr>
          <p:cNvPr id="1912" name="Image" descr="Image"/>
          <p:cNvPicPr>
            <a:picLocks noChangeAspect="1"/>
          </p:cNvPicPr>
          <p:nvPr/>
        </p:nvPicPr>
        <p:blipFill>
          <a:blip r:embed="rId4">
            <a:extLst/>
          </a:blip>
          <a:stretch>
            <a:fillRect/>
          </a:stretch>
        </p:blipFill>
        <p:spPr>
          <a:xfrm>
            <a:off x="7636868" y="3083759"/>
            <a:ext cx="5375283" cy="3586082"/>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4" name="jogos"/>
          <p:cNvSpPr txBox="1"/>
          <p:nvPr>
            <p:ph type="title"/>
          </p:nvPr>
        </p:nvSpPr>
        <p:spPr>
          <a:prstGeom prst="rect">
            <a:avLst/>
          </a:prstGeom>
        </p:spPr>
        <p:txBody>
          <a:bodyPr/>
          <a:lstStyle>
            <a:lvl1pPr defTabSz="467359">
              <a:spcBef>
                <a:spcPts val="2200"/>
              </a:spcBef>
              <a:defRPr sz="4800"/>
            </a:lvl1pPr>
          </a:lstStyle>
          <a:p>
            <a:pPr/>
            <a:r>
              <a:t>jogos</a:t>
            </a:r>
          </a:p>
        </p:txBody>
      </p:sp>
      <p:sp>
        <p:nvSpPr>
          <p:cNvPr id="1915" name="Texas Hold’em Poker"/>
          <p:cNvSpPr txBox="1"/>
          <p:nvPr>
            <p:ph type="body" sz="half" idx="1"/>
          </p:nvPr>
        </p:nvSpPr>
        <p:spPr>
          <a:xfrm>
            <a:off x="406400" y="1890166"/>
            <a:ext cx="11934040" cy="2570946"/>
          </a:xfrm>
          <a:prstGeom prst="rect">
            <a:avLst/>
          </a:prstGeom>
        </p:spPr>
        <p:txBody>
          <a:bodyPr/>
          <a:lstStyle/>
          <a:p>
            <a:pPr/>
            <a:r>
              <a:t>Texas Hold’em Poker</a:t>
            </a:r>
          </a:p>
        </p:txBody>
      </p:sp>
      <p:sp>
        <p:nvSpPr>
          <p:cNvPr id="1916" name="Rectangle"/>
          <p:cNvSpPr/>
          <p:nvPr/>
        </p:nvSpPr>
        <p:spPr>
          <a:xfrm>
            <a:off x="1036495" y="2634002"/>
            <a:ext cx="11185810" cy="7319764"/>
          </a:xfrm>
          <a:prstGeom prst="rect">
            <a:avLst/>
          </a:prstGeom>
          <a:solidFill>
            <a:srgbClr val="FFFFFF"/>
          </a:solidFill>
          <a:ln w="12700">
            <a:miter lim="400000"/>
          </a:ln>
          <a:effectLst>
            <a:outerShdw sx="100000" sy="100000" kx="0" ky="0" algn="b" rotWithShape="0" blurRad="63500" dist="25400" dir="5400000">
              <a:srgbClr val="000000">
                <a:alpha val="87551"/>
              </a:srgbClr>
            </a:outerShdw>
          </a:effectLst>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pic>
        <p:nvPicPr>
          <p:cNvPr id="1917" name="Image" descr="Image"/>
          <p:cNvPicPr>
            <a:picLocks noChangeAspect="1"/>
          </p:cNvPicPr>
          <p:nvPr/>
        </p:nvPicPr>
        <p:blipFill>
          <a:blip r:embed="rId2">
            <a:extLst/>
          </a:blip>
          <a:stretch>
            <a:fillRect/>
          </a:stretch>
        </p:blipFill>
        <p:spPr>
          <a:xfrm>
            <a:off x="-51323" y="2553491"/>
            <a:ext cx="12593315" cy="13005703"/>
          </a:xfrm>
          <a:prstGeom prst="rect">
            <a:avLst/>
          </a:prstGeom>
          <a:ln w="12700">
            <a:miter lim="400000"/>
          </a:ln>
        </p:spPr>
      </p:pic>
      <p:grpSp>
        <p:nvGrpSpPr>
          <p:cNvPr id="1920" name="Group"/>
          <p:cNvGrpSpPr/>
          <p:nvPr/>
        </p:nvGrpSpPr>
        <p:grpSpPr>
          <a:xfrm>
            <a:off x="5183230" y="1441261"/>
            <a:ext cx="5850759" cy="4842671"/>
            <a:chOff x="0" y="0"/>
            <a:chExt cx="5850758" cy="4842670"/>
          </a:xfrm>
        </p:grpSpPr>
        <p:sp>
          <p:nvSpPr>
            <p:cNvPr id="1918" name="Rectangle"/>
            <p:cNvSpPr/>
            <p:nvPr/>
          </p:nvSpPr>
          <p:spPr>
            <a:xfrm>
              <a:off x="0" y="0"/>
              <a:ext cx="5850759" cy="4842671"/>
            </a:xfrm>
            <a:prstGeom prst="rect">
              <a:avLst/>
            </a:prstGeom>
            <a:solidFill>
              <a:srgbClr val="FFFFFF"/>
            </a:solidFill>
            <a:ln w="12700" cap="flat">
              <a:noFill/>
              <a:miter lim="400000"/>
            </a:ln>
            <a:effectLst>
              <a:outerShdw sx="100000" sy="100000" kx="0" ky="0" algn="b" rotWithShape="0" blurRad="1016000" dist="0" dir="5400000">
                <a:srgbClr val="000000"/>
              </a:outerShdw>
            </a:effectLst>
          </p:spPr>
          <p:txBody>
            <a:bodyPr wrap="square" lIns="50800" tIns="50800" rIns="50800" bIns="50800" numCol="1" anchor="ctr">
              <a:noAutofit/>
            </a:bodyPr>
            <a:lstStyle/>
            <a:p>
              <a:pPr algn="ctr">
                <a:lnSpc>
                  <a:spcPct val="80000"/>
                </a:lnSpc>
                <a:spcBef>
                  <a:spcPts val="0"/>
                </a:spcBef>
                <a:defRPr cap="all" sz="2800">
                  <a:latin typeface="+mn-lt"/>
                  <a:ea typeface="+mn-ea"/>
                  <a:cs typeface="+mn-cs"/>
                  <a:sym typeface="DIN Condensed"/>
                </a:defRPr>
              </a:pPr>
            </a:p>
          </p:txBody>
        </p:sp>
        <p:pic>
          <p:nvPicPr>
            <p:cNvPr id="1919" name="Image" descr="Image"/>
            <p:cNvPicPr>
              <a:picLocks noChangeAspect="1"/>
            </p:cNvPicPr>
            <p:nvPr/>
          </p:nvPicPr>
          <p:blipFill>
            <a:blip r:embed="rId3">
              <a:extLst/>
            </a:blip>
            <a:srcRect l="0" t="0" r="0" b="0"/>
            <a:stretch>
              <a:fillRect/>
            </a:stretch>
          </p:blipFill>
          <p:spPr>
            <a:xfrm>
              <a:off x="112903" y="179125"/>
              <a:ext cx="5624953" cy="4655023"/>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0" grpId="1"/>
    </p:bldLst>
  </p:timing>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2" name="Busca adversarial é mais complexa…"/>
          <p:cNvSpPr txBox="1"/>
          <p:nvPr>
            <p:ph type="body" idx="1"/>
          </p:nvPr>
        </p:nvSpPr>
        <p:spPr>
          <a:xfrm>
            <a:off x="406400" y="1905000"/>
            <a:ext cx="12192000" cy="7348129"/>
          </a:xfrm>
          <a:prstGeom prst="rect">
            <a:avLst/>
          </a:prstGeom>
        </p:spPr>
        <p:txBody>
          <a:bodyPr/>
          <a:lstStyle/>
          <a:p>
            <a:pPr/>
            <a:r>
              <a:t>Busca adversarial é mais complexa</a:t>
            </a:r>
          </a:p>
          <a:p>
            <a:pPr lvl="1"/>
            <a:r>
              <a:t>requer modelo de outros agentes</a:t>
            </a:r>
          </a:p>
          <a:p>
            <a:pPr/>
            <a:r>
              <a:t>Minimax encontra solução para pior caso</a:t>
            </a:r>
          </a:p>
          <a:p>
            <a:pPr lvl="1"/>
            <a:r>
              <a:t>busca em geral é intratável</a:t>
            </a:r>
          </a:p>
          <a:p>
            <a:pPr/>
            <a:r>
              <a:t>Alfa-beta e profundidade limitada para resolver jogos</a:t>
            </a:r>
          </a:p>
          <a:p>
            <a:pPr/>
            <a:r>
              <a:t>Jogos são problemas simplificados e bem entendidos</a:t>
            </a:r>
          </a:p>
          <a:p>
            <a:pPr lvl="1"/>
            <a:r>
              <a:t>historicamente, são usados como provas de teste de tecnologias</a:t>
            </a:r>
          </a:p>
        </p:txBody>
      </p:sp>
      <p:sp>
        <p:nvSpPr>
          <p:cNvPr id="1923" name="conclusão"/>
          <p:cNvSpPr txBox="1"/>
          <p:nvPr>
            <p:ph type="title"/>
          </p:nvPr>
        </p:nvSpPr>
        <p:spPr>
          <a:prstGeom prst="rect">
            <a:avLst/>
          </a:prstGeom>
        </p:spPr>
        <p:txBody>
          <a:bodyPr/>
          <a:lstStyle>
            <a:lvl1pPr defTabSz="467359">
              <a:spcBef>
                <a:spcPts val="2200"/>
              </a:spcBef>
              <a:defRPr sz="4800"/>
            </a:lvl1pPr>
          </a:lstStyle>
          <a:p>
            <a:pPr/>
            <a:r>
              <a:t>conclusão</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24" name="JogoS"/>
          <p:cNvSpPr txBox="1"/>
          <p:nvPr>
            <p:ph type="title"/>
          </p:nvPr>
        </p:nvSpPr>
        <p:spPr>
          <a:xfrm>
            <a:off x="539184" y="552575"/>
            <a:ext cx="6299201" cy="723901"/>
          </a:xfrm>
          <a:prstGeom prst="rect">
            <a:avLst/>
          </a:prstGeom>
        </p:spPr>
        <p:txBody>
          <a:bodyPr/>
          <a:lstStyle>
            <a:lvl1pPr defTabSz="467359">
              <a:spcBef>
                <a:spcPts val="2200"/>
              </a:spcBef>
              <a:defRPr sz="4800">
                <a:solidFill>
                  <a:schemeClr val="accent4"/>
                </a:solidFill>
              </a:defRPr>
            </a:lvl1pPr>
          </a:lstStyle>
          <a:p>
            <a:pPr/>
            <a:r>
              <a:t>JogoS</a:t>
            </a:r>
          </a:p>
        </p:txBody>
      </p:sp>
      <p:sp>
        <p:nvSpPr>
          <p:cNvPr id="225" name="Espaço de estados S…"/>
          <p:cNvSpPr txBox="1"/>
          <p:nvPr>
            <p:ph type="body" idx="1"/>
          </p:nvPr>
        </p:nvSpPr>
        <p:spPr>
          <a:xfrm>
            <a:off x="348684" y="1660812"/>
            <a:ext cx="6894521" cy="7549577"/>
          </a:xfrm>
          <a:prstGeom prst="rect">
            <a:avLst/>
          </a:prstGeom>
        </p:spPr>
        <p:txBody>
          <a:bodyPr/>
          <a:lstStyle/>
          <a:p>
            <a:pPr marL="364489" indent="-364489" defTabSz="479044">
              <a:spcBef>
                <a:spcPts val="2200"/>
              </a:spcBef>
              <a:defRPr sz="2460"/>
            </a:pPr>
            <a:r>
              <a:t>Espaço de estados </a:t>
            </a:r>
            <a:r>
              <a:rPr i="1">
                <a:solidFill>
                  <a:schemeClr val="accent4"/>
                </a:solidFill>
                <a:latin typeface="Avenir Next"/>
                <a:ea typeface="Avenir Next"/>
                <a:cs typeface="Avenir Next"/>
                <a:sym typeface="Avenir Next"/>
              </a:rPr>
              <a:t>S</a:t>
            </a:r>
            <a:endParaRPr i="1">
              <a:solidFill>
                <a:schemeClr val="accent4"/>
              </a:solidFill>
              <a:latin typeface="Avenir Next"/>
              <a:ea typeface="Avenir Next"/>
              <a:cs typeface="Avenir Next"/>
              <a:sym typeface="Avenir Next"/>
            </a:endParaRPr>
          </a:p>
          <a:p>
            <a:pPr lvl="1" marL="728979" indent="-364489" defTabSz="479044">
              <a:spcBef>
                <a:spcPts val="2200"/>
              </a:spcBef>
              <a:defRPr sz="2460"/>
            </a:pPr>
            <a:r>
              <a:t>estado inicial</a:t>
            </a:r>
            <a:r>
              <a:rPr>
                <a:solidFill>
                  <a:srgbClr val="000000"/>
                </a:solidFill>
              </a:rPr>
              <a:t> </a:t>
            </a:r>
            <a:r>
              <a:rPr i="1">
                <a:solidFill>
                  <a:schemeClr val="accent4"/>
                </a:solidFill>
                <a:latin typeface="Avenir Next"/>
                <a:ea typeface="Avenir Next"/>
                <a:cs typeface="Avenir Next"/>
                <a:sym typeface="Avenir Next"/>
              </a:rPr>
              <a:t>s</a:t>
            </a:r>
            <a:r>
              <a:rPr baseline="-5999" i="1">
                <a:solidFill>
                  <a:schemeClr val="accent4"/>
                </a:solidFill>
                <a:latin typeface="Avenir Next"/>
                <a:ea typeface="Avenir Next"/>
                <a:cs typeface="Avenir Next"/>
                <a:sym typeface="Avenir Next"/>
              </a:rPr>
              <a:t>0</a:t>
            </a:r>
            <a:endParaRPr baseline="-5999" i="1">
              <a:solidFill>
                <a:schemeClr val="accent4"/>
              </a:solidFill>
              <a:latin typeface="Avenir Next"/>
              <a:ea typeface="Avenir Next"/>
              <a:cs typeface="Avenir Next"/>
              <a:sym typeface="Avenir Next"/>
            </a:endParaRPr>
          </a:p>
          <a:p>
            <a:pPr lvl="1" marL="728979" indent="-364489" defTabSz="479044">
              <a:spcBef>
                <a:spcPts val="2200"/>
              </a:spcBef>
              <a:defRPr sz="2460"/>
            </a:pPr>
            <a:r>
              <a:t>estados terminais </a:t>
            </a:r>
            <a:r>
              <a:rPr i="1">
                <a:solidFill>
                  <a:schemeClr val="accent4"/>
                </a:solidFill>
                <a:latin typeface="Avenir Next"/>
                <a:ea typeface="Avenir Next"/>
                <a:cs typeface="Avenir Next"/>
                <a:sym typeface="Avenir Next"/>
              </a:rPr>
              <a:t>G ⊆ S</a:t>
            </a:r>
            <a:endParaRPr>
              <a:solidFill>
                <a:schemeClr val="accent1"/>
              </a:solidFill>
            </a:endParaRPr>
          </a:p>
          <a:p>
            <a:pPr marL="364489" indent="-364489" defTabSz="479044">
              <a:spcBef>
                <a:spcPts val="2200"/>
              </a:spcBef>
              <a:defRPr sz="2460"/>
            </a:pPr>
            <a:r>
              <a:t>Jogadores </a:t>
            </a:r>
            <a:r>
              <a:rPr i="1">
                <a:solidFill>
                  <a:schemeClr val="accent4"/>
                </a:solidFill>
                <a:latin typeface="Avenir Next"/>
                <a:ea typeface="Avenir Next"/>
                <a:cs typeface="Avenir Next"/>
                <a:sym typeface="Avenir Next"/>
              </a:rPr>
              <a:t>P</a:t>
            </a:r>
            <a:r>
              <a:rPr>
                <a:solidFill>
                  <a:schemeClr val="accent4"/>
                </a:solidFill>
              </a:rPr>
              <a:t>={1,2,…,N}</a:t>
            </a:r>
            <a:r>
              <a:rPr>
                <a:solidFill>
                  <a:schemeClr val="accent1">
                    <a:hueOff val="104794"/>
                    <a:lumOff val="-8431"/>
                  </a:schemeClr>
                </a:solidFill>
              </a:rPr>
              <a:t> </a:t>
            </a:r>
            <a:endParaRPr>
              <a:solidFill>
                <a:schemeClr val="accent1">
                  <a:hueOff val="104794"/>
                  <a:lumOff val="-8431"/>
                </a:schemeClr>
              </a:solidFill>
            </a:endParaRPr>
          </a:p>
          <a:p>
            <a:pPr lvl="1" marL="728979" indent="-364489" defTabSz="479044">
              <a:spcBef>
                <a:spcPts val="2200"/>
              </a:spcBef>
              <a:defRPr sz="2460"/>
            </a:pPr>
            <a:r>
              <a:t>se revezam em turnos</a:t>
            </a:r>
          </a:p>
          <a:p>
            <a:pPr lvl="1" marL="728979" indent="-364489" defTabSz="479044">
              <a:spcBef>
                <a:spcPts val="2200"/>
              </a:spcBef>
              <a:defRPr sz="2460">
                <a:solidFill>
                  <a:srgbClr val="FFFFFF"/>
                </a:solidFill>
              </a:defRPr>
            </a:pPr>
            <a:r>
              <a:t>jogador da vez </a:t>
            </a:r>
            <a:r>
              <a:rPr>
                <a:solidFill>
                  <a:schemeClr val="accent4"/>
                </a:solidFill>
              </a:rPr>
              <a:t>P(</a:t>
            </a:r>
            <a:r>
              <a:rPr i="1">
                <a:solidFill>
                  <a:schemeClr val="accent4"/>
                </a:solidFill>
                <a:latin typeface="Avenir Next"/>
                <a:ea typeface="Avenir Next"/>
                <a:cs typeface="Avenir Next"/>
                <a:sym typeface="Avenir Next"/>
              </a:rPr>
              <a:t>s</a:t>
            </a:r>
            <a:r>
              <a:rPr>
                <a:solidFill>
                  <a:schemeClr val="accent4"/>
                </a:solidFill>
              </a:rPr>
              <a:t>)</a:t>
            </a:r>
            <a:endParaRPr>
              <a:solidFill>
                <a:schemeClr val="accent4"/>
              </a:solidFill>
            </a:endParaRPr>
          </a:p>
          <a:p>
            <a:pPr marL="364489" indent="-364489" defTabSz="479044">
              <a:spcBef>
                <a:spcPts val="2200"/>
              </a:spcBef>
              <a:defRPr sz="2460"/>
            </a:pPr>
            <a:r>
              <a:t>Ações </a:t>
            </a:r>
            <a:r>
              <a:rPr>
                <a:solidFill>
                  <a:schemeClr val="accent4"/>
                </a:solidFill>
              </a:rPr>
              <a:t>A(</a:t>
            </a:r>
            <a:r>
              <a:rPr i="1">
                <a:solidFill>
                  <a:schemeClr val="accent4"/>
                </a:solidFill>
                <a:latin typeface="Avenir Next"/>
                <a:ea typeface="Avenir Next"/>
                <a:cs typeface="Avenir Next"/>
                <a:sym typeface="Avenir Next"/>
              </a:rPr>
              <a:t>s</a:t>
            </a:r>
            <a:r>
              <a:rPr>
                <a:solidFill>
                  <a:schemeClr val="accent4"/>
                </a:solidFill>
              </a:rPr>
              <a:t>)</a:t>
            </a:r>
            <a:endParaRPr>
              <a:solidFill>
                <a:schemeClr val="accent4"/>
              </a:solidFill>
            </a:endParaRPr>
          </a:p>
          <a:p>
            <a:pPr marL="364489" indent="-364489" defTabSz="479044">
              <a:spcBef>
                <a:spcPts val="2200"/>
              </a:spcBef>
              <a:defRPr sz="2460"/>
            </a:pPr>
            <a:r>
              <a:t>Função de transição determinística </a:t>
            </a:r>
            <a:r>
              <a:rPr>
                <a:solidFill>
                  <a:schemeClr val="accent4"/>
                </a:solidFill>
              </a:rPr>
              <a:t>T(</a:t>
            </a:r>
            <a:r>
              <a:rPr i="1">
                <a:solidFill>
                  <a:schemeClr val="accent4"/>
                </a:solidFill>
                <a:latin typeface="Avenir Next"/>
                <a:ea typeface="Avenir Next"/>
                <a:cs typeface="Avenir Next"/>
                <a:sym typeface="Avenir Next"/>
              </a:rPr>
              <a:t>s</a:t>
            </a:r>
            <a:r>
              <a:rPr>
                <a:solidFill>
                  <a:schemeClr val="accent4"/>
                </a:solidFill>
              </a:rPr>
              <a:t>,</a:t>
            </a:r>
            <a:r>
              <a:rPr i="1">
                <a:solidFill>
                  <a:schemeClr val="accent4"/>
                </a:solidFill>
                <a:latin typeface="Avenir Next"/>
                <a:ea typeface="Avenir Next"/>
                <a:cs typeface="Avenir Next"/>
                <a:sym typeface="Avenir Next"/>
              </a:rPr>
              <a:t>a</a:t>
            </a:r>
            <a:r>
              <a:rPr>
                <a:solidFill>
                  <a:schemeClr val="accent4"/>
                </a:solidFill>
              </a:rPr>
              <a:t>) ↦ </a:t>
            </a:r>
            <a:r>
              <a:rPr i="1">
                <a:solidFill>
                  <a:schemeClr val="accent4"/>
                </a:solidFill>
                <a:latin typeface="Avenir Next"/>
                <a:ea typeface="Avenir Next"/>
                <a:cs typeface="Avenir Next"/>
                <a:sym typeface="Avenir Next"/>
              </a:rPr>
              <a:t>s’</a:t>
            </a:r>
            <a:endParaRPr>
              <a:solidFill>
                <a:schemeClr val="accent4"/>
              </a:solidFill>
            </a:endParaRPr>
          </a:p>
          <a:p>
            <a:pPr marL="364489" indent="-364489" defTabSz="479044">
              <a:spcBef>
                <a:spcPts val="2200"/>
              </a:spcBef>
              <a:defRPr sz="2460"/>
            </a:pPr>
            <a:r>
              <a:t>Utilidade para estados terminais </a:t>
            </a:r>
            <a:r>
              <a:rPr>
                <a:solidFill>
                  <a:schemeClr val="accent4"/>
                </a:solidFill>
              </a:rPr>
              <a:t>U(</a:t>
            </a:r>
            <a:r>
              <a:rPr i="1">
                <a:solidFill>
                  <a:schemeClr val="accent4"/>
                </a:solidFill>
                <a:latin typeface="Avenir Next"/>
                <a:ea typeface="Avenir Next"/>
                <a:cs typeface="Avenir Next"/>
                <a:sym typeface="Avenir Next"/>
              </a:rPr>
              <a:t>s</a:t>
            </a:r>
            <a:r>
              <a:rPr>
                <a:solidFill>
                  <a:schemeClr val="accent4"/>
                </a:solidFill>
              </a:rPr>
              <a:t>,</a:t>
            </a:r>
            <a:r>
              <a:rPr i="1">
                <a:solidFill>
                  <a:schemeClr val="accent4"/>
                </a:solidFill>
                <a:latin typeface="Avenir Next"/>
                <a:ea typeface="Avenir Next"/>
                <a:cs typeface="Avenir Next"/>
                <a:sym typeface="Avenir Next"/>
              </a:rPr>
              <a:t>p</a:t>
            </a:r>
            <a:r>
              <a:rPr>
                <a:solidFill>
                  <a:schemeClr val="accent4"/>
                </a:solidFill>
              </a:rPr>
              <a:t>)</a:t>
            </a:r>
            <a:endParaRPr>
              <a:solidFill>
                <a:schemeClr val="accent1">
                  <a:hueOff val="104794"/>
                  <a:lumOff val="-8431"/>
                </a:schemeClr>
              </a:solidFill>
            </a:endParaRPr>
          </a:p>
          <a:p>
            <a:pPr marL="364489" indent="-364489" defTabSz="479044">
              <a:spcBef>
                <a:spcPts val="2200"/>
              </a:spcBef>
              <a:defRPr sz="82"/>
            </a:pPr>
            <a:endParaRPr>
              <a:solidFill>
                <a:schemeClr val="accent1">
                  <a:hueOff val="104794"/>
                  <a:lumOff val="-8431"/>
                </a:schemeClr>
              </a:solidFill>
            </a:endParaRPr>
          </a:p>
          <a:p>
            <a:pPr marL="364489" indent="-364489" defTabSz="479044">
              <a:spcBef>
                <a:spcPts val="2200"/>
              </a:spcBef>
              <a:defRPr sz="2460"/>
            </a:pPr>
            <a:r>
              <a:rPr>
                <a:solidFill>
                  <a:schemeClr val="accent4"/>
                </a:solidFill>
              </a:rPr>
              <a:t>Solução:</a:t>
            </a:r>
            <a:r>
              <a:rPr>
                <a:solidFill>
                  <a:schemeClr val="accent1">
                    <a:hueOff val="104794"/>
                    <a:lumOff val="-8431"/>
                  </a:schemeClr>
                </a:solidFill>
              </a:rPr>
              <a:t> </a:t>
            </a:r>
            <a:r>
              <a:t>Política </a:t>
            </a:r>
            <a:r>
              <a:rPr>
                <a:solidFill>
                  <a:schemeClr val="accent4"/>
                </a:solidFill>
              </a:rPr>
              <a:t>f(</a:t>
            </a:r>
            <a:r>
              <a:rPr i="1">
                <a:solidFill>
                  <a:schemeClr val="accent4"/>
                </a:solidFill>
                <a:latin typeface="Avenir Next"/>
                <a:ea typeface="Avenir Next"/>
                <a:cs typeface="Avenir Next"/>
                <a:sym typeface="Avenir Next"/>
              </a:rPr>
              <a:t>s</a:t>
            </a:r>
            <a:r>
              <a:rPr>
                <a:solidFill>
                  <a:schemeClr val="accent4"/>
                </a:solidFill>
              </a:rPr>
              <a:t>) ↦ </a:t>
            </a:r>
            <a:r>
              <a:rPr i="1">
                <a:solidFill>
                  <a:schemeClr val="accent4"/>
                </a:solidFill>
                <a:latin typeface="Avenir Next"/>
                <a:ea typeface="Avenir Next"/>
                <a:cs typeface="Avenir Next"/>
                <a:sym typeface="Avenir Next"/>
              </a:rPr>
              <a:t>a</a:t>
            </a:r>
            <a:r>
              <a:rPr>
                <a:solidFill>
                  <a:schemeClr val="accent4"/>
                </a:solidFill>
              </a:rPr>
              <a:t> </a:t>
            </a:r>
            <a:r>
              <a:t>para cada jogador </a:t>
            </a:r>
            <a:r>
              <a:rPr i="1">
                <a:solidFill>
                  <a:schemeClr val="accent4"/>
                </a:solidFill>
                <a:latin typeface="Avenir Next"/>
                <a:ea typeface="Avenir Next"/>
                <a:cs typeface="Avenir Next"/>
                <a:sym typeface="Avenir Next"/>
              </a:rPr>
              <a:t>p</a:t>
            </a:r>
          </a:p>
        </p:txBody>
      </p:sp>
      <p:pic>
        <p:nvPicPr>
          <p:cNvPr id="226" name="Image" descr="Image"/>
          <p:cNvPicPr>
            <a:picLocks noChangeAspect="1"/>
          </p:cNvPicPr>
          <p:nvPr/>
        </p:nvPicPr>
        <p:blipFill>
          <a:blip r:embed="rId2">
            <a:extLst/>
          </a:blip>
          <a:stretch>
            <a:fillRect/>
          </a:stretch>
        </p:blipFill>
        <p:spPr>
          <a:xfrm>
            <a:off x="7244495" y="0"/>
            <a:ext cx="7285098" cy="97536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Espaço de estados S…"/>
          <p:cNvSpPr txBox="1"/>
          <p:nvPr>
            <p:ph type="body" idx="1"/>
          </p:nvPr>
        </p:nvSpPr>
        <p:spPr>
          <a:xfrm>
            <a:off x="406400" y="1988046"/>
            <a:ext cx="12192000" cy="7168654"/>
          </a:xfrm>
          <a:prstGeom prst="rect">
            <a:avLst/>
          </a:prstGeom>
        </p:spPr>
        <p:txBody>
          <a:bodyPr/>
          <a:lstStyle/>
          <a:p>
            <a:pPr marL="337820" indent="-337820" defTabSz="443991">
              <a:spcBef>
                <a:spcPts val="2100"/>
              </a:spcBef>
              <a:defRPr sz="2584"/>
            </a:pPr>
            <a:r>
              <a:t>Espaço de estados </a:t>
            </a:r>
            <a:r>
              <a:rPr i="1">
                <a:solidFill>
                  <a:schemeClr val="accent1">
                    <a:hueOff val="104794"/>
                    <a:lumOff val="-8431"/>
                  </a:schemeClr>
                </a:solidFill>
                <a:latin typeface="Avenir Next"/>
                <a:ea typeface="Avenir Next"/>
                <a:cs typeface="Avenir Next"/>
                <a:sym typeface="Avenir Next"/>
              </a:rPr>
              <a:t>S</a:t>
            </a:r>
            <a:endParaRPr i="1">
              <a:solidFill>
                <a:schemeClr val="accent1"/>
              </a:solidFill>
              <a:latin typeface="Avenir Next"/>
              <a:ea typeface="Avenir Next"/>
              <a:cs typeface="Avenir Next"/>
              <a:sym typeface="Avenir Next"/>
            </a:endParaRPr>
          </a:p>
          <a:p>
            <a:pPr lvl="1" marL="675640" indent="-337820" defTabSz="443991">
              <a:spcBef>
                <a:spcPts val="2100"/>
              </a:spcBef>
              <a:defRPr sz="2584"/>
            </a:pPr>
            <a:r>
              <a:t>estado inicial</a:t>
            </a:r>
            <a:r>
              <a:rPr>
                <a:solidFill>
                  <a:srgbClr val="A6AAA9"/>
                </a:solidFill>
              </a:rPr>
              <a:t> </a:t>
            </a:r>
            <a:r>
              <a:rPr i="1">
                <a:solidFill>
                  <a:schemeClr val="accent1">
                    <a:hueOff val="104794"/>
                    <a:lumOff val="-8431"/>
                  </a:schemeClr>
                </a:solidFill>
                <a:latin typeface="Avenir Next"/>
                <a:ea typeface="Avenir Next"/>
                <a:cs typeface="Avenir Next"/>
                <a:sym typeface="Avenir Next"/>
              </a:rPr>
              <a:t>s</a:t>
            </a:r>
            <a:r>
              <a:rPr baseline="-5999" i="1">
                <a:solidFill>
                  <a:schemeClr val="accent1">
                    <a:hueOff val="104794"/>
                    <a:lumOff val="-8431"/>
                  </a:schemeClr>
                </a:solidFill>
                <a:latin typeface="Avenir Next"/>
                <a:ea typeface="Avenir Next"/>
                <a:cs typeface="Avenir Next"/>
                <a:sym typeface="Avenir Next"/>
              </a:rPr>
              <a:t>0</a:t>
            </a:r>
            <a:endParaRPr baseline="-5999" i="1">
              <a:solidFill>
                <a:schemeClr val="accent1"/>
              </a:solidFill>
              <a:latin typeface="Avenir Next"/>
              <a:ea typeface="Avenir Next"/>
              <a:cs typeface="Avenir Next"/>
              <a:sym typeface="Avenir Next"/>
            </a:endParaRPr>
          </a:p>
          <a:p>
            <a:pPr lvl="1" marL="675640" indent="-337820" defTabSz="443991">
              <a:spcBef>
                <a:spcPts val="2100"/>
              </a:spcBef>
              <a:defRPr sz="2584"/>
            </a:pPr>
            <a:r>
              <a:t>estados terminais</a:t>
            </a:r>
            <a:r>
              <a:rPr i="1">
                <a:solidFill>
                  <a:schemeClr val="accent1"/>
                </a:solidFill>
                <a:latin typeface="Avenir Next"/>
                <a:ea typeface="Avenir Next"/>
                <a:cs typeface="Avenir Next"/>
                <a:sym typeface="Avenir Next"/>
              </a:rPr>
              <a:t> </a:t>
            </a:r>
            <a:r>
              <a:rPr i="1">
                <a:solidFill>
                  <a:schemeClr val="accent1">
                    <a:hueOff val="104794"/>
                    <a:lumOff val="-8431"/>
                  </a:schemeClr>
                </a:solidFill>
                <a:latin typeface="Avenir Next"/>
                <a:ea typeface="Avenir Next"/>
                <a:cs typeface="Avenir Next"/>
                <a:sym typeface="Avenir Next"/>
              </a:rPr>
              <a:t>G</a:t>
            </a:r>
            <a:endParaRPr>
              <a:solidFill>
                <a:schemeClr val="accent1">
                  <a:hueOff val="104794"/>
                  <a:lumOff val="-8431"/>
                </a:schemeClr>
              </a:solidFill>
            </a:endParaRPr>
          </a:p>
          <a:p>
            <a:pPr marL="337820" indent="-337820" defTabSz="443991">
              <a:spcBef>
                <a:spcPts val="2100"/>
              </a:spcBef>
              <a:defRPr sz="2584"/>
            </a:pPr>
            <a:r>
              <a:rPr>
                <a:solidFill>
                  <a:schemeClr val="accent1">
                    <a:hueOff val="104794"/>
                    <a:lumOff val="-8431"/>
                  </a:schemeClr>
                </a:solidFill>
              </a:rPr>
              <a:t>2</a:t>
            </a:r>
            <a:r>
              <a:rPr>
                <a:solidFill>
                  <a:schemeClr val="accent1"/>
                </a:solidFill>
              </a:rPr>
              <a:t> </a:t>
            </a:r>
            <a:r>
              <a:t>jogadores </a:t>
            </a:r>
            <a:r>
              <a:rPr i="1">
                <a:solidFill>
                  <a:schemeClr val="accent1">
                    <a:hueOff val="104794"/>
                    <a:lumOff val="-8431"/>
                  </a:schemeClr>
                </a:solidFill>
                <a:latin typeface="Avenir Next"/>
                <a:ea typeface="Avenir Next"/>
                <a:cs typeface="Avenir Next"/>
                <a:sym typeface="Avenir Next"/>
              </a:rPr>
              <a:t>P</a:t>
            </a:r>
            <a:r>
              <a:rPr>
                <a:solidFill>
                  <a:schemeClr val="accent1">
                    <a:hueOff val="104794"/>
                    <a:lumOff val="-8431"/>
                  </a:schemeClr>
                </a:solidFill>
              </a:rPr>
              <a:t>={</a:t>
            </a:r>
            <a:r>
              <a:rPr sz="2280">
                <a:solidFill>
                  <a:schemeClr val="accent1">
                    <a:hueOff val="104794"/>
                    <a:lumOff val="-8431"/>
                  </a:schemeClr>
                </a:solidFill>
              </a:rPr>
              <a:t>MAX</a:t>
            </a:r>
            <a:r>
              <a:rPr>
                <a:solidFill>
                  <a:schemeClr val="accent1">
                    <a:hueOff val="104794"/>
                    <a:lumOff val="-8431"/>
                  </a:schemeClr>
                </a:solidFill>
              </a:rPr>
              <a:t>,</a:t>
            </a:r>
            <a:r>
              <a:rPr sz="2280">
                <a:solidFill>
                  <a:schemeClr val="accent1">
                    <a:hueOff val="104794"/>
                    <a:lumOff val="-8431"/>
                  </a:schemeClr>
                </a:solidFill>
              </a:rPr>
              <a:t>MIN</a:t>
            </a:r>
            <a:r>
              <a:rPr>
                <a:solidFill>
                  <a:schemeClr val="accent1">
                    <a:hueOff val="104794"/>
                    <a:lumOff val="-8431"/>
                  </a:schemeClr>
                </a:solidFill>
              </a:rPr>
              <a:t>} </a:t>
            </a:r>
            <a:endParaRPr>
              <a:solidFill>
                <a:schemeClr val="accent1">
                  <a:hueOff val="104794"/>
                  <a:lumOff val="-8431"/>
                </a:schemeClr>
              </a:solidFill>
            </a:endParaRPr>
          </a:p>
          <a:p>
            <a:pPr lvl="1" marL="675640" indent="-337820" defTabSz="443991">
              <a:spcBef>
                <a:spcPts val="2100"/>
              </a:spcBef>
              <a:defRPr sz="2584"/>
            </a:pPr>
            <a:r>
              <a:t>se alternam em turnos, </a:t>
            </a:r>
            <a:r>
              <a:rPr sz="2280"/>
              <a:t>MAX</a:t>
            </a:r>
            <a:r>
              <a:t> começa</a:t>
            </a:r>
          </a:p>
          <a:p>
            <a:pPr marL="337820" indent="-337820" defTabSz="443991">
              <a:spcBef>
                <a:spcPts val="2100"/>
              </a:spcBef>
              <a:defRPr sz="2584"/>
            </a:pPr>
            <a:r>
              <a:t>Ações </a:t>
            </a:r>
            <a:r>
              <a:rPr>
                <a:solidFill>
                  <a:schemeClr val="accent1">
                    <a:hueOff val="104794"/>
                    <a:lumOff val="-8431"/>
                  </a:schemeClr>
                </a:solidFill>
              </a:rPr>
              <a:t>A(</a:t>
            </a:r>
            <a:r>
              <a:rPr i="1">
                <a:solidFill>
                  <a:schemeClr val="accent1">
                    <a:hueOff val="104794"/>
                    <a:lumOff val="-8431"/>
                  </a:schemeClr>
                </a:solidFill>
                <a:latin typeface="Avenir Next"/>
                <a:ea typeface="Avenir Next"/>
                <a:cs typeface="Avenir Next"/>
                <a:sym typeface="Avenir Next"/>
              </a:rPr>
              <a:t>s</a:t>
            </a:r>
            <a:r>
              <a:rPr>
                <a:solidFill>
                  <a:schemeClr val="accent1">
                    <a:hueOff val="104794"/>
                    <a:lumOff val="-8431"/>
                  </a:schemeClr>
                </a:solidFill>
              </a:rPr>
              <a:t>)</a:t>
            </a:r>
            <a:endParaRPr>
              <a:solidFill>
                <a:schemeClr val="accent1">
                  <a:hueOff val="104794"/>
                  <a:lumOff val="-8431"/>
                </a:schemeClr>
              </a:solidFill>
            </a:endParaRPr>
          </a:p>
          <a:p>
            <a:pPr marL="337820" indent="-337820" defTabSz="443991">
              <a:spcBef>
                <a:spcPts val="2100"/>
              </a:spcBef>
              <a:defRPr sz="2584"/>
            </a:pPr>
            <a:r>
              <a:t>Função de transição </a:t>
            </a:r>
            <a:r>
              <a:rPr>
                <a:solidFill>
                  <a:schemeClr val="accent1">
                    <a:hueOff val="104794"/>
                    <a:lumOff val="-8431"/>
                  </a:schemeClr>
                </a:solidFill>
              </a:rPr>
              <a:t>T(</a:t>
            </a:r>
            <a:r>
              <a:rPr i="1">
                <a:solidFill>
                  <a:schemeClr val="accent1">
                    <a:hueOff val="104794"/>
                    <a:lumOff val="-8431"/>
                  </a:schemeClr>
                </a:solidFill>
                <a:latin typeface="Avenir Next"/>
                <a:ea typeface="Avenir Next"/>
                <a:cs typeface="Avenir Next"/>
                <a:sym typeface="Avenir Next"/>
              </a:rPr>
              <a:t>s</a:t>
            </a:r>
            <a:r>
              <a:rPr>
                <a:solidFill>
                  <a:schemeClr val="accent1">
                    <a:hueOff val="104794"/>
                    <a:lumOff val="-8431"/>
                  </a:schemeClr>
                </a:solidFill>
              </a:rPr>
              <a:t>,</a:t>
            </a:r>
            <a:r>
              <a:rPr i="1">
                <a:solidFill>
                  <a:schemeClr val="accent1">
                    <a:hueOff val="104794"/>
                    <a:lumOff val="-8431"/>
                  </a:schemeClr>
                </a:solidFill>
                <a:latin typeface="Avenir Next"/>
                <a:ea typeface="Avenir Next"/>
                <a:cs typeface="Avenir Next"/>
                <a:sym typeface="Avenir Next"/>
              </a:rPr>
              <a:t>a</a:t>
            </a:r>
            <a:r>
              <a:rPr>
                <a:solidFill>
                  <a:schemeClr val="accent1">
                    <a:hueOff val="104794"/>
                    <a:lumOff val="-8431"/>
                  </a:schemeClr>
                </a:solidFill>
              </a:rPr>
              <a:t>) ↦ </a:t>
            </a:r>
            <a:r>
              <a:rPr i="1">
                <a:solidFill>
                  <a:schemeClr val="accent1">
                    <a:hueOff val="104794"/>
                    <a:lumOff val="-8431"/>
                  </a:schemeClr>
                </a:solidFill>
                <a:latin typeface="Avenir Next"/>
                <a:ea typeface="Avenir Next"/>
                <a:cs typeface="Avenir Next"/>
                <a:sym typeface="Avenir Next"/>
              </a:rPr>
              <a:t>s</a:t>
            </a:r>
            <a:r>
              <a:rPr>
                <a:solidFill>
                  <a:schemeClr val="accent1">
                    <a:hueOff val="104794"/>
                    <a:lumOff val="-8431"/>
                  </a:schemeClr>
                </a:solidFill>
              </a:rPr>
              <a:t>’</a:t>
            </a:r>
            <a:endParaRPr>
              <a:solidFill>
                <a:schemeClr val="accent1">
                  <a:hueOff val="104794"/>
                  <a:lumOff val="-8431"/>
                </a:schemeClr>
              </a:solidFill>
            </a:endParaRPr>
          </a:p>
          <a:p>
            <a:pPr marL="337820" indent="-337820" defTabSz="443991">
              <a:spcBef>
                <a:spcPts val="2100"/>
              </a:spcBef>
              <a:defRPr sz="2584"/>
            </a:pPr>
            <a:r>
              <a:t>Utilidade </a:t>
            </a:r>
            <a:r>
              <a:rPr>
                <a:solidFill>
                  <a:schemeClr val="accent1">
                    <a:hueOff val="104794"/>
                    <a:lumOff val="-8431"/>
                  </a:schemeClr>
                </a:solidFill>
              </a:rPr>
              <a:t>U(</a:t>
            </a:r>
            <a:r>
              <a:rPr i="1">
                <a:solidFill>
                  <a:schemeClr val="accent1">
                    <a:hueOff val="104794"/>
                    <a:lumOff val="-8431"/>
                  </a:schemeClr>
                </a:solidFill>
                <a:latin typeface="Avenir Next"/>
                <a:ea typeface="Avenir Next"/>
                <a:cs typeface="Avenir Next"/>
                <a:sym typeface="Avenir Next"/>
              </a:rPr>
              <a:t>s</a:t>
            </a:r>
            <a:r>
              <a:rPr>
                <a:solidFill>
                  <a:schemeClr val="accent1">
                    <a:hueOff val="104794"/>
                    <a:lumOff val="-8431"/>
                  </a:schemeClr>
                </a:solidFill>
              </a:rPr>
              <a:t>,</a:t>
            </a:r>
            <a:r>
              <a:rPr sz="2280">
                <a:solidFill>
                  <a:schemeClr val="accent1">
                    <a:hueOff val="104794"/>
                    <a:lumOff val="-8431"/>
                  </a:schemeClr>
                </a:solidFill>
              </a:rPr>
              <a:t>MAX</a:t>
            </a:r>
            <a:r>
              <a:rPr>
                <a:solidFill>
                  <a:schemeClr val="accent1">
                    <a:hueOff val="104794"/>
                    <a:lumOff val="-8431"/>
                  </a:schemeClr>
                </a:solidFill>
              </a:rPr>
              <a:t>) = -U(s,</a:t>
            </a:r>
            <a:r>
              <a:rPr sz="2280">
                <a:solidFill>
                  <a:schemeClr val="accent1">
                    <a:hueOff val="104794"/>
                    <a:lumOff val="-8431"/>
                  </a:schemeClr>
                </a:solidFill>
              </a:rPr>
              <a:t>MIN</a:t>
            </a:r>
            <a:r>
              <a:rPr>
                <a:solidFill>
                  <a:schemeClr val="accent1">
                    <a:hueOff val="104794"/>
                    <a:lumOff val="-8431"/>
                  </a:schemeClr>
                </a:solidFill>
              </a:rPr>
              <a:t>) </a:t>
            </a:r>
            <a:r>
              <a:t>para estados terminais</a:t>
            </a:r>
            <a:endParaRPr>
              <a:solidFill>
                <a:schemeClr val="accent1">
                  <a:hueOff val="104794"/>
                  <a:lumOff val="-8431"/>
                </a:schemeClr>
              </a:solidFill>
            </a:endParaRPr>
          </a:p>
          <a:p>
            <a:pPr marL="337820" indent="-337820" defTabSz="443991">
              <a:spcBef>
                <a:spcPts val="2100"/>
              </a:spcBef>
              <a:defRPr sz="2584"/>
            </a:pPr>
            <a:endParaRPr>
              <a:solidFill>
                <a:schemeClr val="accent1">
                  <a:hueOff val="104794"/>
                  <a:lumOff val="-8431"/>
                </a:schemeClr>
              </a:solidFill>
            </a:endParaRPr>
          </a:p>
          <a:p>
            <a:pPr marL="337820" indent="-337820" defTabSz="443991">
              <a:spcBef>
                <a:spcPts val="2100"/>
              </a:spcBef>
              <a:defRPr sz="2584"/>
            </a:pPr>
            <a:r>
              <a:rPr>
                <a:solidFill>
                  <a:schemeClr val="accent1">
                    <a:hueOff val="104794"/>
                    <a:lumOff val="-8431"/>
                  </a:schemeClr>
                </a:solidFill>
              </a:rPr>
              <a:t>Solução: </a:t>
            </a:r>
            <a:r>
              <a:rPr>
                <a:solidFill>
                  <a:srgbClr val="000000"/>
                </a:solidFill>
              </a:rPr>
              <a:t>Política </a:t>
            </a:r>
            <a:r>
              <a:rPr>
                <a:solidFill>
                  <a:schemeClr val="accent1">
                    <a:hueOff val="104794"/>
                    <a:lumOff val="-8431"/>
                  </a:schemeClr>
                </a:solidFill>
              </a:rPr>
              <a:t>𝝿</a:t>
            </a:r>
            <a:r>
              <a:rPr baseline="-5999">
                <a:solidFill>
                  <a:schemeClr val="accent1">
                    <a:hueOff val="104794"/>
                    <a:lumOff val="-8431"/>
                  </a:schemeClr>
                </a:solidFill>
              </a:rPr>
              <a:t>p</a:t>
            </a:r>
            <a:r>
              <a:rPr>
                <a:solidFill>
                  <a:schemeClr val="accent1">
                    <a:hueOff val="104794"/>
                    <a:lumOff val="-8431"/>
                  </a:schemeClr>
                </a:solidFill>
              </a:rPr>
              <a:t>(</a:t>
            </a:r>
            <a:r>
              <a:rPr i="1">
                <a:solidFill>
                  <a:schemeClr val="accent1">
                    <a:hueOff val="104794"/>
                    <a:lumOff val="-8431"/>
                  </a:schemeClr>
                </a:solidFill>
                <a:latin typeface="Avenir Next"/>
                <a:ea typeface="Avenir Next"/>
                <a:cs typeface="Avenir Next"/>
                <a:sym typeface="Avenir Next"/>
              </a:rPr>
              <a:t>s</a:t>
            </a:r>
            <a:r>
              <a:rPr>
                <a:solidFill>
                  <a:schemeClr val="accent1">
                    <a:hueOff val="104794"/>
                    <a:lumOff val="-8431"/>
                  </a:schemeClr>
                </a:solidFill>
              </a:rPr>
              <a:t>) ↦ </a:t>
            </a:r>
            <a:r>
              <a:rPr i="1">
                <a:solidFill>
                  <a:schemeClr val="accent1">
                    <a:hueOff val="104794"/>
                    <a:lumOff val="-8431"/>
                  </a:schemeClr>
                </a:solidFill>
                <a:latin typeface="Avenir Next"/>
                <a:ea typeface="Avenir Next"/>
                <a:cs typeface="Avenir Next"/>
                <a:sym typeface="Avenir Next"/>
              </a:rPr>
              <a:t>a</a:t>
            </a:r>
            <a:r>
              <a:rPr>
                <a:solidFill>
                  <a:srgbClr val="000000"/>
                </a:solidFill>
              </a:rPr>
              <a:t> para cada jogador </a:t>
            </a:r>
            <a:r>
              <a:rPr i="1">
                <a:solidFill>
                  <a:schemeClr val="accent1">
                    <a:hueOff val="104794"/>
                    <a:lumOff val="-8431"/>
                  </a:schemeClr>
                </a:solidFill>
                <a:latin typeface="Avenir Next"/>
                <a:ea typeface="Avenir Next"/>
                <a:cs typeface="Avenir Next"/>
                <a:sym typeface="Avenir Next"/>
              </a:rPr>
              <a:t>p</a:t>
            </a:r>
          </a:p>
        </p:txBody>
      </p:sp>
      <p:sp>
        <p:nvSpPr>
          <p:cNvPr id="229" name="Jogos de soma zero"/>
          <p:cNvSpPr txBox="1"/>
          <p:nvPr>
            <p:ph type="title"/>
          </p:nvPr>
        </p:nvSpPr>
        <p:spPr>
          <a:prstGeom prst="rect">
            <a:avLst/>
          </a:prstGeom>
        </p:spPr>
        <p:txBody>
          <a:bodyPr/>
          <a:lstStyle>
            <a:lvl1pPr defTabSz="467359">
              <a:spcBef>
                <a:spcPts val="2200"/>
              </a:spcBef>
              <a:defRPr sz="4800"/>
            </a:lvl1pPr>
          </a:lstStyle>
          <a:p>
            <a:pPr/>
            <a:r>
              <a:t>Jogos de soma zero</a:t>
            </a:r>
          </a:p>
        </p:txBody>
      </p:sp>
      <p:pic>
        <p:nvPicPr>
          <p:cNvPr id="230" name="image4.jpg" descr="image4.jpg"/>
          <p:cNvPicPr>
            <a:picLocks noChangeAspect="1"/>
          </p:cNvPicPr>
          <p:nvPr/>
        </p:nvPicPr>
        <p:blipFill>
          <a:blip r:embed="rId2">
            <a:extLst/>
          </a:blip>
          <a:stretch>
            <a:fillRect/>
          </a:stretch>
        </p:blipFill>
        <p:spPr>
          <a:xfrm>
            <a:off x="7693518" y="342129"/>
            <a:ext cx="5014992" cy="408220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